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omments/comment1.xml" ContentType="application/vnd.openxmlformats-officedocument.presentationml.comment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4" r:id="rId1"/>
  </p:sldMasterIdLst>
  <p:notesMasterIdLst>
    <p:notesMasterId r:id="rId107"/>
  </p:notesMasterIdLst>
  <p:handoutMasterIdLst>
    <p:handoutMasterId r:id="rId108"/>
  </p:handoutMasterIdLst>
  <p:sldIdLst>
    <p:sldId id="256" r:id="rId2"/>
    <p:sldId id="258" r:id="rId3"/>
    <p:sldId id="413" r:id="rId4"/>
    <p:sldId id="345" r:id="rId5"/>
    <p:sldId id="411" r:id="rId6"/>
    <p:sldId id="341" r:id="rId7"/>
    <p:sldId id="412" r:id="rId8"/>
    <p:sldId id="354" r:id="rId9"/>
    <p:sldId id="355" r:id="rId10"/>
    <p:sldId id="356" r:id="rId11"/>
    <p:sldId id="357" r:id="rId12"/>
    <p:sldId id="358" r:id="rId13"/>
    <p:sldId id="359" r:id="rId14"/>
    <p:sldId id="360" r:id="rId15"/>
    <p:sldId id="414" r:id="rId16"/>
    <p:sldId id="349" r:id="rId17"/>
    <p:sldId id="415" r:id="rId18"/>
    <p:sldId id="352" r:id="rId19"/>
    <p:sldId id="350" r:id="rId20"/>
    <p:sldId id="351" r:id="rId21"/>
    <p:sldId id="416" r:id="rId22"/>
    <p:sldId id="346" r:id="rId23"/>
    <p:sldId id="348" r:id="rId24"/>
    <p:sldId id="347" r:id="rId25"/>
    <p:sldId id="361" r:id="rId26"/>
    <p:sldId id="365" r:id="rId27"/>
    <p:sldId id="366" r:id="rId28"/>
    <p:sldId id="362" r:id="rId29"/>
    <p:sldId id="367" r:id="rId30"/>
    <p:sldId id="363" r:id="rId31"/>
    <p:sldId id="364" r:id="rId32"/>
    <p:sldId id="368" r:id="rId33"/>
    <p:sldId id="344" r:id="rId34"/>
    <p:sldId id="263" r:id="rId35"/>
    <p:sldId id="264" r:id="rId36"/>
    <p:sldId id="265" r:id="rId37"/>
    <p:sldId id="266" r:id="rId38"/>
    <p:sldId id="268" r:id="rId39"/>
    <p:sldId id="369" r:id="rId40"/>
    <p:sldId id="269" r:id="rId41"/>
    <p:sldId id="373" r:id="rId42"/>
    <p:sldId id="374" r:id="rId43"/>
    <p:sldId id="271" r:id="rId44"/>
    <p:sldId id="371" r:id="rId45"/>
    <p:sldId id="272" r:id="rId46"/>
    <p:sldId id="375" r:id="rId47"/>
    <p:sldId id="417" r:id="rId48"/>
    <p:sldId id="376" r:id="rId49"/>
    <p:sldId id="274" r:id="rId50"/>
    <p:sldId id="377" r:id="rId51"/>
    <p:sldId id="391" r:id="rId52"/>
    <p:sldId id="378" r:id="rId53"/>
    <p:sldId id="379" r:id="rId54"/>
    <p:sldId id="418" r:id="rId55"/>
    <p:sldId id="419" r:id="rId56"/>
    <p:sldId id="276" r:id="rId57"/>
    <p:sldId id="275" r:id="rId58"/>
    <p:sldId id="281" r:id="rId59"/>
    <p:sldId id="282" r:id="rId60"/>
    <p:sldId id="283" r:id="rId61"/>
    <p:sldId id="284" r:id="rId62"/>
    <p:sldId id="387" r:id="rId63"/>
    <p:sldId id="383" r:id="rId64"/>
    <p:sldId id="384" r:id="rId65"/>
    <p:sldId id="385" r:id="rId66"/>
    <p:sldId id="386" r:id="rId67"/>
    <p:sldId id="382" r:id="rId68"/>
    <p:sldId id="286" r:id="rId69"/>
    <p:sldId id="288" r:id="rId70"/>
    <p:sldId id="289" r:id="rId71"/>
    <p:sldId id="388" r:id="rId72"/>
    <p:sldId id="290" r:id="rId73"/>
    <p:sldId id="291" r:id="rId74"/>
    <p:sldId id="292" r:id="rId75"/>
    <p:sldId id="389" r:id="rId76"/>
    <p:sldId id="390" r:id="rId77"/>
    <p:sldId id="294" r:id="rId78"/>
    <p:sldId id="295" r:id="rId79"/>
    <p:sldId id="392" r:id="rId80"/>
    <p:sldId id="296" r:id="rId81"/>
    <p:sldId id="298" r:id="rId82"/>
    <p:sldId id="299" r:id="rId83"/>
    <p:sldId id="400" r:id="rId84"/>
    <p:sldId id="405" r:id="rId85"/>
    <p:sldId id="406" r:id="rId86"/>
    <p:sldId id="407" r:id="rId87"/>
    <p:sldId id="408" r:id="rId88"/>
    <p:sldId id="409" r:id="rId89"/>
    <p:sldId id="401" r:id="rId90"/>
    <p:sldId id="393" r:id="rId91"/>
    <p:sldId id="301" r:id="rId92"/>
    <p:sldId id="302" r:id="rId93"/>
    <p:sldId id="394" r:id="rId94"/>
    <p:sldId id="303" r:id="rId95"/>
    <p:sldId id="305" r:id="rId96"/>
    <p:sldId id="395" r:id="rId97"/>
    <p:sldId id="396" r:id="rId98"/>
    <p:sldId id="397" r:id="rId99"/>
    <p:sldId id="398" r:id="rId100"/>
    <p:sldId id="399" r:id="rId101"/>
    <p:sldId id="306" r:id="rId102"/>
    <p:sldId id="307" r:id="rId103"/>
    <p:sldId id="402" r:id="rId104"/>
    <p:sldId id="404" r:id="rId105"/>
    <p:sldId id="410" r:id="rId10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用户" initials="Office"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CBFFF"/>
    <a:srgbClr val="F45F1A"/>
    <a:srgbClr val="F55F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72"/>
    <p:restoredTop sz="88274"/>
  </p:normalViewPr>
  <p:slideViewPr>
    <p:cSldViewPr snapToGrid="0" snapToObjects="1">
      <p:cViewPr>
        <p:scale>
          <a:sx n="120" d="100"/>
          <a:sy n="120" d="100"/>
        </p:scale>
        <p:origin x="472" y="6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handoutMaster" Target="handoutMasters/handoutMaster1.xml"/><Relationship Id="rId109" Type="http://schemas.openxmlformats.org/officeDocument/2006/relationships/commentAuthors" Target="commentAuthor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presProps" Target="presProp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viewProps" Target="viewProps.xml"/><Relationship Id="rId112" Type="http://schemas.openxmlformats.org/officeDocument/2006/relationships/theme" Target="theme/theme1.xml"/><Relationship Id="rId113"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5-18T14:47:21.071" idx="1">
    <p:pos x="5152" y="160"/>
    <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C4A86E4-D2F1-8A44-820B-409727D677AD}" type="datetime1">
              <a:rPr kumimoji="1" lang="zh-CN" altLang="en-US" smtClean="0"/>
              <a:t>2017/5/23</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C6EAEB-E5AB-F140-A973-993D0B33F47C}" type="slidenum">
              <a:rPr kumimoji="1" lang="zh-CN" altLang="en-US" smtClean="0"/>
              <a:t>‹#›</a:t>
            </a:fld>
            <a:endParaRPr kumimoji="1" lang="zh-CN" altLang="en-US"/>
          </a:p>
        </p:txBody>
      </p:sp>
    </p:spTree>
    <p:extLst>
      <p:ext uri="{BB962C8B-B14F-4D97-AF65-F5344CB8AC3E}">
        <p14:creationId xmlns:p14="http://schemas.microsoft.com/office/powerpoint/2010/main" val="1519133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0F875C-732A-8049-BAE7-EFA2AFFFF22A}" type="datetime1">
              <a:rPr kumimoji="1" lang="zh-CN" altLang="en-US" smtClean="0"/>
              <a:t>2017/5/23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5E06A4-11C7-6345-A4DB-C7725B5BDB05}" type="slidenum">
              <a:rPr kumimoji="1" lang="zh-CN" altLang="en-US" smtClean="0"/>
              <a:t>‹#›</a:t>
            </a:fld>
            <a:endParaRPr kumimoji="1" lang="zh-CN" altLang="en-US"/>
          </a:p>
        </p:txBody>
      </p:sp>
    </p:spTree>
    <p:extLst>
      <p:ext uri="{BB962C8B-B14F-4D97-AF65-F5344CB8AC3E}">
        <p14:creationId xmlns:p14="http://schemas.microsoft.com/office/powerpoint/2010/main" val="50464096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1</a:t>
            </a:fld>
            <a:endParaRPr kumimoji="1" lang="zh-CN" altLang="en-US"/>
          </a:p>
        </p:txBody>
      </p:sp>
    </p:spTree>
    <p:extLst>
      <p:ext uri="{BB962C8B-B14F-4D97-AF65-F5344CB8AC3E}">
        <p14:creationId xmlns:p14="http://schemas.microsoft.com/office/powerpoint/2010/main" val="18227746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数据集可用于目标识别，图像分类和自动聚类</a:t>
            </a:r>
            <a:r>
              <a:rPr kumimoji="1" lang="en-US" altLang="zh-CN" dirty="0" smtClean="0"/>
              <a:t>,</a:t>
            </a:r>
            <a:r>
              <a:rPr kumimoji="1" lang="zh-CN" altLang="en-US" dirty="0" smtClean="0"/>
              <a:t>上图用于分类的图片示例，</a:t>
            </a:r>
            <a:r>
              <a:rPr kumimoji="1" lang="en-US" altLang="zh-CN" dirty="0" smtClean="0"/>
              <a:t>mammal</a:t>
            </a:r>
            <a:r>
              <a:rPr kumimoji="1" lang="zh-CN" altLang="en-US" dirty="0" smtClean="0"/>
              <a:t>是</a:t>
            </a:r>
            <a:r>
              <a:rPr kumimoji="1" lang="en-US" altLang="zh-CN" dirty="0" smtClean="0"/>
              <a:t>12</a:t>
            </a:r>
            <a:r>
              <a:rPr kumimoji="1" lang="zh-CN" altLang="en-US" dirty="0" smtClean="0"/>
              <a:t>个大类之一，哺乳动物类，然后下面分别有更细的子类。第二张图是</a:t>
            </a:r>
            <a:r>
              <a:rPr kumimoji="1" lang="en-US" altLang="zh-CN" dirty="0" err="1" smtClean="0"/>
              <a:t>boundingbox</a:t>
            </a:r>
            <a:r>
              <a:rPr kumimoji="1" lang="zh-CN" altLang="en-US" dirty="0" smtClean="0"/>
              <a:t>信息。</a:t>
            </a:r>
            <a:endParaRPr kumimoji="1" lang="zh-CN" altLang="en-US" dirty="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12</a:t>
            </a:fld>
            <a:endParaRPr kumimoji="1" lang="zh-CN" altLang="en-US"/>
          </a:p>
        </p:txBody>
      </p:sp>
    </p:spTree>
    <p:extLst>
      <p:ext uri="{BB962C8B-B14F-4D97-AF65-F5344CB8AC3E}">
        <p14:creationId xmlns:p14="http://schemas.microsoft.com/office/powerpoint/2010/main" val="12374586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2015</a:t>
            </a:r>
            <a:r>
              <a:rPr kumimoji="1" lang="zh-CN" altLang="en-US" dirty="0" smtClean="0"/>
              <a:t>年发布</a:t>
            </a:r>
            <a:endParaRPr kumimoji="1" lang="zh-CN" altLang="en-US" dirty="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13</a:t>
            </a:fld>
            <a:endParaRPr kumimoji="1" lang="zh-CN" altLang="en-US"/>
          </a:p>
        </p:txBody>
      </p:sp>
    </p:spTree>
    <p:extLst>
      <p:ext uri="{BB962C8B-B14F-4D97-AF65-F5344CB8AC3E}">
        <p14:creationId xmlns:p14="http://schemas.microsoft.com/office/powerpoint/2010/main" val="16790926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对于一张包含两只狗的图片，有多个标注信息：</a:t>
            </a:r>
            <a:r>
              <a:rPr kumimoji="1" lang="en-US" altLang="zh-CN" dirty="0" smtClean="0"/>
              <a:t>Dog</a:t>
            </a:r>
            <a:r>
              <a:rPr kumimoji="1" lang="zh-CN" altLang="en-US" dirty="0" smtClean="0"/>
              <a:t>（狗）、</a:t>
            </a:r>
            <a:r>
              <a:rPr kumimoji="1" lang="en-US" altLang="zh-CN" dirty="0" smtClean="0"/>
              <a:t>Mammal(</a:t>
            </a:r>
            <a:r>
              <a:rPr kumimoji="1" lang="zh-CN" altLang="en-US" dirty="0" smtClean="0"/>
              <a:t>哺乳动物</a:t>
            </a:r>
            <a:r>
              <a:rPr kumimoji="1" lang="en-US" altLang="zh-CN" dirty="0" smtClean="0"/>
              <a:t>)</a:t>
            </a:r>
            <a:r>
              <a:rPr kumimoji="1" lang="zh-CN" altLang="en-US" dirty="0" smtClean="0"/>
              <a:t>、</a:t>
            </a:r>
            <a:r>
              <a:rPr kumimoji="1" lang="en-US" altLang="zh-CN" dirty="0" smtClean="0"/>
              <a:t>Vertebrate</a:t>
            </a:r>
            <a:r>
              <a:rPr kumimoji="1" lang="zh-CN" altLang="en-US" dirty="0" smtClean="0"/>
              <a:t>（脊椎动物）等。</a:t>
            </a:r>
            <a:endParaRPr kumimoji="1" lang="en-US" altLang="zh-CN" dirty="0" smtClean="0"/>
          </a:p>
          <a:p>
            <a:r>
              <a:rPr kumimoji="1" lang="zh-CN" altLang="en-US" dirty="0" smtClean="0"/>
              <a:t>可以识别场景中的文本信息</a:t>
            </a:r>
            <a:endParaRPr kumimoji="1" lang="en-US" altLang="zh-CN" dirty="0" smtClean="0"/>
          </a:p>
          <a:p>
            <a:r>
              <a:rPr kumimoji="1" lang="zh-CN" altLang="en-US" dirty="0" smtClean="0"/>
              <a:t>剔掉很多错误的标注信息，每张图片大约有</a:t>
            </a:r>
            <a:r>
              <a:rPr kumimoji="1" lang="en-US" altLang="zh-CN" dirty="0" smtClean="0"/>
              <a:t>8</a:t>
            </a:r>
            <a:r>
              <a:rPr kumimoji="1" lang="zh-CN" altLang="en-US" dirty="0" smtClean="0"/>
              <a:t>个标注信息。</a:t>
            </a:r>
            <a:endParaRPr kumimoji="1" lang="zh-CN" altLang="en-US" dirty="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14</a:t>
            </a:fld>
            <a:endParaRPr kumimoji="1" lang="zh-CN" altLang="en-US"/>
          </a:p>
        </p:txBody>
      </p:sp>
    </p:spTree>
    <p:extLst>
      <p:ext uri="{BB962C8B-B14F-4D97-AF65-F5344CB8AC3E}">
        <p14:creationId xmlns:p14="http://schemas.microsoft.com/office/powerpoint/2010/main" val="1484533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针对分类问题有几个评价指标，接下来为大家介绍几个分类问题的评价指标</a:t>
            </a:r>
            <a:endParaRPr kumimoji="1" lang="en-US" altLang="zh-CN" dirty="0" smtClean="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16</a:t>
            </a:fld>
            <a:endParaRPr kumimoji="1" lang="zh-CN" altLang="en-US"/>
          </a:p>
        </p:txBody>
      </p:sp>
    </p:spTree>
    <p:extLst>
      <p:ext uri="{BB962C8B-B14F-4D97-AF65-F5344CB8AC3E}">
        <p14:creationId xmlns:p14="http://schemas.microsoft.com/office/powerpoint/2010/main" val="11228763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17</a:t>
            </a:fld>
            <a:endParaRPr kumimoji="1" lang="zh-CN" altLang="en-US"/>
          </a:p>
        </p:txBody>
      </p:sp>
    </p:spTree>
    <p:extLst>
      <p:ext uri="{BB962C8B-B14F-4D97-AF65-F5344CB8AC3E}">
        <p14:creationId xmlns:p14="http://schemas.microsoft.com/office/powerpoint/2010/main" val="2014790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混淆矩阵是我们在对分类效果进行评价时的可视化的工具</a:t>
            </a:r>
            <a:r>
              <a:rPr kumimoji="1" lang="zh-CN" altLang="en-US" dirty="0" smtClean="0"/>
              <a:t>。</a:t>
            </a:r>
            <a:endParaRPr kumimoji="1" lang="en-US" altLang="zh-CN" dirty="0" smtClean="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18</a:t>
            </a:fld>
            <a:endParaRPr kumimoji="1" lang="zh-CN" altLang="en-US"/>
          </a:p>
        </p:txBody>
      </p:sp>
    </p:spTree>
    <p:extLst>
      <p:ext uri="{BB962C8B-B14F-4D97-AF65-F5344CB8AC3E}">
        <p14:creationId xmlns:p14="http://schemas.microsoft.com/office/powerpoint/2010/main" val="4772852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首先，我们先看一下在分类问题中，可能会出现的几种分类正确和分类错误的情况。我们以二分类为例，我们将第一类标记为正类，将第二类标记为负类。那么就一共有</a:t>
            </a:r>
            <a:r>
              <a:rPr kumimoji="1" lang="en-US" altLang="zh-CN" dirty="0" smtClean="0"/>
              <a:t>TP</a:t>
            </a:r>
            <a:r>
              <a:rPr kumimoji="1" lang="zh-CN" altLang="en-US" dirty="0" smtClean="0"/>
              <a:t>，</a:t>
            </a:r>
            <a:r>
              <a:rPr kumimoji="1" lang="en-US" altLang="zh-CN" dirty="0" smtClean="0"/>
              <a:t>FP</a:t>
            </a:r>
            <a:r>
              <a:rPr kumimoji="1" lang="zh-CN" altLang="en-US" dirty="0" smtClean="0"/>
              <a:t>，</a:t>
            </a:r>
            <a:r>
              <a:rPr kumimoji="1" lang="en-US" altLang="zh-CN" dirty="0" smtClean="0"/>
              <a:t>FN</a:t>
            </a:r>
            <a:r>
              <a:rPr kumimoji="1" lang="zh-CN" altLang="en-US" dirty="0" smtClean="0"/>
              <a:t>，</a:t>
            </a:r>
            <a:r>
              <a:rPr kumimoji="1" lang="en-US" altLang="zh-CN" dirty="0" smtClean="0"/>
              <a:t>TN</a:t>
            </a:r>
            <a:r>
              <a:rPr kumimoji="1" lang="zh-CN" altLang="en-US" dirty="0" smtClean="0"/>
              <a:t>四种情况的样本。</a:t>
            </a:r>
            <a:r>
              <a:rPr kumimoji="1" lang="en-US" altLang="zh-CN" dirty="0" smtClean="0"/>
              <a:t>TP</a:t>
            </a:r>
            <a:r>
              <a:rPr kumimoji="1" lang="zh-CN" altLang="en-US" dirty="0" smtClean="0"/>
              <a:t>，</a:t>
            </a:r>
            <a:r>
              <a:rPr kumimoji="1" lang="en-US" altLang="zh-CN" dirty="0" smtClean="0"/>
              <a:t>FP</a:t>
            </a:r>
            <a:r>
              <a:rPr kumimoji="1" lang="zh-CN" altLang="en-US" dirty="0" smtClean="0"/>
              <a:t>，</a:t>
            </a:r>
            <a:r>
              <a:rPr kumimoji="1" lang="en-US" altLang="zh-CN" dirty="0" smtClean="0"/>
              <a:t>FN</a:t>
            </a:r>
            <a:r>
              <a:rPr kumimoji="1" lang="zh-CN" altLang="en-US" dirty="0" smtClean="0"/>
              <a:t>，</a:t>
            </a:r>
            <a:r>
              <a:rPr kumimoji="1" lang="en-US" altLang="zh-CN" dirty="0" smtClean="0"/>
              <a:t>TN</a:t>
            </a:r>
            <a:r>
              <a:rPr kumimoji="1" lang="zh-CN" altLang="en-US" dirty="0" smtClean="0"/>
              <a:t>的含义分别为</a:t>
            </a:r>
            <a:r>
              <a:rPr kumimoji="1" lang="en-US" altLang="zh-CN" dirty="0" smtClean="0"/>
              <a:t>……</a:t>
            </a:r>
            <a:r>
              <a:rPr kumimoji="1" lang="zh-CN" altLang="en-US" dirty="0" smtClean="0"/>
              <a:t>，我再来举个例子让大家更好的理解这四个定义。</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首先，分类问题一个最基本，应用最广泛的评价指标是全局准确率，有的地方会直接称为“准确率”。全局准确率就是分类器分类正确的样本数和样本总数的比值。准确率是对分类器整体性能的评价。但是分类有不同的情况，有的时候仅准确率高是不够的。比如我们要做一个质量检测的分类器，一批整体的合格率在</a:t>
            </a:r>
            <a:r>
              <a:rPr kumimoji="1" lang="en-US" altLang="zh-CN" dirty="0" smtClean="0"/>
              <a:t>90%</a:t>
            </a:r>
            <a:r>
              <a:rPr kumimoji="1" lang="zh-CN" altLang="en-US" dirty="0" smtClean="0"/>
              <a:t>以上，那在有误差的情况下，我们更希望分类器分出的所有的合格产品都是真正的合格产品，这样我们只需要在极少数被分类器分为不合格类别的产品中复检。这种情况下，就有另外一个评价指标：精确率也叫做查准率。精确率是标签为正类并且也被分类器分到正类的样本的数量和所有被分类器分到正类的样本的数量。精确度越大，代表被分类器分出来的正类的可靠性越高。在产品质量检测方面，如果他的准确率不够高，但是精确率足够高，那我们还是可以接受的。还有另外一种情况，比如说我们想做一个是否是癌症的诊断分类器。我们将阳性定义为正类，阴性定义为负类。和上一个情况不同的是，我们更希望所有的正类都被挑选出来，没有漏掉的，将负类误判为正类的代价就会相对较小。这样就会考虑另外一个评价指标：召回率，也叫做查全率。召回率是标签为正类并且被分到正类的样本数和所有标签为正类的样本数的比值。召回率越高，就代表正类这一类被挑选出来的越多。</a:t>
            </a:r>
            <a:endParaRPr kumimoji="1" lang="en-US" altLang="zh-CN" dirty="0" smtClean="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19</a:t>
            </a:fld>
            <a:endParaRPr kumimoji="1" lang="zh-CN" altLang="en-US"/>
          </a:p>
        </p:txBody>
      </p:sp>
    </p:spTree>
    <p:extLst>
      <p:ext uri="{BB962C8B-B14F-4D97-AF65-F5344CB8AC3E}">
        <p14:creationId xmlns:p14="http://schemas.microsoft.com/office/powerpoint/2010/main" val="1626211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那么根据不同情况下，对精确率和召回率的要求不同的情况，提出了一个统一的评价指标</a:t>
            </a:r>
            <a:r>
              <a:rPr kumimoji="1" lang="en-US" altLang="zh-CN" dirty="0" smtClean="0"/>
              <a:t>F-measure.</a:t>
            </a:r>
            <a:r>
              <a:rPr kumimoji="1" lang="zh-CN" altLang="en-US" dirty="0" smtClean="0"/>
              <a:t>我们常用的是</a:t>
            </a:r>
            <a:r>
              <a:rPr kumimoji="1" lang="en-US" altLang="zh-CN" dirty="0" smtClean="0"/>
              <a:t>F1-measure</a:t>
            </a:r>
            <a:r>
              <a:rPr kumimoji="1" lang="zh-CN" altLang="en-US" dirty="0" smtClean="0"/>
              <a:t>，</a:t>
            </a:r>
            <a:r>
              <a:rPr kumimoji="1" lang="en-US" altLang="zh-CN" dirty="0" smtClean="0"/>
              <a:t>F1-measure</a:t>
            </a:r>
            <a:r>
              <a:rPr kumimoji="1" lang="zh-CN" altLang="en-US" dirty="0" smtClean="0"/>
              <a:t>认为精确率和召回率的权重是一样的。</a:t>
            </a:r>
            <a:endParaRPr kumimoji="1" lang="en-US" altLang="zh-CN" dirty="0" smtClean="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20</a:t>
            </a:fld>
            <a:endParaRPr kumimoji="1" lang="zh-CN" altLang="en-US"/>
          </a:p>
        </p:txBody>
      </p:sp>
    </p:spTree>
    <p:extLst>
      <p:ext uri="{BB962C8B-B14F-4D97-AF65-F5344CB8AC3E}">
        <p14:creationId xmlns:p14="http://schemas.microsoft.com/office/powerpoint/2010/main" val="1417069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22</a:t>
            </a:fld>
            <a:endParaRPr kumimoji="1" lang="zh-CN" altLang="en-US"/>
          </a:p>
        </p:txBody>
      </p:sp>
    </p:spTree>
    <p:extLst>
      <p:ext uri="{BB962C8B-B14F-4D97-AF65-F5344CB8AC3E}">
        <p14:creationId xmlns:p14="http://schemas.microsoft.com/office/powerpoint/2010/main" val="2029470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SIFT</a:t>
            </a:r>
            <a:r>
              <a:rPr kumimoji="1" lang="zh-CN" altLang="en-US" dirty="0" smtClean="0"/>
              <a:t>：局部特征提取；</a:t>
            </a:r>
            <a:r>
              <a:rPr kumimoji="1" lang="en-US" altLang="zh-CN" dirty="0" smtClean="0"/>
              <a:t>SURF</a:t>
            </a:r>
            <a:r>
              <a:rPr kumimoji="1" lang="zh-CN" altLang="en-US" dirty="0" smtClean="0"/>
              <a:t>：是对</a:t>
            </a:r>
            <a:r>
              <a:rPr kumimoji="1" lang="en-US" altLang="zh-CN" dirty="0" smtClean="0"/>
              <a:t>SIFT</a:t>
            </a:r>
            <a:r>
              <a:rPr kumimoji="1" lang="zh-CN" altLang="en-US" dirty="0" smtClean="0"/>
              <a:t>的改进，速度快而且稳定性更好。</a:t>
            </a:r>
            <a:endParaRPr kumimoji="1" lang="zh-CN" altLang="en-US" dirty="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23</a:t>
            </a:fld>
            <a:endParaRPr kumimoji="1" lang="zh-CN" altLang="en-US"/>
          </a:p>
        </p:txBody>
      </p:sp>
    </p:spTree>
    <p:extLst>
      <p:ext uri="{BB962C8B-B14F-4D97-AF65-F5344CB8AC3E}">
        <p14:creationId xmlns:p14="http://schemas.microsoft.com/office/powerpoint/2010/main" val="776861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7" name="幻灯片编号占位符 6"/>
          <p:cNvSpPr>
            <a:spLocks noGrp="1"/>
          </p:cNvSpPr>
          <p:nvPr>
            <p:ph type="sldNum" sz="quarter" idx="13"/>
          </p:nvPr>
        </p:nvSpPr>
        <p:spPr/>
        <p:txBody>
          <a:bodyPr/>
          <a:lstStyle/>
          <a:p>
            <a:fld id="{A85E06A4-11C7-6345-A4DB-C7725B5BDB05}" type="slidenum">
              <a:rPr kumimoji="1" lang="zh-CN" altLang="en-US" smtClean="0"/>
              <a:t>2</a:t>
            </a:fld>
            <a:endParaRPr kumimoji="1" lang="zh-CN" altLang="en-US"/>
          </a:p>
        </p:txBody>
      </p:sp>
    </p:spTree>
    <p:extLst>
      <p:ext uri="{BB962C8B-B14F-4D97-AF65-F5344CB8AC3E}">
        <p14:creationId xmlns:p14="http://schemas.microsoft.com/office/powerpoint/2010/main" val="15657362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24</a:t>
            </a:fld>
            <a:endParaRPr kumimoji="1" lang="zh-CN" altLang="en-US"/>
          </a:p>
        </p:txBody>
      </p:sp>
    </p:spTree>
    <p:extLst>
      <p:ext uri="{BB962C8B-B14F-4D97-AF65-F5344CB8AC3E}">
        <p14:creationId xmlns:p14="http://schemas.microsoft.com/office/powerpoint/2010/main" val="18704851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深度学习是一种解决问题的方法，但是它不仅可以用来解决</a:t>
            </a:r>
            <a:r>
              <a:rPr kumimoji="1" lang="en-US" altLang="zh-CN" dirty="0" smtClean="0"/>
              <a:t>CV</a:t>
            </a:r>
            <a:r>
              <a:rPr kumimoji="1" lang="zh-CN" altLang="en-US" dirty="0" smtClean="0"/>
              <a:t>问题，现在也有很多其他方面在用深度学习做</a:t>
            </a:r>
            <a:endParaRPr kumimoji="1" lang="en-US" altLang="zh-CN" dirty="0" smtClean="0"/>
          </a:p>
          <a:p>
            <a:r>
              <a:rPr kumimoji="1" lang="zh-CN" altLang="en-US" dirty="0" smtClean="0"/>
              <a:t>目前，深度学习在人工智能领域占据统治地位，但凡有关人工智能的产业报道，必然离不开深度学习。</a:t>
            </a:r>
            <a:endParaRPr kumimoji="1" lang="en-US" altLang="zh-CN" dirty="0" smtClean="0"/>
          </a:p>
          <a:p>
            <a:r>
              <a:rPr kumimoji="1" lang="zh-CN" altLang="en-US" dirty="0" smtClean="0"/>
              <a:t>现在深度学习火到什么程度呢？现在像谷歌，</a:t>
            </a:r>
            <a:r>
              <a:rPr kumimoji="1" lang="en-US" altLang="zh-CN" dirty="0" smtClean="0"/>
              <a:t>Facebook</a:t>
            </a:r>
            <a:r>
              <a:rPr kumimoji="1" lang="zh-CN" altLang="en-US" dirty="0" smtClean="0"/>
              <a:t>，微软，百度，阿里巴巴，</a:t>
            </a:r>
            <a:r>
              <a:rPr kumimoji="1" lang="en-US" altLang="zh-CN" dirty="0" smtClean="0"/>
              <a:t>360</a:t>
            </a:r>
            <a:r>
              <a:rPr kumimoji="1" lang="zh-CN" altLang="en-US" dirty="0" smtClean="0"/>
              <a:t>等，都在搞深度学习，那么到底是为什么呢？这深度学习好在哪呢</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25</a:t>
            </a:fld>
            <a:endParaRPr kumimoji="1" lang="zh-CN" altLang="en-US"/>
          </a:p>
        </p:txBody>
      </p:sp>
    </p:spTree>
    <p:extLst>
      <p:ext uri="{BB962C8B-B14F-4D97-AF65-F5344CB8AC3E}">
        <p14:creationId xmlns:p14="http://schemas.microsoft.com/office/powerpoint/2010/main" val="17542220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以不少于两个隐含层的神经网络对输入进行非线性变换或表示学习的技术</a:t>
            </a:r>
            <a:endParaRPr lang="en-US" altLang="zh-CN" dirty="0" smtClean="0"/>
          </a:p>
          <a:p>
            <a:endParaRPr kumimoji="1" lang="en-US" altLang="zh-CN" dirty="0" smtClean="0"/>
          </a:p>
          <a:p>
            <a:endParaRPr kumimoji="1" lang="en-US" altLang="zh-CN" dirty="0" smtClean="0"/>
          </a:p>
          <a:p>
            <a:r>
              <a:rPr kumimoji="1" lang="zh-CN" altLang="en-US" dirty="0" smtClean="0"/>
              <a:t>深度</a:t>
            </a:r>
            <a:r>
              <a:rPr kumimoji="1" lang="zh-CN" altLang="en-US" dirty="0" smtClean="0"/>
              <a:t>学习有的人也说过，可以理解为深度神经网络，在深度学习中，深度神经网路是绝对的主角。那么什么是深度神经网路呢？这个深度形容的是神经网络的层数，层数越多即越深。</a:t>
            </a:r>
            <a:endParaRPr kumimoji="1" lang="en-US" altLang="zh-CN" dirty="0" smtClean="0"/>
          </a:p>
          <a:p>
            <a:r>
              <a:rPr kumimoji="1" lang="zh-CN" altLang="en-US" dirty="0" smtClean="0"/>
              <a:t>常见的深度神经网络有我们之前学到过的多层感知机，</a:t>
            </a:r>
            <a:r>
              <a:rPr kumimoji="1" lang="en-US" altLang="zh-CN" dirty="0" smtClean="0"/>
              <a:t>MLP</a:t>
            </a:r>
            <a:r>
              <a:rPr kumimoji="1" lang="zh-CN" altLang="en-US" dirty="0" smtClean="0"/>
              <a:t>网络，以及现在仍然非常火爆的卷积神经网络</a:t>
            </a:r>
            <a:r>
              <a:rPr kumimoji="1" lang="en-US" altLang="zh-CN" dirty="0" smtClean="0"/>
              <a:t>CNN</a:t>
            </a:r>
            <a:r>
              <a:rPr kumimoji="1" lang="zh-CN" altLang="en-US" dirty="0" smtClean="0"/>
              <a:t>和递归神经网络</a:t>
            </a:r>
            <a:r>
              <a:rPr kumimoji="1" lang="en-US" altLang="zh-CN" dirty="0" smtClean="0"/>
              <a:t>RNN</a:t>
            </a:r>
            <a:r>
              <a:rPr kumimoji="1" lang="zh-CN" altLang="en-US" dirty="0" smtClean="0"/>
              <a:t>，还有很多其他的深度神经网络，在这里就不过多介绍了</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26</a:t>
            </a:fld>
            <a:endParaRPr kumimoji="1" lang="zh-CN" altLang="en-US"/>
          </a:p>
        </p:txBody>
      </p:sp>
    </p:spTree>
    <p:extLst>
      <p:ext uri="{BB962C8B-B14F-4D97-AF65-F5344CB8AC3E}">
        <p14:creationId xmlns:p14="http://schemas.microsoft.com/office/powerpoint/2010/main" val="1325256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我们把深度学习方法称为方法革命，“革命”这俩字不是随便用的。首先看分类的错误率，</a:t>
            </a:r>
            <a:r>
              <a:rPr kumimoji="1" lang="en-US" altLang="zh-CN" dirty="0" smtClean="0"/>
              <a:t>12</a:t>
            </a:r>
            <a:r>
              <a:rPr kumimoji="1" lang="zh-CN" altLang="en-US" dirty="0" smtClean="0"/>
              <a:t>年的</a:t>
            </a:r>
            <a:r>
              <a:rPr kumimoji="1" lang="en-US" altLang="zh-CN" dirty="0" err="1" smtClean="0"/>
              <a:t>AlexNet</a:t>
            </a:r>
            <a:r>
              <a:rPr kumimoji="1" lang="zh-CN" altLang="en-US" dirty="0" smtClean="0"/>
              <a:t>，一个</a:t>
            </a:r>
            <a:r>
              <a:rPr kumimoji="1" lang="en-US" altLang="zh-CN" dirty="0" smtClean="0"/>
              <a:t>8</a:t>
            </a:r>
            <a:r>
              <a:rPr kumimoji="1" lang="zh-CN" altLang="en-US" dirty="0" smtClean="0"/>
              <a:t>层的神经网络，将错误率一下子降到了</a:t>
            </a:r>
            <a:r>
              <a:rPr kumimoji="1" lang="en-US" altLang="zh-CN" dirty="0" smtClean="0"/>
              <a:t>16%</a:t>
            </a:r>
            <a:r>
              <a:rPr kumimoji="1" lang="zh-CN" altLang="en-US" dirty="0" smtClean="0"/>
              <a:t>。</a:t>
            </a:r>
            <a:endParaRPr kumimoji="1" lang="zh-CN" altLang="en-US" dirty="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27</a:t>
            </a:fld>
            <a:endParaRPr kumimoji="1" lang="zh-CN" altLang="en-US"/>
          </a:p>
        </p:txBody>
      </p:sp>
    </p:spTree>
    <p:extLst>
      <p:ext uri="{BB962C8B-B14F-4D97-AF65-F5344CB8AC3E}">
        <p14:creationId xmlns:p14="http://schemas.microsoft.com/office/powerpoint/2010/main" val="4572441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从输入端到输出端，只有一个神经网络连接。比如图像分类任务，</a:t>
            </a:r>
            <a:endParaRPr kumimoji="1" lang="en-US" altLang="zh-CN" dirty="0" smtClean="0"/>
          </a:p>
          <a:p>
            <a:endParaRPr kumimoji="1" lang="en-US" altLang="zh-CN" dirty="0" smtClean="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28</a:t>
            </a:fld>
            <a:endParaRPr kumimoji="1" lang="zh-CN" altLang="en-US"/>
          </a:p>
        </p:txBody>
      </p:sp>
    </p:spTree>
    <p:extLst>
      <p:ext uri="{BB962C8B-B14F-4D97-AF65-F5344CB8AC3E}">
        <p14:creationId xmlns:p14="http://schemas.microsoft.com/office/powerpoint/2010/main" val="19416211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深度学习的实质，是通过构建具有很多隐层的机器学习模型和海量的训练数据，来学习更有用的特征，从而最终提升分类或预测的准确性。因此，“深度模型”是手段，“特征学习”是目的。区别于传统的浅层学习，深度学习的不同在于：</a:t>
            </a:r>
            <a:r>
              <a:rPr kumimoji="1" lang="en-US" altLang="zh-CN" dirty="0" smtClean="0"/>
              <a:t>1</a:t>
            </a:r>
            <a:r>
              <a:rPr kumimoji="1" lang="zh-CN" altLang="en-US" dirty="0" smtClean="0"/>
              <a:t>）强调了模型结构的深度，通常有</a:t>
            </a:r>
            <a:r>
              <a:rPr kumimoji="1" lang="en-US" altLang="zh-CN" dirty="0" smtClean="0"/>
              <a:t>5</a:t>
            </a:r>
            <a:r>
              <a:rPr kumimoji="1" lang="zh-CN" altLang="en-US" dirty="0" smtClean="0"/>
              <a:t>层、</a:t>
            </a:r>
            <a:r>
              <a:rPr kumimoji="1" lang="en-US" altLang="zh-CN" dirty="0" smtClean="0"/>
              <a:t>6</a:t>
            </a:r>
            <a:r>
              <a:rPr kumimoji="1" lang="zh-CN" altLang="en-US" dirty="0" smtClean="0"/>
              <a:t>层，甚至</a:t>
            </a:r>
            <a:r>
              <a:rPr kumimoji="1" lang="en-US" altLang="zh-CN" dirty="0" smtClean="0"/>
              <a:t>10</a:t>
            </a:r>
            <a:r>
              <a:rPr kumimoji="1" lang="zh-CN" altLang="en-US" dirty="0" smtClean="0"/>
              <a:t>多层的隐层节点；</a:t>
            </a:r>
            <a:r>
              <a:rPr kumimoji="1" lang="en-US" altLang="zh-CN" dirty="0" smtClean="0"/>
              <a:t>2</a:t>
            </a:r>
            <a:r>
              <a:rPr kumimoji="1" lang="zh-CN" altLang="en-US" dirty="0" smtClean="0"/>
              <a:t>）明确突出了特征学习的重要性，也就是说，通过逐层特征变换，将样本在原空间的特征表示变换到一个新特征空间，从而使分类或预测更加容易。与人工规则构造特征的方法相比，利用大数据来学习特征，更能够刻画数据的丰富内在信息。</a:t>
            </a:r>
            <a:endParaRPr kumimoji="1" lang="en-US" altLang="zh-CN" dirty="0" smtClean="0"/>
          </a:p>
          <a:p>
            <a:endParaRPr kumimoji="1" lang="en-US" altLang="zh-CN" dirty="0" smtClean="0"/>
          </a:p>
          <a:p>
            <a:r>
              <a:rPr kumimoji="1" lang="zh-CN" altLang="en-US" dirty="0" smtClean="0"/>
              <a:t>层级</a:t>
            </a:r>
            <a:r>
              <a:rPr kumimoji="1" lang="zh-CN" altLang="en-US" dirty="0" smtClean="0"/>
              <a:t>特征是什么意思呢？刚才已经提到过，计算机看到的图片都是一个个像素点，但是像素特征的有效性明显不够高。那深度学习中提出的层级特征可以有效地改善这一问题。首先什么是层级特征呢？在图像识别领域，特征的层级是从像素级特征，这个不再解释了，到边缘级特征，边缘级特征包含边缘信息，那么这样的信息还比较低级，后期到纹理级，我们就可以看到，纹理级的特征比边缘级特征更抽象，更高级，到</a:t>
            </a:r>
            <a:r>
              <a:rPr kumimoji="1" lang="en-US" altLang="zh-CN" dirty="0" smtClean="0"/>
              <a:t>Motif</a:t>
            </a:r>
            <a:r>
              <a:rPr kumimoji="1" lang="zh-CN" altLang="en-US" dirty="0" smtClean="0"/>
              <a:t>级，再到局部级特征再到全局特征。随着特征层级的升高，特征越来越抽象，越来越高级，这样的用于分类和识别也越来越有效。这也是现在深度神经网络很多都做的很深的原因之一。</a:t>
            </a:r>
            <a:endParaRPr kumimoji="1" lang="zh-CN" altLang="en-US" dirty="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29</a:t>
            </a:fld>
            <a:endParaRPr kumimoji="1" lang="zh-CN" altLang="en-US"/>
          </a:p>
        </p:txBody>
      </p:sp>
    </p:spTree>
    <p:extLst>
      <p:ext uri="{BB962C8B-B14F-4D97-AF65-F5344CB8AC3E}">
        <p14:creationId xmlns:p14="http://schemas.microsoft.com/office/powerpoint/2010/main" val="5332274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这张图是我从中科院的刘昕博士的报告中截取的，这张图片是比较清晰的。</a:t>
            </a:r>
            <a:r>
              <a:rPr kumimoji="1" lang="en-US" altLang="zh-CN" dirty="0" smtClean="0"/>
              <a:t>1986</a:t>
            </a:r>
            <a:r>
              <a:rPr kumimoji="1" lang="zh-CN" altLang="en-US" dirty="0" smtClean="0"/>
              <a:t>年</a:t>
            </a:r>
            <a:r>
              <a:rPr lang="en-US" altLang="zh-CN" sz="1200" b="0" i="0" kern="1200" dirty="0" err="1" smtClean="0">
                <a:solidFill>
                  <a:schemeClr val="tx1"/>
                </a:solidFill>
                <a:effectLst/>
                <a:latin typeface="+mn-lt"/>
                <a:ea typeface="+mn-ea"/>
                <a:cs typeface="+mn-cs"/>
              </a:rPr>
              <a:t>Rumelhart</a:t>
            </a:r>
            <a:r>
              <a:rPr lang="zh-CN" altLang="en-US" sz="1200" b="0" i="0" kern="1200" dirty="0" smtClean="0">
                <a:solidFill>
                  <a:schemeClr val="tx1"/>
                </a:solidFill>
                <a:effectLst/>
                <a:latin typeface="+mn-lt"/>
                <a:ea typeface="+mn-ea"/>
                <a:cs typeface="+mn-cs"/>
              </a:rPr>
              <a:t>等人提出了反向传播算法，也就是我们常说的以及现在仍在广泛使用的</a:t>
            </a:r>
            <a:r>
              <a:rPr lang="en-US" altLang="zh-CN" sz="1200" b="0" i="0" kern="1200" dirty="0" err="1" smtClean="0">
                <a:solidFill>
                  <a:schemeClr val="tx1"/>
                </a:solidFill>
                <a:effectLst/>
                <a:latin typeface="+mn-lt"/>
                <a:ea typeface="+mn-ea"/>
                <a:cs typeface="+mn-cs"/>
              </a:rPr>
              <a:t>Bp</a:t>
            </a:r>
            <a:r>
              <a:rPr lang="zh-CN" altLang="en-US" sz="1200" b="0" i="0" kern="1200" dirty="0" smtClean="0">
                <a:solidFill>
                  <a:schemeClr val="tx1"/>
                </a:solidFill>
                <a:effectLst/>
                <a:latin typeface="+mn-lt"/>
                <a:ea typeface="+mn-ea"/>
                <a:cs typeface="+mn-cs"/>
              </a:rPr>
              <a:t>算法，</a:t>
            </a:r>
            <a:r>
              <a:rPr lang="en-US" altLang="zh-CN" sz="1200" b="0" i="0" kern="1200" dirty="0" smtClean="0">
                <a:solidFill>
                  <a:schemeClr val="tx1"/>
                </a:solidFill>
                <a:effectLst/>
                <a:latin typeface="+mn-lt"/>
                <a:ea typeface="+mn-ea"/>
                <a:cs typeface="+mn-cs"/>
              </a:rPr>
              <a:t>87</a:t>
            </a:r>
            <a:r>
              <a:rPr lang="zh-CN" altLang="en-US" sz="1200" b="0" i="0" kern="1200" dirty="0" smtClean="0">
                <a:solidFill>
                  <a:schemeClr val="tx1"/>
                </a:solidFill>
                <a:effectLst/>
                <a:latin typeface="+mn-lt"/>
                <a:ea typeface="+mn-ea"/>
                <a:cs typeface="+mn-cs"/>
              </a:rPr>
              <a:t>年出现的多层感知机以及</a:t>
            </a:r>
            <a:r>
              <a:rPr lang="en-US" altLang="zh-CN" sz="1200" b="0" i="0" kern="1200" dirty="0" smtClean="0">
                <a:solidFill>
                  <a:schemeClr val="tx1"/>
                </a:solidFill>
                <a:effectLst/>
                <a:latin typeface="+mn-lt"/>
                <a:ea typeface="+mn-ea"/>
                <a:cs typeface="+mn-cs"/>
              </a:rPr>
              <a:t>97</a:t>
            </a:r>
            <a:r>
              <a:rPr lang="zh-CN" altLang="en-US" sz="1200" b="0" i="0" kern="1200" dirty="0" smtClean="0">
                <a:solidFill>
                  <a:schemeClr val="tx1"/>
                </a:solidFill>
                <a:effectLst/>
                <a:latin typeface="+mn-lt"/>
                <a:ea typeface="+mn-ea"/>
                <a:cs typeface="+mn-cs"/>
              </a:rPr>
              <a:t>年出现的</a:t>
            </a:r>
            <a:r>
              <a:rPr lang="en-US" altLang="zh-CN" sz="1200" b="0" i="0" kern="1200" dirty="0" smtClean="0">
                <a:solidFill>
                  <a:schemeClr val="tx1"/>
                </a:solidFill>
                <a:effectLst/>
                <a:latin typeface="+mn-lt"/>
                <a:ea typeface="+mn-ea"/>
                <a:cs typeface="+mn-cs"/>
              </a:rPr>
              <a:t>LSTM</a:t>
            </a:r>
            <a:r>
              <a:rPr lang="zh-CN" altLang="en-US" sz="1200" b="0" i="0" kern="1200" dirty="0" smtClean="0">
                <a:solidFill>
                  <a:schemeClr val="tx1"/>
                </a:solidFill>
                <a:effectLst/>
                <a:latin typeface="+mn-lt"/>
                <a:ea typeface="+mn-ea"/>
                <a:cs typeface="+mn-cs"/>
              </a:rPr>
              <a:t>推动了深度神经网络的发展，一直到</a:t>
            </a:r>
            <a:r>
              <a:rPr lang="en-US" altLang="zh-CN" sz="1200" b="0" i="0" kern="1200" dirty="0" smtClean="0">
                <a:solidFill>
                  <a:schemeClr val="tx1"/>
                </a:solidFill>
                <a:effectLst/>
                <a:latin typeface="+mn-lt"/>
                <a:ea typeface="+mn-ea"/>
                <a:cs typeface="+mn-cs"/>
              </a:rPr>
              <a:t>98</a:t>
            </a:r>
            <a:r>
              <a:rPr lang="zh-CN" altLang="en-US" sz="1200" b="0" i="0" kern="1200" dirty="0" smtClean="0">
                <a:solidFill>
                  <a:schemeClr val="tx1"/>
                </a:solidFill>
                <a:effectLst/>
                <a:latin typeface="+mn-lt"/>
                <a:ea typeface="+mn-ea"/>
                <a:cs typeface="+mn-cs"/>
              </a:rPr>
              <a:t>年，</a:t>
            </a:r>
            <a:r>
              <a:rPr lang="en-US" altLang="zh-CN" sz="1200" b="0" i="0" kern="1200" dirty="0" err="1" smtClean="0">
                <a:solidFill>
                  <a:schemeClr val="tx1"/>
                </a:solidFill>
                <a:effectLst/>
                <a:latin typeface="+mn-lt"/>
                <a:ea typeface="+mn-ea"/>
                <a:cs typeface="+mn-cs"/>
              </a:rPr>
              <a:t>Lecun</a:t>
            </a:r>
            <a:r>
              <a:rPr lang="zh-CN" altLang="en-US" sz="1200" b="0" i="0" kern="1200" dirty="0" smtClean="0">
                <a:solidFill>
                  <a:schemeClr val="tx1"/>
                </a:solidFill>
                <a:effectLst/>
                <a:latin typeface="+mn-lt"/>
                <a:ea typeface="+mn-ea"/>
                <a:cs typeface="+mn-cs"/>
              </a:rPr>
              <a:t>提出了第一个卷积神经网络</a:t>
            </a:r>
            <a:r>
              <a:rPr lang="en-US" altLang="zh-CN" sz="1200" b="0" i="0" kern="1200" dirty="0" err="1" smtClean="0">
                <a:solidFill>
                  <a:schemeClr val="tx1"/>
                </a:solidFill>
                <a:effectLst/>
                <a:latin typeface="+mn-lt"/>
                <a:ea typeface="+mn-ea"/>
                <a:cs typeface="+mn-cs"/>
              </a:rPr>
              <a:t>LeNet</a:t>
            </a:r>
            <a:r>
              <a:rPr lang="zh-CN" altLang="en-US" sz="1200" b="0" i="0" kern="1200" dirty="0" smtClean="0">
                <a:solidFill>
                  <a:schemeClr val="tx1"/>
                </a:solidFill>
                <a:effectLst/>
                <a:latin typeface="+mn-lt"/>
                <a:ea typeface="+mn-ea"/>
                <a:cs typeface="+mn-cs"/>
              </a:rPr>
              <a:t>，并将其成功应用于手写体识别问题。但是当时计算机的计算能力有限，</a:t>
            </a:r>
            <a:r>
              <a:rPr lang="en-US" altLang="zh-CN" sz="1200" b="0" i="0" kern="1200" dirty="0" err="1" smtClean="0">
                <a:solidFill>
                  <a:schemeClr val="tx1"/>
                </a:solidFill>
                <a:effectLst/>
                <a:latin typeface="+mn-lt"/>
                <a:ea typeface="+mn-ea"/>
                <a:cs typeface="+mn-cs"/>
              </a:rPr>
              <a:t>LeNet</a:t>
            </a:r>
            <a:r>
              <a:rPr lang="zh-CN" altLang="en-US" sz="1200" b="0" i="0" kern="1200" dirty="0" smtClean="0">
                <a:solidFill>
                  <a:schemeClr val="tx1"/>
                </a:solidFill>
                <a:effectLst/>
                <a:latin typeface="+mn-lt"/>
                <a:ea typeface="+mn-ea"/>
                <a:cs typeface="+mn-cs"/>
              </a:rPr>
              <a:t>在其他很多问题上的表现也不够好，在此之后，深度学习就陷入了沉寂。一直到</a:t>
            </a:r>
            <a:r>
              <a:rPr lang="en-US" altLang="zh-CN" sz="1200" b="0" i="0" kern="1200" dirty="0" smtClean="0">
                <a:solidFill>
                  <a:schemeClr val="tx1"/>
                </a:solidFill>
                <a:effectLst/>
                <a:latin typeface="+mn-lt"/>
                <a:ea typeface="+mn-ea"/>
                <a:cs typeface="+mn-cs"/>
              </a:rPr>
              <a:t>2006</a:t>
            </a:r>
            <a:r>
              <a:rPr lang="zh-CN" altLang="en-US" sz="1200" b="0" i="0" kern="1200" dirty="0" smtClean="0">
                <a:solidFill>
                  <a:schemeClr val="tx1"/>
                </a:solidFill>
                <a:effectLst/>
                <a:latin typeface="+mn-lt"/>
                <a:ea typeface="+mn-ea"/>
                <a:cs typeface="+mn-cs"/>
              </a:rPr>
              <a:t>年，著名学者加拿大多伦多大学教授</a:t>
            </a:r>
            <a:r>
              <a:rPr lang="en-US" altLang="zh-CN" sz="1200" b="0" i="0" kern="1200" dirty="0" smtClean="0">
                <a:solidFill>
                  <a:schemeClr val="tx1"/>
                </a:solidFill>
                <a:effectLst/>
                <a:latin typeface="+mn-lt"/>
                <a:ea typeface="+mn-ea"/>
                <a:cs typeface="+mn-cs"/>
              </a:rPr>
              <a:t>Hinton</a:t>
            </a:r>
            <a:r>
              <a:rPr lang="zh-CN" altLang="en-US" sz="1200" b="0" i="0" kern="1200" dirty="0" smtClean="0">
                <a:solidFill>
                  <a:schemeClr val="tx1"/>
                </a:solidFill>
                <a:effectLst/>
                <a:latin typeface="+mn-lt"/>
                <a:ea typeface="+mn-ea"/>
                <a:cs typeface="+mn-cs"/>
              </a:rPr>
              <a:t>在</a:t>
            </a:r>
            <a:r>
              <a:rPr lang="en-US" altLang="zh-CN" sz="1200" b="0" i="0" kern="1200" dirty="0" smtClean="0">
                <a:solidFill>
                  <a:schemeClr val="tx1"/>
                </a:solidFill>
                <a:effectLst/>
                <a:latin typeface="+mn-lt"/>
                <a:ea typeface="+mn-ea"/>
                <a:cs typeface="+mn-cs"/>
              </a:rPr>
              <a:t>Science</a:t>
            </a:r>
            <a:r>
              <a:rPr lang="zh-CN" altLang="en-US" sz="1200" b="0" i="0" kern="1200" dirty="0" smtClean="0">
                <a:solidFill>
                  <a:schemeClr val="tx1"/>
                </a:solidFill>
                <a:effectLst/>
                <a:latin typeface="+mn-lt"/>
                <a:ea typeface="+mn-ea"/>
                <a:cs typeface="+mn-cs"/>
              </a:rPr>
              <a:t>上发表的论文中提出了深度信念网路，开启了深度学习的第二春。</a:t>
            </a:r>
            <a:r>
              <a:rPr lang="en-US" altLang="zh-CN" sz="1200" b="0" i="0" kern="1200" dirty="0" smtClean="0">
                <a:solidFill>
                  <a:schemeClr val="tx1"/>
                </a:solidFill>
                <a:effectLst/>
                <a:latin typeface="+mn-lt"/>
                <a:ea typeface="+mn-ea"/>
                <a:cs typeface="+mn-cs"/>
              </a:rPr>
              <a:t>2009</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-2010</a:t>
            </a:r>
            <a:r>
              <a:rPr lang="zh-CN" altLang="en-US" sz="1200" b="0" i="0" kern="1200" dirty="0" smtClean="0">
                <a:solidFill>
                  <a:schemeClr val="tx1"/>
                </a:solidFill>
                <a:effectLst/>
                <a:latin typeface="+mn-lt"/>
                <a:ea typeface="+mn-ea"/>
                <a:cs typeface="+mn-cs"/>
              </a:rPr>
              <a:t>年，深度学习方法已经成功应用于语音识别，一直发展到</a:t>
            </a:r>
            <a:r>
              <a:rPr lang="en-US" altLang="zh-CN" sz="1200" b="0" i="0" kern="1200" dirty="0" smtClean="0">
                <a:solidFill>
                  <a:schemeClr val="tx1"/>
                </a:solidFill>
                <a:effectLst/>
                <a:latin typeface="+mn-lt"/>
                <a:ea typeface="+mn-ea"/>
                <a:cs typeface="+mn-cs"/>
              </a:rPr>
              <a:t>2012</a:t>
            </a:r>
            <a:r>
              <a:rPr lang="zh-CN" altLang="en-US" sz="1200" b="0" i="0" kern="1200" dirty="0" smtClean="0">
                <a:solidFill>
                  <a:schemeClr val="tx1"/>
                </a:solidFill>
                <a:effectLst/>
                <a:latin typeface="+mn-lt"/>
                <a:ea typeface="+mn-ea"/>
                <a:cs typeface="+mn-cs"/>
              </a:rPr>
              <a:t>年，在</a:t>
            </a:r>
            <a:r>
              <a:rPr lang="en-US" altLang="zh-CN" sz="1200" b="0" i="0" kern="1200" dirty="0" err="1" smtClean="0">
                <a:solidFill>
                  <a:schemeClr val="tx1"/>
                </a:solidFill>
                <a:effectLst/>
                <a:latin typeface="+mn-lt"/>
                <a:ea typeface="+mn-ea"/>
                <a:cs typeface="+mn-cs"/>
              </a:rPr>
              <a:t>ImageNet</a:t>
            </a:r>
            <a:r>
              <a:rPr lang="zh-CN" altLang="en-US" sz="1200" b="0" i="0" kern="1200" dirty="0" smtClean="0">
                <a:solidFill>
                  <a:schemeClr val="tx1"/>
                </a:solidFill>
                <a:effectLst/>
                <a:latin typeface="+mn-lt"/>
                <a:ea typeface="+mn-ea"/>
                <a:cs typeface="+mn-cs"/>
              </a:rPr>
              <a:t>比赛上，</a:t>
            </a:r>
            <a:r>
              <a:rPr lang="en-US" altLang="zh-CN" sz="1200" b="0" i="0" kern="1200" dirty="0" smtClean="0">
                <a:solidFill>
                  <a:schemeClr val="tx1"/>
                </a:solidFill>
                <a:effectLst/>
                <a:latin typeface="+mn-lt"/>
                <a:ea typeface="+mn-ea"/>
                <a:cs typeface="+mn-cs"/>
              </a:rPr>
              <a:t>Hinton</a:t>
            </a:r>
            <a:r>
              <a:rPr lang="zh-CN" altLang="en-US" sz="1200" b="0" i="0" kern="1200" dirty="0" smtClean="0">
                <a:solidFill>
                  <a:schemeClr val="tx1"/>
                </a:solidFill>
                <a:effectLst/>
                <a:latin typeface="+mn-lt"/>
                <a:ea typeface="+mn-ea"/>
                <a:cs typeface="+mn-cs"/>
              </a:rPr>
              <a:t>和他的学生</a:t>
            </a:r>
            <a:r>
              <a:rPr lang="en-US" altLang="zh-CN" sz="1200" b="0" i="0" kern="1200" dirty="0" smtClean="0">
                <a:solidFill>
                  <a:schemeClr val="tx1"/>
                </a:solidFill>
                <a:effectLst/>
                <a:latin typeface="+mn-lt"/>
                <a:ea typeface="+mn-ea"/>
                <a:cs typeface="+mn-cs"/>
              </a:rPr>
              <a:t>Alex</a:t>
            </a:r>
            <a:r>
              <a:rPr lang="zh-CN" altLang="en-US" sz="1200" b="0" i="0" kern="1200" dirty="0" smtClean="0">
                <a:solidFill>
                  <a:schemeClr val="tx1"/>
                </a:solidFill>
                <a:effectLst/>
                <a:latin typeface="+mn-lt"/>
                <a:ea typeface="+mn-ea"/>
                <a:cs typeface="+mn-cs"/>
              </a:rPr>
              <a:t>提出的</a:t>
            </a:r>
            <a:r>
              <a:rPr lang="en-US" altLang="zh-CN" sz="1200" b="0" i="0" kern="1200" dirty="0" err="1" smtClean="0">
                <a:solidFill>
                  <a:schemeClr val="tx1"/>
                </a:solidFill>
                <a:effectLst/>
                <a:latin typeface="+mn-lt"/>
                <a:ea typeface="+mn-ea"/>
                <a:cs typeface="+mn-cs"/>
              </a:rPr>
              <a:t>AlexNet</a:t>
            </a:r>
            <a:r>
              <a:rPr lang="zh-CN" altLang="en-US" sz="1200" b="0" i="0" kern="1200" dirty="0" smtClean="0">
                <a:solidFill>
                  <a:schemeClr val="tx1"/>
                </a:solidFill>
                <a:effectLst/>
                <a:latin typeface="+mn-lt"/>
                <a:ea typeface="+mn-ea"/>
                <a:cs typeface="+mn-cs"/>
              </a:rPr>
              <a:t>获得了空前的成功，</a:t>
            </a:r>
            <a:r>
              <a:rPr lang="en-US" altLang="zh-CN" sz="1200" b="0" i="0" kern="1200" dirty="0" err="1" smtClean="0">
                <a:solidFill>
                  <a:schemeClr val="tx1"/>
                </a:solidFill>
                <a:effectLst/>
                <a:latin typeface="+mn-lt"/>
                <a:ea typeface="+mn-ea"/>
                <a:cs typeface="+mn-cs"/>
              </a:rPr>
              <a:t>DeepLearning</a:t>
            </a:r>
            <a:r>
              <a:rPr lang="zh-CN" altLang="en-US" sz="1200" b="0" i="0" kern="1200" dirty="0" smtClean="0">
                <a:solidFill>
                  <a:schemeClr val="tx1"/>
                </a:solidFill>
                <a:effectLst/>
                <a:latin typeface="+mn-lt"/>
                <a:ea typeface="+mn-ea"/>
                <a:cs typeface="+mn-cs"/>
              </a:rPr>
              <a:t>也被成功得应用于图像处理领域。</a:t>
            </a:r>
            <a:r>
              <a:rPr lang="en-US" altLang="zh-CN" sz="1200" b="0" i="0" kern="1200" dirty="0" smtClean="0">
                <a:solidFill>
                  <a:schemeClr val="tx1"/>
                </a:solidFill>
                <a:effectLst/>
                <a:latin typeface="+mn-lt"/>
                <a:ea typeface="+mn-ea"/>
                <a:cs typeface="+mn-cs"/>
              </a:rPr>
              <a:t>12</a:t>
            </a:r>
            <a:r>
              <a:rPr lang="zh-CN" altLang="en-US" sz="1200" b="0" i="0" kern="1200" dirty="0" smtClean="0">
                <a:solidFill>
                  <a:schemeClr val="tx1"/>
                </a:solidFill>
                <a:effectLst/>
                <a:latin typeface="+mn-lt"/>
                <a:ea typeface="+mn-ea"/>
                <a:cs typeface="+mn-cs"/>
              </a:rPr>
              <a:t>年之后，深度学习在图像处理领域呈现出爆炸式发展。</a:t>
            </a:r>
            <a:endParaRPr kumimoji="1" lang="zh-CN" altLang="en-US" dirty="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30</a:t>
            </a:fld>
            <a:endParaRPr kumimoji="1" lang="zh-CN" altLang="en-US"/>
          </a:p>
        </p:txBody>
      </p:sp>
    </p:spTree>
    <p:extLst>
      <p:ext uri="{BB962C8B-B14F-4D97-AF65-F5344CB8AC3E}">
        <p14:creationId xmlns:p14="http://schemas.microsoft.com/office/powerpoint/2010/main" val="10884742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深度学习的回春离不开很多科学家的努力。在十年寒冬期，他们仍然坚持。</a:t>
            </a:r>
            <a:endParaRPr kumimoji="1" lang="en-US" altLang="zh-CN" dirty="0" smtClean="0"/>
          </a:p>
          <a:p>
            <a:r>
              <a:rPr kumimoji="1" lang="en-US" altLang="zh-CN" dirty="0" err="1" smtClean="0"/>
              <a:t>LeCun</a:t>
            </a:r>
            <a:r>
              <a:rPr kumimoji="1" lang="zh-CN" altLang="en-US" dirty="0" smtClean="0"/>
              <a:t>：</a:t>
            </a:r>
            <a:r>
              <a:rPr kumimoji="1" lang="en-US" altLang="zh-CN" dirty="0" smtClean="0"/>
              <a:t>1998</a:t>
            </a:r>
            <a:r>
              <a:rPr kumimoji="1" lang="zh-CN" altLang="en-US" dirty="0" smtClean="0"/>
              <a:t>年，第一个提出卷积神经网络的人，现在在</a:t>
            </a:r>
            <a:r>
              <a:rPr kumimoji="1" lang="en-US" altLang="zh-CN" dirty="0" err="1" smtClean="0"/>
              <a:t>facebook</a:t>
            </a:r>
            <a:r>
              <a:rPr kumimoji="1" lang="zh-CN" altLang="en-US" dirty="0" smtClean="0"/>
              <a:t>。</a:t>
            </a:r>
            <a:endParaRPr kumimoji="1" lang="en-US" altLang="zh-CN" dirty="0" smtClean="0"/>
          </a:p>
          <a:p>
            <a:r>
              <a:rPr kumimoji="1" lang="en-US" altLang="zh-CN" dirty="0" smtClean="0"/>
              <a:t>Hinton</a:t>
            </a:r>
            <a:r>
              <a:rPr kumimoji="1" lang="zh-CN" altLang="en-US" dirty="0" smtClean="0"/>
              <a:t>：提出</a:t>
            </a:r>
            <a:r>
              <a:rPr kumimoji="1" lang="en-US" altLang="zh-CN" dirty="0" smtClean="0"/>
              <a:t>BP</a:t>
            </a:r>
            <a:r>
              <a:rPr kumimoji="1" lang="zh-CN" altLang="en-US" dirty="0" smtClean="0"/>
              <a:t>算法，</a:t>
            </a:r>
            <a:r>
              <a:rPr kumimoji="1" lang="en-US" altLang="zh-CN" dirty="0" smtClean="0"/>
              <a:t>2006</a:t>
            </a:r>
            <a:r>
              <a:rPr kumimoji="1" lang="zh-CN" altLang="en-US" dirty="0" smtClean="0"/>
              <a:t>年在一篇发表在</a:t>
            </a:r>
            <a:r>
              <a:rPr kumimoji="1" lang="en-US" altLang="zh-CN" dirty="0" smtClean="0"/>
              <a:t>Science</a:t>
            </a:r>
            <a:r>
              <a:rPr kumimoji="1" lang="zh-CN" altLang="en-US" dirty="0" smtClean="0"/>
              <a:t>的论文上提到的深度信念网络，是现在的深度学习得开端，为深度学习带来了第二春。最开始，深度学习在语音识别领域大展拳脚，</a:t>
            </a:r>
            <a:r>
              <a:rPr kumimoji="1" lang="en-US" altLang="zh-CN" dirty="0" smtClean="0"/>
              <a:t>12</a:t>
            </a:r>
            <a:r>
              <a:rPr kumimoji="1" lang="zh-CN" altLang="en-US" dirty="0" smtClean="0"/>
              <a:t>年，</a:t>
            </a:r>
            <a:r>
              <a:rPr kumimoji="1" lang="en-US" altLang="zh-CN" dirty="0" smtClean="0"/>
              <a:t>Hinton</a:t>
            </a:r>
            <a:r>
              <a:rPr kumimoji="1" lang="zh-CN" altLang="en-US" dirty="0" smtClean="0"/>
              <a:t>及其学生提出了</a:t>
            </a:r>
            <a:r>
              <a:rPr kumimoji="1" lang="en-US" altLang="zh-CN" dirty="0" err="1" smtClean="0"/>
              <a:t>AlexNet</a:t>
            </a:r>
            <a:r>
              <a:rPr kumimoji="1" lang="zh-CN" altLang="en-US" dirty="0" smtClean="0"/>
              <a:t>，将深度学习成功得应用于图像处理领域。现在在谷歌。</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err="1" smtClean="0"/>
              <a:t>Bengio</a:t>
            </a:r>
            <a:r>
              <a:rPr kumimoji="1" lang="zh-CN" altLang="en-US" dirty="0" smtClean="0"/>
              <a:t>：开创了神经网络做 </a:t>
            </a:r>
            <a:r>
              <a:rPr kumimoji="1" lang="en-US" altLang="zh-CN" dirty="0" smtClean="0"/>
              <a:t>language model </a:t>
            </a:r>
            <a:r>
              <a:rPr kumimoji="1" lang="zh-CN" altLang="en-US" dirty="0" smtClean="0"/>
              <a:t>的先河，推动</a:t>
            </a:r>
            <a:r>
              <a:rPr kumimoji="1" lang="en-US" altLang="zh-CN" dirty="0" smtClean="0"/>
              <a:t>RNN</a:t>
            </a:r>
            <a:r>
              <a:rPr kumimoji="1" lang="zh-CN" altLang="en-US" dirty="0" smtClean="0"/>
              <a:t>的发展，至今仍在学术界。</a:t>
            </a:r>
            <a:endParaRPr kumimoji="1" lang="zh-CN" altLang="en-US" dirty="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31</a:t>
            </a:fld>
            <a:endParaRPr kumimoji="1" lang="zh-CN" altLang="en-US"/>
          </a:p>
        </p:txBody>
      </p:sp>
    </p:spTree>
    <p:extLst>
      <p:ext uri="{BB962C8B-B14F-4D97-AF65-F5344CB8AC3E}">
        <p14:creationId xmlns:p14="http://schemas.microsoft.com/office/powerpoint/2010/main" val="17540295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讲到这部分，大家是不是就能够理解为什么现在深度学习这么火爆了。但是其实深度学习得发展，也有很曲折的经历。最初我们在</a:t>
            </a:r>
            <a:r>
              <a:rPr kumimoji="1" lang="en-US" altLang="zh-CN" dirty="0" smtClean="0"/>
              <a:t>87</a:t>
            </a:r>
            <a:r>
              <a:rPr kumimoji="1" lang="zh-CN" altLang="en-US" dirty="0" smtClean="0"/>
              <a:t>年提出的多层感知机</a:t>
            </a:r>
            <a:r>
              <a:rPr kumimoji="1" lang="en-US" altLang="zh-CN" dirty="0" smtClean="0"/>
              <a:t>MLP</a:t>
            </a:r>
            <a:r>
              <a:rPr kumimoji="1" lang="zh-CN" altLang="en-US" dirty="0" smtClean="0"/>
              <a:t>模型，多层感知机顾名思义是有多层的，</a:t>
            </a:r>
            <a:endParaRPr kumimoji="1" lang="zh-CN" altLang="en-US" dirty="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32</a:t>
            </a:fld>
            <a:endParaRPr kumimoji="1" lang="zh-CN" altLang="en-US"/>
          </a:p>
        </p:txBody>
      </p:sp>
    </p:spTree>
    <p:extLst>
      <p:ext uri="{BB962C8B-B14F-4D97-AF65-F5344CB8AC3E}">
        <p14:creationId xmlns:p14="http://schemas.microsoft.com/office/powerpoint/2010/main" val="19720744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但是</a:t>
            </a:r>
            <a:r>
              <a:rPr kumimoji="1" lang="en-US" altLang="zh-CN" dirty="0" smtClean="0"/>
              <a:t>MLP</a:t>
            </a:r>
            <a:r>
              <a:rPr kumimoji="1" lang="zh-CN" altLang="en-US" dirty="0" smtClean="0"/>
              <a:t>结构有其自身的缺点，首先，我们的图像是二维图像，</a:t>
            </a:r>
            <a:r>
              <a:rPr kumimoji="1" lang="en-US" altLang="zh-CN" dirty="0" smtClean="0"/>
              <a:t>MLP</a:t>
            </a:r>
            <a:r>
              <a:rPr kumimoji="1" lang="zh-CN" altLang="en-US" dirty="0" smtClean="0"/>
              <a:t>在训练时将整个二维图像拉成一个一维向量，这样就会忽略一部分像素之间的关系。其次，如果始终采用全连接的方式，比如一张</a:t>
            </a:r>
            <a:r>
              <a:rPr kumimoji="1" lang="en-US" altLang="zh-CN" dirty="0" smtClean="0"/>
              <a:t>1000</a:t>
            </a:r>
            <a:r>
              <a:rPr kumimoji="1" lang="zh-CN" altLang="en-US" dirty="0" smtClean="0"/>
              <a:t>*</a:t>
            </a:r>
            <a:r>
              <a:rPr kumimoji="1" lang="en-US" altLang="zh-CN" dirty="0" smtClean="0"/>
              <a:t>1000</a:t>
            </a:r>
            <a:r>
              <a:rPr kumimoji="1" lang="zh-CN" altLang="en-US" dirty="0" smtClean="0"/>
              <a:t>的图像，输入层节点数就是</a:t>
            </a:r>
            <a:r>
              <a:rPr kumimoji="1" lang="en-US" altLang="zh-CN" dirty="0" smtClean="0"/>
              <a:t>1M</a:t>
            </a:r>
            <a:r>
              <a:rPr kumimoji="1" lang="zh-CN" altLang="en-US" dirty="0" smtClean="0"/>
              <a:t>，那隐藏层节点数也是这样的数量级，这样的话，输入层和隐藏层之间的参数数量就是</a:t>
            </a:r>
            <a:r>
              <a:rPr kumimoji="1" lang="en-US" altLang="zh-CN" dirty="0" smtClean="0"/>
              <a:t>10^12</a:t>
            </a:r>
            <a:r>
              <a:rPr kumimoji="1" lang="zh-CN" altLang="en-US" dirty="0" smtClean="0"/>
              <a:t>，这么多的参数，几乎是无法训练的。卷积神经网络就有效地解决了这两个问题：首先卷积神经网络提出了二维卷积核来进行特征提取。这个卷积核是用于进行特征提取的，对于一副图像，我们通常设置不同卷积核的数量，来提取不同的特征，这样就保证了在一个二维的空间中对图像的特征进行提取。那么这个图像是</a:t>
            </a:r>
            <a:r>
              <a:rPr kumimoji="1" lang="en-US" altLang="zh-CN" dirty="0" smtClean="0"/>
              <a:t>1000</a:t>
            </a:r>
            <a:r>
              <a:rPr kumimoji="1" lang="zh-CN" altLang="en-US" dirty="0" smtClean="0"/>
              <a:t>*</a:t>
            </a:r>
            <a:r>
              <a:rPr kumimoji="1" lang="en-US" altLang="zh-CN" dirty="0" smtClean="0"/>
              <a:t>1000</a:t>
            </a:r>
            <a:r>
              <a:rPr kumimoji="1" lang="zh-CN" altLang="en-US" dirty="0" smtClean="0"/>
              <a:t>的大小，而我们卷积核只是</a:t>
            </a:r>
            <a:r>
              <a:rPr kumimoji="1" lang="en-US" altLang="zh-CN" dirty="0" smtClean="0"/>
              <a:t>3</a:t>
            </a:r>
            <a:r>
              <a:rPr kumimoji="1" lang="zh-CN" altLang="en-US" dirty="0" smtClean="0"/>
              <a:t>*</a:t>
            </a:r>
            <a:r>
              <a:rPr kumimoji="1" lang="en-US" altLang="zh-CN" dirty="0" smtClean="0"/>
              <a:t>3</a:t>
            </a:r>
            <a:r>
              <a:rPr kumimoji="1" lang="zh-CN" altLang="en-US" dirty="0" smtClean="0"/>
              <a:t>的大小，怎么进行卷积呢？那么卷积核是不会一起和整张图片进行卷积的，而是对不同的局部进行卷积。这个特点被称为局部感知。局部感知的理念是通过研究猫的视觉皮层发现的一个现象：神经元在接受一幅图片的时候，并不是对图片的全部区域都很敏感，而是对图片的某个子区域比较敏感，神经元敏感的这个区域我们称之为：感受野。比如这个黑色的卷积核，他从这个位置出发，先卷积当前位置，当前位置就是它的感受野，来提取当前位置的特征，再继续向前滑动，依次类推，在整张图片上不停地滑动，从而来通过提取每个局部的特征来提取到整张图片的特征。除了局部感知，</a:t>
            </a:r>
            <a:r>
              <a:rPr kumimoji="1" lang="en-US" altLang="zh-CN" dirty="0" smtClean="0"/>
              <a:t>CNN</a:t>
            </a:r>
            <a:r>
              <a:rPr kumimoji="1" lang="zh-CN" altLang="en-US" dirty="0" smtClean="0"/>
              <a:t>还有另一个神器就是参数共享，刚才也讲到了，卷积核在这个位置以当前参数来提取该位置的特征，在下一位置也以当前参数来提取下一位置的特征，那这种方式是否是有效的呢？该如何理解呢？我们可以将每个卷积核都看成是一种特征提取的方式，这种方式和位置无关，因此，对于这幅图像上的所有位置，我们都可以采用相同的参数。</a:t>
            </a:r>
            <a:endParaRPr kumimoji="1" lang="zh-CN" altLang="en-US" dirty="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33</a:t>
            </a:fld>
            <a:endParaRPr kumimoji="1" lang="zh-CN" altLang="en-US"/>
          </a:p>
        </p:txBody>
      </p:sp>
    </p:spTree>
    <p:extLst>
      <p:ext uri="{BB962C8B-B14F-4D97-AF65-F5344CB8AC3E}">
        <p14:creationId xmlns:p14="http://schemas.microsoft.com/office/powerpoint/2010/main" val="891913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说起图像细粒度分类，就要先说什么是图像分类。根据百度百科的定义，图像分类就是。。。我把三个中心词标了出来，首先就是图像分类的依据是图像的特征，其次，图像分类的目标将不同类别的图像区分开来，最后，图像分类是一种图像处理方法。在计算机视觉中，图像分类问题是，我们有</a:t>
            </a:r>
            <a:r>
              <a:rPr kumimoji="1" lang="en-US" altLang="zh-CN" dirty="0" smtClean="0"/>
              <a:t>n</a:t>
            </a:r>
            <a:r>
              <a:rPr kumimoji="1" lang="zh-CN" altLang="en-US" dirty="0" smtClean="0"/>
              <a:t>种类别标签，然后我们在这</a:t>
            </a:r>
            <a:r>
              <a:rPr kumimoji="1" lang="en-US" altLang="zh-CN" dirty="0" smtClean="0"/>
              <a:t>n</a:t>
            </a:r>
            <a:r>
              <a:rPr kumimoji="1" lang="zh-CN" altLang="en-US" dirty="0" smtClean="0"/>
              <a:t>个标签中，找出一个标签，将它分配给输入图像</a:t>
            </a:r>
            <a:r>
              <a:rPr kumimoji="1" lang="zh-CN" altLang="en-US" dirty="0" smtClean="0"/>
              <a:t>。</a:t>
            </a:r>
            <a:endParaRPr kumimoji="1" lang="zh-CN" altLang="en-US" dirty="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4</a:t>
            </a:fld>
            <a:endParaRPr kumimoji="1" lang="zh-CN" altLang="en-US"/>
          </a:p>
        </p:txBody>
      </p:sp>
    </p:spTree>
    <p:extLst>
      <p:ext uri="{BB962C8B-B14F-4D97-AF65-F5344CB8AC3E}">
        <p14:creationId xmlns:p14="http://schemas.microsoft.com/office/powerpoint/2010/main" val="1992229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卷积神经网络主要是由卷积层，池化层（下采样层），激活函数层，全连接层组成。不同的卷积神经网络最直观的区别就在于他们的卷积层的层数和参数设置的不同。</a:t>
            </a:r>
            <a:endParaRPr kumimoji="1" lang="zh-CN" altLang="en-US" dirty="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34</a:t>
            </a:fld>
            <a:endParaRPr kumimoji="1" lang="zh-CN" altLang="en-US"/>
          </a:p>
        </p:txBody>
      </p:sp>
    </p:spTree>
    <p:extLst>
      <p:ext uri="{BB962C8B-B14F-4D97-AF65-F5344CB8AC3E}">
        <p14:creationId xmlns:p14="http://schemas.microsoft.com/office/powerpoint/2010/main" val="19835978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卷积层主要是通过使用固定大小的滤波器与整个图像进行卷积，来模拟</a:t>
            </a:r>
            <a:r>
              <a:rPr kumimoji="1" lang="en-US" altLang="zh-CN" dirty="0" smtClean="0"/>
              <a:t>Hubel</a:t>
            </a:r>
            <a:r>
              <a:rPr kumimoji="1" lang="zh-CN" altLang="en-US" dirty="0" smtClean="0"/>
              <a:t>和</a:t>
            </a:r>
            <a:r>
              <a:rPr kumimoji="1" lang="en-US" altLang="zh-CN" dirty="0" smtClean="0"/>
              <a:t>Wiesel</a:t>
            </a:r>
            <a:r>
              <a:rPr kumimoji="1" lang="zh-CN" altLang="en-US" dirty="0" smtClean="0"/>
              <a:t>提出的简单细胞，池化层通过取卷积得到的特征图中局部区块的最大值、平均值来达到降采样的目的， 并在这个过程中获得一定的不变性。池化层用来模拟</a:t>
            </a:r>
            <a:r>
              <a:rPr kumimoji="1" lang="en-US" altLang="zh-CN" dirty="0" smtClean="0"/>
              <a:t>Hubel</a:t>
            </a:r>
            <a:r>
              <a:rPr kumimoji="1" lang="zh-CN" altLang="en-US" dirty="0" smtClean="0"/>
              <a:t>和</a:t>
            </a:r>
            <a:r>
              <a:rPr kumimoji="1" lang="en-US" altLang="zh-CN" dirty="0" smtClean="0"/>
              <a:t>Wiesel</a:t>
            </a:r>
            <a:r>
              <a:rPr kumimoji="1" lang="zh-CN" altLang="en-US" dirty="0" smtClean="0"/>
              <a:t>理论中的复杂细胞。那么我们学习</a:t>
            </a:r>
            <a:r>
              <a:rPr kumimoji="1" lang="en-US" altLang="zh-CN" dirty="0" smtClean="0"/>
              <a:t>MLP</a:t>
            </a:r>
            <a:r>
              <a:rPr kumimoji="1" lang="zh-CN" altLang="en-US" dirty="0" smtClean="0"/>
              <a:t>得时候，学到了</a:t>
            </a:r>
            <a:r>
              <a:rPr kumimoji="1" lang="en-US" altLang="zh-CN" dirty="0" smtClean="0"/>
              <a:t>BP</a:t>
            </a:r>
            <a:r>
              <a:rPr kumimoji="1" lang="zh-CN" altLang="en-US" dirty="0" smtClean="0"/>
              <a:t>反向传播来进行参数优化，在卷积神经网络中也是一样的，卷积神经网络的参数就是卷积核中的参数，也就是图像黄色部分右下角小红字。在这个卷积操作中，我们是</a:t>
            </a:r>
            <a:r>
              <a:rPr kumimoji="1" lang="en-US" altLang="zh-CN" dirty="0" smtClean="0"/>
              <a:t>5</a:t>
            </a:r>
            <a:r>
              <a:rPr kumimoji="1" lang="zh-CN" altLang="en-US" dirty="0" smtClean="0"/>
              <a:t>*</a:t>
            </a:r>
            <a:r>
              <a:rPr kumimoji="1" lang="en-US" altLang="zh-CN" dirty="0" smtClean="0"/>
              <a:t>5</a:t>
            </a:r>
            <a:r>
              <a:rPr kumimoji="1" lang="zh-CN" altLang="en-US" dirty="0" smtClean="0"/>
              <a:t>的输入图片，</a:t>
            </a:r>
            <a:r>
              <a:rPr kumimoji="1" lang="en-US" altLang="zh-CN" dirty="0" smtClean="0"/>
              <a:t>3</a:t>
            </a:r>
            <a:r>
              <a:rPr kumimoji="1" lang="zh-CN" altLang="en-US" dirty="0" smtClean="0"/>
              <a:t>*</a:t>
            </a:r>
            <a:r>
              <a:rPr kumimoji="1" lang="en-US" altLang="zh-CN" dirty="0" smtClean="0"/>
              <a:t>3</a:t>
            </a:r>
            <a:r>
              <a:rPr kumimoji="1" lang="zh-CN" altLang="en-US" dirty="0" smtClean="0"/>
              <a:t>的卷积核，步长设置为</a:t>
            </a:r>
            <a:r>
              <a:rPr kumimoji="1" lang="en-US" altLang="zh-CN" dirty="0" smtClean="0"/>
              <a:t>1</a:t>
            </a:r>
            <a:r>
              <a:rPr kumimoji="1" lang="zh-CN" altLang="en-US" dirty="0" smtClean="0"/>
              <a:t>，得到了一个</a:t>
            </a:r>
            <a:r>
              <a:rPr kumimoji="1" lang="en-US" altLang="zh-CN" dirty="0" smtClean="0"/>
              <a:t>3</a:t>
            </a:r>
            <a:r>
              <a:rPr kumimoji="1" lang="zh-CN" altLang="en-US" dirty="0" smtClean="0"/>
              <a:t>*</a:t>
            </a:r>
            <a:r>
              <a:rPr kumimoji="1" lang="en-US" altLang="zh-CN" dirty="0" smtClean="0"/>
              <a:t>3</a:t>
            </a:r>
            <a:r>
              <a:rPr kumimoji="1" lang="zh-CN" altLang="en-US" dirty="0" smtClean="0"/>
              <a:t>的输出特征图。卷积层呢，是用来提取特征的，通过卷积层提取到的特征，我们通常称之为卷积特征，通过对</a:t>
            </a:r>
            <a:r>
              <a:rPr lang="zh-CN" altLang="en-US" sz="1200" kern="1200" dirty="0" smtClean="0">
                <a:solidFill>
                  <a:schemeClr val="tx1"/>
                </a:solidFill>
                <a:effectLst/>
                <a:latin typeface="+mn-lt"/>
                <a:ea typeface="+mn-ea"/>
                <a:cs typeface="+mn-cs"/>
              </a:rPr>
              <a:t>对在</a:t>
            </a:r>
            <a:r>
              <a:rPr lang="en-US" altLang="zh-CN" sz="1200" kern="1200" dirty="0" err="1" smtClean="0">
                <a:solidFill>
                  <a:schemeClr val="tx1"/>
                </a:solidFill>
                <a:effectLst/>
                <a:latin typeface="+mn-lt"/>
                <a:ea typeface="+mn-ea"/>
                <a:cs typeface="+mn-cs"/>
              </a:rPr>
              <a:t>ImageNet</a:t>
            </a:r>
            <a:r>
              <a:rPr lang="zh-CN" altLang="en-US" sz="1200" kern="1200" dirty="0" smtClean="0">
                <a:solidFill>
                  <a:schemeClr val="tx1"/>
                </a:solidFill>
                <a:effectLst/>
                <a:latin typeface="+mn-lt"/>
                <a:ea typeface="+mn-ea"/>
                <a:cs typeface="+mn-cs"/>
              </a:rPr>
              <a:t>数据集上所 训练得到的卷积网络模型进行分析</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发现从卷积网络中所取的特征具有更强的语义特性</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比人工特征具有更好的区分度</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而且卷积特征可以迁移到其他任务中，这就是卷积神经网络的迁移性。卷及神经网络在其他领域的任务中，例如场景识别，细粒度分类问题上，都获得了良好的分类性能，从实验中证明了卷积特征具有强大的泛化性。</a:t>
            </a:r>
            <a:endParaRPr lang="zh-CN" altLang="en-US" dirty="0" smtClean="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35</a:t>
            </a:fld>
            <a:endParaRPr kumimoji="1" lang="zh-CN" altLang="en-US"/>
          </a:p>
        </p:txBody>
      </p:sp>
    </p:spTree>
    <p:extLst>
      <p:ext uri="{BB962C8B-B14F-4D97-AF65-F5344CB8AC3E}">
        <p14:creationId xmlns:p14="http://schemas.microsoft.com/office/powerpoint/2010/main" val="1412006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smtClean="0"/>
              <a:t>ReLU</a:t>
            </a:r>
            <a:r>
              <a:rPr kumimoji="1" lang="zh-CN" altLang="en-US" dirty="0" smtClean="0"/>
              <a:t>激活函数是卷积神经网络常用的激活函数，</a:t>
            </a:r>
            <a:r>
              <a:rPr kumimoji="1" lang="en-US" altLang="zh-CN" dirty="0" err="1" smtClean="0"/>
              <a:t>ReLU</a:t>
            </a:r>
            <a:r>
              <a:rPr kumimoji="1" lang="zh-CN" altLang="en-US" dirty="0" smtClean="0"/>
              <a:t>的特点是，当输入</a:t>
            </a:r>
            <a:r>
              <a:rPr kumimoji="1" lang="en-US" altLang="zh-CN" dirty="0" smtClean="0"/>
              <a:t>&lt;</a:t>
            </a:r>
            <a:r>
              <a:rPr kumimoji="1" lang="en-US" altLang="zh-CN" baseline="0" dirty="0" smtClean="0"/>
              <a:t>0</a:t>
            </a:r>
            <a:r>
              <a:rPr kumimoji="1" lang="zh-CN" altLang="en-US" baseline="0" dirty="0" smtClean="0"/>
              <a:t>时，输出全部是</a:t>
            </a:r>
            <a:r>
              <a:rPr kumimoji="1" lang="en-US" altLang="zh-CN" baseline="0" dirty="0" smtClean="0"/>
              <a:t>0</a:t>
            </a:r>
            <a:r>
              <a:rPr kumimoji="1" lang="zh-CN" altLang="en-US" baseline="0" dirty="0" smtClean="0"/>
              <a:t>，当输入</a:t>
            </a:r>
            <a:r>
              <a:rPr kumimoji="1" lang="en-US" altLang="zh-CN" baseline="0" dirty="0" smtClean="0"/>
              <a:t>&gt;0</a:t>
            </a:r>
            <a:r>
              <a:rPr kumimoji="1" lang="zh-CN" altLang="en-US" baseline="0" dirty="0" smtClean="0"/>
              <a:t>时，输出等于输入。</a:t>
            </a:r>
            <a:r>
              <a:rPr kumimoji="1" lang="zh-CN" altLang="en-US" dirty="0" smtClean="0"/>
              <a:t>如右图，当权值全部是二维的时候，经过</a:t>
            </a:r>
            <a:r>
              <a:rPr kumimoji="1" lang="en-US" altLang="zh-CN" dirty="0" err="1" smtClean="0"/>
              <a:t>ReLU</a:t>
            </a:r>
            <a:r>
              <a:rPr kumimoji="1" lang="zh-CN" altLang="en-US" dirty="0" smtClean="0"/>
              <a:t>激活函数后的效果是这样的。那</a:t>
            </a:r>
            <a:r>
              <a:rPr kumimoji="1" lang="en-US" altLang="zh-CN" dirty="0" err="1" smtClean="0"/>
              <a:t>ReLU</a:t>
            </a:r>
            <a:r>
              <a:rPr kumimoji="1" lang="zh-CN" altLang="en-US" dirty="0" smtClean="0"/>
              <a:t>激活函数相比我们之前用的</a:t>
            </a:r>
            <a:r>
              <a:rPr kumimoji="1" lang="en-US" altLang="zh-CN" dirty="0" smtClean="0"/>
              <a:t>Sigmoid</a:t>
            </a:r>
            <a:r>
              <a:rPr kumimoji="1" lang="zh-CN" altLang="en-US" dirty="0" smtClean="0"/>
              <a:t>和</a:t>
            </a:r>
            <a:r>
              <a:rPr kumimoji="1" lang="en-US" altLang="zh-CN" dirty="0" err="1" smtClean="0"/>
              <a:t>tanh</a:t>
            </a:r>
            <a:r>
              <a:rPr kumimoji="1" lang="zh-CN" altLang="en-US" dirty="0" smtClean="0"/>
              <a:t>函数，有什么优势呢？</a:t>
            </a:r>
            <a:endParaRPr kumimoji="1" lang="en-US" altLang="zh-CN" dirty="0" smtClean="0"/>
          </a:p>
          <a:p>
            <a:endParaRPr kumimoji="1" lang="en-US" altLang="zh-CN" dirty="0" smtClean="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36</a:t>
            </a:fld>
            <a:endParaRPr kumimoji="1" lang="zh-CN" altLang="en-US"/>
          </a:p>
        </p:txBody>
      </p:sp>
    </p:spTree>
    <p:extLst>
      <p:ext uri="{BB962C8B-B14F-4D97-AF65-F5344CB8AC3E}">
        <p14:creationId xmlns:p14="http://schemas.microsoft.com/office/powerpoint/2010/main" val="7067007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我们之前学过的</a:t>
            </a:r>
            <a:r>
              <a:rPr kumimoji="1" lang="en-US" altLang="zh-CN" dirty="0" smtClean="0"/>
              <a:t>Sigmoid</a:t>
            </a:r>
            <a:r>
              <a:rPr kumimoji="1" lang="zh-CN" altLang="en-US" dirty="0" smtClean="0"/>
              <a:t>激活函数和</a:t>
            </a:r>
            <a:r>
              <a:rPr kumimoji="1" lang="en-US" altLang="zh-CN" dirty="0" err="1" smtClean="0"/>
              <a:t>tanh</a:t>
            </a:r>
            <a:r>
              <a:rPr kumimoji="1" lang="zh-CN" altLang="en-US" dirty="0" smtClean="0"/>
              <a:t>激活函数，都是指数运算，相比较之下，</a:t>
            </a:r>
            <a:r>
              <a:rPr kumimoji="1" lang="en-US" altLang="zh-CN" dirty="0" err="1" smtClean="0"/>
              <a:t>ReLU</a:t>
            </a:r>
            <a:r>
              <a:rPr kumimoji="1" lang="zh-CN" altLang="en-US" dirty="0" smtClean="0"/>
              <a:t>激活函数的运算速度更快，其中一个四而且函数以</a:t>
            </a:r>
            <a:r>
              <a:rPr kumimoji="1" lang="en-US" altLang="zh-CN" dirty="0" smtClean="0"/>
              <a:t>0</a:t>
            </a:r>
            <a:r>
              <a:rPr kumimoji="1" lang="zh-CN" altLang="en-US" dirty="0" smtClean="0"/>
              <a:t>为中心，作为激活函数，我们更希望输入是</a:t>
            </a:r>
            <a:r>
              <a:rPr kumimoji="1" lang="en-US" altLang="zh-CN" dirty="0" smtClean="0"/>
              <a:t>0</a:t>
            </a:r>
            <a:r>
              <a:rPr kumimoji="1" lang="zh-CN" altLang="en-US" dirty="0" smtClean="0"/>
              <a:t>的时候，输出也是</a:t>
            </a:r>
            <a:r>
              <a:rPr kumimoji="1" lang="en-US" altLang="zh-CN" dirty="0" smtClean="0"/>
              <a:t>0.</a:t>
            </a:r>
            <a:r>
              <a:rPr kumimoji="1" lang="zh-CN" altLang="en-US" dirty="0" smtClean="0"/>
              <a:t>其次，</a:t>
            </a:r>
            <a:r>
              <a:rPr kumimoji="1" lang="en-US" altLang="zh-CN" dirty="0" err="1" smtClean="0"/>
              <a:t>ReLU</a:t>
            </a:r>
            <a:r>
              <a:rPr kumimoji="1" lang="zh-CN" altLang="en-US" dirty="0" smtClean="0"/>
              <a:t>激活函数在求解梯度的时候，更简单。最后就是</a:t>
            </a:r>
            <a:r>
              <a:rPr kumimoji="1" lang="en-US" altLang="zh-CN" dirty="0" err="1" smtClean="0"/>
              <a:t>ReLU</a:t>
            </a:r>
            <a:r>
              <a:rPr kumimoji="1" lang="zh-CN" altLang="en-US" dirty="0" smtClean="0"/>
              <a:t>激活函数在输入小于</a:t>
            </a:r>
            <a:r>
              <a:rPr kumimoji="1" lang="en-US" altLang="zh-CN" dirty="0" smtClean="0"/>
              <a:t>0</a:t>
            </a:r>
            <a:r>
              <a:rPr kumimoji="1" lang="zh-CN" altLang="en-US" dirty="0" smtClean="0"/>
              <a:t>时，输出都是零，这样就可以可以使得输出具有一定的稀疏性。我们可能有时候会想：这样会不会丢失一些特征呢？这种稀疏性，真的是有效的吗？首先，</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37</a:t>
            </a:fld>
            <a:endParaRPr kumimoji="1" lang="zh-CN" altLang="en-US"/>
          </a:p>
        </p:txBody>
      </p:sp>
    </p:spTree>
    <p:extLst>
      <p:ext uri="{BB962C8B-B14F-4D97-AF65-F5344CB8AC3E}">
        <p14:creationId xmlns:p14="http://schemas.microsoft.com/office/powerpoint/2010/main" val="12463950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38</a:t>
            </a:fld>
            <a:endParaRPr kumimoji="1" lang="zh-CN" altLang="en-US"/>
          </a:p>
        </p:txBody>
      </p:sp>
    </p:spTree>
    <p:extLst>
      <p:ext uri="{BB962C8B-B14F-4D97-AF65-F5344CB8AC3E}">
        <p14:creationId xmlns:p14="http://schemas.microsoft.com/office/powerpoint/2010/main" val="13778418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接下来，我以时间顺序给向大家介绍用于图像分类的卷积神经网络。第一个就是</a:t>
            </a:r>
            <a:r>
              <a:rPr kumimoji="1" lang="en-US" altLang="zh-CN" dirty="0" smtClean="0"/>
              <a:t>LeNet-5</a:t>
            </a:r>
            <a:r>
              <a:rPr kumimoji="1" lang="zh-CN" altLang="en-US" dirty="0" smtClean="0"/>
              <a:t>，刚才已经提到过，</a:t>
            </a:r>
            <a:r>
              <a:rPr kumimoji="1" lang="en-US" altLang="zh-CN" dirty="0" err="1" smtClean="0"/>
              <a:t>LeNet</a:t>
            </a:r>
            <a:r>
              <a:rPr kumimoji="1" lang="zh-CN" altLang="en-US" dirty="0" smtClean="0"/>
              <a:t>是</a:t>
            </a:r>
            <a:r>
              <a:rPr kumimoji="1" lang="en-US" altLang="zh-CN" dirty="0" err="1" smtClean="0"/>
              <a:t>LeCun</a:t>
            </a:r>
            <a:r>
              <a:rPr kumimoji="1" lang="zh-CN" altLang="en-US" dirty="0" smtClean="0"/>
              <a:t>和</a:t>
            </a:r>
            <a:r>
              <a:rPr kumimoji="1" lang="en-US" altLang="zh-CN" dirty="0" err="1" smtClean="0"/>
              <a:t>Bengio</a:t>
            </a:r>
            <a:r>
              <a:rPr kumimoji="1" lang="zh-CN" altLang="en-US" dirty="0" smtClean="0"/>
              <a:t>在</a:t>
            </a:r>
            <a:r>
              <a:rPr kumimoji="1" lang="en-US" altLang="zh-CN" dirty="0" smtClean="0"/>
              <a:t>1998</a:t>
            </a:r>
            <a:r>
              <a:rPr kumimoji="1" lang="zh-CN" altLang="en-US" dirty="0" smtClean="0"/>
              <a:t>年提出的第一个卷积神经网络，</a:t>
            </a:r>
            <a:r>
              <a:rPr kumimoji="1" lang="en-US" altLang="zh-CN" dirty="0" smtClean="0"/>
              <a:t>LeNet-5</a:t>
            </a:r>
            <a:r>
              <a:rPr kumimoji="1" lang="zh-CN" altLang="en-US" dirty="0" smtClean="0"/>
              <a:t>不加输入层的话，一共有七层。分别是卷积层，池化层或者说下采样层，卷积层，池化层，全连接层，全连接层，输出层。首先我们来看输入。卷积神经网络中，输入图像的大小是要严格限制的，根据有多少个卷积层，多少个池化层，严格计算出来的。在</a:t>
            </a:r>
            <a:r>
              <a:rPr kumimoji="1" lang="en-US" altLang="zh-CN" dirty="0" smtClean="0"/>
              <a:t>LeNet-5</a:t>
            </a:r>
            <a:r>
              <a:rPr kumimoji="1" lang="zh-CN" altLang="en-US" dirty="0" smtClean="0"/>
              <a:t>中，输入图片的大小是</a:t>
            </a:r>
            <a:r>
              <a:rPr kumimoji="1" lang="en-US" altLang="zh-CN" dirty="0" smtClean="0"/>
              <a:t>32</a:t>
            </a:r>
            <a:r>
              <a:rPr kumimoji="1" lang="zh-CN" altLang="en-US" dirty="0" smtClean="0"/>
              <a:t>*</a:t>
            </a:r>
            <a:r>
              <a:rPr kumimoji="1" lang="en-US" altLang="zh-CN" dirty="0" smtClean="0"/>
              <a:t>32</a:t>
            </a:r>
            <a:r>
              <a:rPr kumimoji="1" lang="zh-CN" altLang="en-US" dirty="0" smtClean="0"/>
              <a:t>，那么这样就要求我们在使用</a:t>
            </a:r>
            <a:r>
              <a:rPr kumimoji="1" lang="en-US" altLang="zh-CN" dirty="0" smtClean="0"/>
              <a:t>LeNet-5</a:t>
            </a:r>
            <a:r>
              <a:rPr kumimoji="1" lang="zh-CN" altLang="en-US" dirty="0" smtClean="0"/>
              <a:t>之前，都要对图片做一下预处理，将图片的大小</a:t>
            </a:r>
            <a:r>
              <a:rPr kumimoji="1" lang="en-US" altLang="zh-CN" dirty="0" smtClean="0"/>
              <a:t>resize</a:t>
            </a:r>
            <a:r>
              <a:rPr kumimoji="1" lang="zh-CN" altLang="en-US" dirty="0" smtClean="0"/>
              <a:t>成</a:t>
            </a:r>
            <a:r>
              <a:rPr kumimoji="1" lang="en-US" altLang="zh-CN" dirty="0" smtClean="0"/>
              <a:t>32</a:t>
            </a:r>
            <a:r>
              <a:rPr kumimoji="1" lang="zh-CN" altLang="en-US" dirty="0" smtClean="0"/>
              <a:t>*</a:t>
            </a:r>
            <a:r>
              <a:rPr kumimoji="1" lang="en-US" altLang="zh-CN" dirty="0" smtClean="0"/>
              <a:t>32.</a:t>
            </a:r>
            <a:r>
              <a:rPr kumimoji="1" lang="zh-CN" altLang="en-US" dirty="0" smtClean="0"/>
              <a:t>这个大小对于当时的</a:t>
            </a:r>
            <a:r>
              <a:rPr kumimoji="1" lang="en-US" altLang="zh-CN" dirty="0" smtClean="0"/>
              <a:t>MNIST</a:t>
            </a:r>
            <a:r>
              <a:rPr kumimoji="1" lang="zh-CN" altLang="en-US" dirty="0" smtClean="0"/>
              <a:t>数据集是可以的，在第一层卷积层中，有</a:t>
            </a:r>
            <a:r>
              <a:rPr kumimoji="1" lang="en-US" altLang="zh-CN" dirty="0" smtClean="0"/>
              <a:t>6</a:t>
            </a:r>
            <a:r>
              <a:rPr kumimoji="1" lang="zh-CN" altLang="en-US" dirty="0" smtClean="0"/>
              <a:t>个卷积核，卷积核大小为</a:t>
            </a:r>
            <a:r>
              <a:rPr kumimoji="1" lang="en-US" altLang="zh-CN" dirty="0" smtClean="0"/>
              <a:t>5</a:t>
            </a:r>
            <a:r>
              <a:rPr kumimoji="1" lang="zh-CN" altLang="en-US" dirty="0" smtClean="0"/>
              <a:t>*</a:t>
            </a:r>
            <a:r>
              <a:rPr kumimoji="1" lang="en-US" altLang="zh-CN" dirty="0" smtClean="0"/>
              <a:t>5</a:t>
            </a:r>
            <a:r>
              <a:rPr kumimoji="1" lang="zh-CN" altLang="en-US" dirty="0" smtClean="0"/>
              <a:t>每一个卷积核和输入图片卷积都会得到一张特征图（</a:t>
            </a:r>
            <a:r>
              <a:rPr kumimoji="1" lang="en-US" altLang="zh-CN" dirty="0" smtClean="0"/>
              <a:t>feature</a:t>
            </a:r>
            <a:r>
              <a:rPr kumimoji="1" lang="zh-CN" altLang="en-US" dirty="0" smtClean="0"/>
              <a:t> </a:t>
            </a:r>
            <a:r>
              <a:rPr kumimoji="1" lang="en-US" altLang="zh-CN" dirty="0" smtClean="0"/>
              <a:t>map</a:t>
            </a:r>
            <a:r>
              <a:rPr kumimoji="1" lang="zh-CN" altLang="en-US" dirty="0" smtClean="0"/>
              <a:t>），我们现在看一下下面这张图，我把</a:t>
            </a:r>
            <a:r>
              <a:rPr kumimoji="1" lang="en-US" altLang="zh-CN" dirty="0" err="1" smtClean="0"/>
              <a:t>Lenet</a:t>
            </a:r>
            <a:r>
              <a:rPr kumimoji="1" lang="zh-CN" altLang="en-US" dirty="0" smtClean="0"/>
              <a:t>求解卷积和下采样的过程拿了过来，为什么要拿出来单独讲呢？是因为</a:t>
            </a:r>
            <a:r>
              <a:rPr kumimoji="1" lang="en-US" altLang="zh-CN" dirty="0" err="1" smtClean="0"/>
              <a:t>LeNet</a:t>
            </a:r>
            <a:r>
              <a:rPr kumimoji="1" lang="zh-CN" altLang="en-US" dirty="0" smtClean="0"/>
              <a:t>是很早，</a:t>
            </a:r>
            <a:r>
              <a:rPr kumimoji="1" lang="en-US" altLang="zh-CN" dirty="0" smtClean="0"/>
              <a:t>98</a:t>
            </a:r>
            <a:r>
              <a:rPr kumimoji="1" lang="zh-CN" altLang="en-US" dirty="0" smtClean="0"/>
              <a:t>年就出现的一个卷积神经网络，而后期经典的用于图像分类的卷积神经网络都是在</a:t>
            </a:r>
            <a:r>
              <a:rPr kumimoji="1" lang="en-US" altLang="zh-CN" dirty="0" smtClean="0"/>
              <a:t>12</a:t>
            </a:r>
            <a:r>
              <a:rPr kumimoji="1" lang="zh-CN" altLang="en-US" dirty="0" smtClean="0"/>
              <a:t>年到</a:t>
            </a:r>
            <a:r>
              <a:rPr kumimoji="1" lang="en-US" altLang="zh-CN" dirty="0" smtClean="0"/>
              <a:t>16</a:t>
            </a:r>
            <a:r>
              <a:rPr kumimoji="1" lang="zh-CN" altLang="en-US" dirty="0" smtClean="0"/>
              <a:t>年之间出现的，所以</a:t>
            </a:r>
            <a:r>
              <a:rPr kumimoji="1" lang="en-US" altLang="zh-CN" dirty="0" err="1" smtClean="0"/>
              <a:t>LeNet</a:t>
            </a:r>
            <a:r>
              <a:rPr kumimoji="1" lang="zh-CN" altLang="en-US" dirty="0" smtClean="0"/>
              <a:t>相比于这些</a:t>
            </a:r>
            <a:r>
              <a:rPr kumimoji="1" lang="en-US" altLang="zh-CN" dirty="0" smtClean="0"/>
              <a:t>CNN</a:t>
            </a:r>
            <a:r>
              <a:rPr kumimoji="1" lang="zh-CN" altLang="en-US" dirty="0" smtClean="0"/>
              <a:t>，在计算上还是有很多的不同之处，和我们刚刚讲到的卷积神经网络的经典计算也有一些不一样的地方，大家注意比较。看一下这个卷积过程，都在进行完卷积操作后，在卷积之后加了一个</a:t>
            </a:r>
            <a:r>
              <a:rPr kumimoji="1" lang="en-US" altLang="zh-CN" dirty="0" smtClean="0"/>
              <a:t>b</a:t>
            </a:r>
            <a:r>
              <a:rPr kumimoji="1" lang="zh-CN" altLang="en-US" dirty="0" smtClean="0"/>
              <a:t>，</a:t>
            </a:r>
            <a:r>
              <a:rPr kumimoji="1" lang="en-US" altLang="zh-CN" dirty="0" smtClean="0"/>
              <a:t>bias</a:t>
            </a:r>
            <a:r>
              <a:rPr kumimoji="1" lang="zh-CN" altLang="en-US" dirty="0" smtClean="0"/>
              <a:t>偏置，就得到了特征图。这样我们在经过第一层卷积层之后，就得到了</a:t>
            </a:r>
            <a:r>
              <a:rPr kumimoji="1" lang="en-US" altLang="zh-CN" dirty="0" smtClean="0"/>
              <a:t>6</a:t>
            </a:r>
            <a:r>
              <a:rPr kumimoji="1" lang="zh-CN" altLang="en-US" dirty="0" smtClean="0"/>
              <a:t>张</a:t>
            </a:r>
            <a:r>
              <a:rPr kumimoji="1" lang="en-US" altLang="zh-CN" dirty="0" smtClean="0"/>
              <a:t>28</a:t>
            </a:r>
            <a:r>
              <a:rPr kumimoji="1" lang="zh-CN" altLang="en-US" dirty="0" smtClean="0"/>
              <a:t>*</a:t>
            </a:r>
            <a:r>
              <a:rPr kumimoji="1" lang="en-US" altLang="zh-CN" dirty="0" smtClean="0"/>
              <a:t>28</a:t>
            </a:r>
            <a:r>
              <a:rPr kumimoji="1" lang="zh-CN" altLang="en-US" dirty="0" smtClean="0"/>
              <a:t>的特征图，卷积层后面，紧跟了一层下采样层，它的下采样选用的是</a:t>
            </a:r>
            <a:r>
              <a:rPr kumimoji="1" lang="en-US" altLang="zh-CN" dirty="0" smtClean="0"/>
              <a:t>2</a:t>
            </a:r>
            <a:r>
              <a:rPr kumimoji="1" lang="zh-CN" altLang="en-US" dirty="0" smtClean="0"/>
              <a:t>*</a:t>
            </a:r>
            <a:r>
              <a:rPr kumimoji="1" lang="en-US" altLang="zh-CN" dirty="0" smtClean="0"/>
              <a:t>2</a:t>
            </a:r>
            <a:r>
              <a:rPr kumimoji="1" lang="zh-CN" altLang="en-US" dirty="0" smtClean="0"/>
              <a:t>的感受野（</a:t>
            </a:r>
            <a:r>
              <a:rPr kumimoji="1" lang="en-US" altLang="zh-CN" dirty="0" smtClean="0"/>
              <a:t>receptive</a:t>
            </a:r>
            <a:r>
              <a:rPr kumimoji="1" lang="zh-CN" altLang="en-US" dirty="0" smtClean="0"/>
              <a:t> </a:t>
            </a:r>
            <a:r>
              <a:rPr kumimoji="1" lang="en-US" altLang="zh-CN" dirty="0" smtClean="0"/>
              <a:t>fields</a:t>
            </a:r>
            <a:r>
              <a:rPr kumimoji="1" lang="zh-CN" altLang="en-US" dirty="0" smtClean="0"/>
              <a:t>），所有的感受野都不重叠。感受野不重叠就是</a:t>
            </a:r>
            <a:r>
              <a:rPr kumimoji="1" lang="en-US" altLang="zh-CN" dirty="0" smtClean="0"/>
              <a:t>……</a:t>
            </a:r>
            <a:r>
              <a:rPr kumimoji="1" lang="zh-CN" altLang="en-US" dirty="0" smtClean="0"/>
              <a:t>，在下采样过程中，先加一个权重</a:t>
            </a:r>
            <a:r>
              <a:rPr kumimoji="1" lang="en-US" altLang="zh-CN" dirty="0" smtClean="0"/>
              <a:t>w</a:t>
            </a:r>
            <a:r>
              <a:rPr kumimoji="1" lang="zh-CN" altLang="en-US" dirty="0" smtClean="0"/>
              <a:t>，再加一个偏置</a:t>
            </a:r>
            <a:r>
              <a:rPr kumimoji="1" lang="en-US" altLang="zh-CN" dirty="0" smtClean="0"/>
              <a:t>b</a:t>
            </a:r>
            <a:r>
              <a:rPr kumimoji="1" lang="zh-CN" altLang="en-US" dirty="0" smtClean="0"/>
              <a:t>再经过一个</a:t>
            </a:r>
            <a:r>
              <a:rPr kumimoji="1" lang="en-US" altLang="zh-CN" dirty="0" smtClean="0"/>
              <a:t>sigmoid</a:t>
            </a:r>
            <a:r>
              <a:rPr kumimoji="1" lang="zh-CN" altLang="en-US" dirty="0" smtClean="0"/>
              <a:t>激活函数，最终得到输出。</a:t>
            </a:r>
            <a:r>
              <a:rPr kumimoji="1" lang="en-US" altLang="zh-CN" dirty="0" smtClean="0"/>
              <a:t>C3</a:t>
            </a:r>
            <a:r>
              <a:rPr kumimoji="1" lang="zh-CN" altLang="en-US" dirty="0" smtClean="0"/>
              <a:t>也是卷积层，包含</a:t>
            </a:r>
            <a:r>
              <a:rPr kumimoji="1" lang="en-US" altLang="zh-CN" dirty="0" smtClean="0"/>
              <a:t>16</a:t>
            </a:r>
            <a:r>
              <a:rPr kumimoji="1" lang="zh-CN" altLang="en-US" dirty="0" smtClean="0"/>
              <a:t>个</a:t>
            </a:r>
            <a:r>
              <a:rPr kumimoji="1" lang="en-US" altLang="zh-CN" dirty="0" smtClean="0"/>
              <a:t>5</a:t>
            </a:r>
            <a:r>
              <a:rPr kumimoji="1" lang="zh-CN" altLang="en-US" dirty="0" smtClean="0"/>
              <a:t>*</a:t>
            </a:r>
            <a:r>
              <a:rPr kumimoji="1" lang="en-US" altLang="zh-CN" dirty="0" smtClean="0"/>
              <a:t>5</a:t>
            </a:r>
            <a:r>
              <a:rPr kumimoji="1" lang="zh-CN" altLang="en-US" dirty="0" smtClean="0"/>
              <a:t>大小的卷积核，因此也得到了</a:t>
            </a:r>
            <a:r>
              <a:rPr kumimoji="1" lang="en-US" altLang="zh-CN" dirty="0" smtClean="0"/>
              <a:t>16</a:t>
            </a:r>
            <a:r>
              <a:rPr kumimoji="1" lang="zh-CN" altLang="en-US" dirty="0" smtClean="0"/>
              <a:t>张特征图，但是需要注意的是，每一张特征图并不是完全输入了前一层的</a:t>
            </a:r>
            <a:r>
              <a:rPr kumimoji="1" lang="en-US" altLang="zh-CN" dirty="0" smtClean="0"/>
              <a:t>6</a:t>
            </a:r>
            <a:r>
              <a:rPr kumimoji="1" lang="zh-CN" altLang="en-US" dirty="0" smtClean="0"/>
              <a:t>张图，有的是将六张中相邻的三张作为输入，有的是将六张中的四张作为输入，有的是六张中的六张为输入，具体的方法可以参考</a:t>
            </a:r>
            <a:r>
              <a:rPr kumimoji="1" lang="en-US" altLang="zh-CN" dirty="0" err="1" smtClean="0"/>
              <a:t>LeNet</a:t>
            </a:r>
            <a:r>
              <a:rPr kumimoji="1" lang="zh-CN" altLang="en-US" dirty="0" smtClean="0"/>
              <a:t>的论文，在这里不再详细讲。为什么要这样做呢？首先，这样的不完全连接可以将连接的数量控制在合理的范围内，其次不同的特征图不同的输入，这样就会抽取不同的特征，这就像是之前提到的生物视觉系统类似，层层深入，提取更抽象，更高级的特征。同样，</a:t>
            </a:r>
            <a:r>
              <a:rPr kumimoji="1" lang="en-US" altLang="zh-CN" dirty="0" smtClean="0"/>
              <a:t>s4</a:t>
            </a:r>
            <a:r>
              <a:rPr kumimoji="1" lang="zh-CN" altLang="en-US" dirty="0" smtClean="0"/>
              <a:t>也是下采样层，和</a:t>
            </a:r>
            <a:r>
              <a:rPr kumimoji="1" lang="en-US" altLang="zh-CN" dirty="0" smtClean="0"/>
              <a:t>S2</a:t>
            </a:r>
            <a:r>
              <a:rPr kumimoji="1" lang="zh-CN" altLang="en-US" dirty="0" smtClean="0"/>
              <a:t>层一样，</a:t>
            </a:r>
            <a:r>
              <a:rPr kumimoji="1" lang="en-US" altLang="zh-CN" dirty="0" smtClean="0"/>
              <a:t>C5</a:t>
            </a:r>
            <a:r>
              <a:rPr kumimoji="1" lang="zh-CN" altLang="en-US" dirty="0" smtClean="0"/>
              <a:t>层也是卷积层，</a:t>
            </a:r>
            <a:r>
              <a:rPr kumimoji="1" lang="en-US" altLang="zh-CN" dirty="0" smtClean="0"/>
              <a:t>120</a:t>
            </a:r>
            <a:r>
              <a:rPr kumimoji="1" lang="zh-CN" altLang="en-US" dirty="0" smtClean="0"/>
              <a:t>个</a:t>
            </a:r>
            <a:r>
              <a:rPr kumimoji="1" lang="en-US" altLang="zh-CN" dirty="0" smtClean="0"/>
              <a:t>5</a:t>
            </a:r>
            <a:r>
              <a:rPr kumimoji="1" lang="zh-CN" altLang="en-US" dirty="0" smtClean="0"/>
              <a:t>*</a:t>
            </a:r>
            <a:r>
              <a:rPr kumimoji="1" lang="en-US" altLang="zh-CN" dirty="0" smtClean="0"/>
              <a:t>5</a:t>
            </a:r>
            <a:r>
              <a:rPr kumimoji="1" lang="zh-CN" altLang="en-US" dirty="0" smtClean="0"/>
              <a:t>的卷积核，得到</a:t>
            </a:r>
            <a:r>
              <a:rPr kumimoji="1" lang="en-US" altLang="zh-CN" dirty="0" smtClean="0"/>
              <a:t>120</a:t>
            </a:r>
            <a:r>
              <a:rPr kumimoji="1" lang="zh-CN" altLang="en-US" dirty="0" smtClean="0"/>
              <a:t>张特征图，值得注意的是，在这一层，每个单元是和</a:t>
            </a:r>
            <a:r>
              <a:rPr kumimoji="1" lang="en-US" altLang="zh-CN" dirty="0" smtClean="0"/>
              <a:t>s4</a:t>
            </a:r>
            <a:r>
              <a:rPr kumimoji="1" lang="zh-CN" altLang="en-US" dirty="0" smtClean="0"/>
              <a:t>层全部的</a:t>
            </a:r>
            <a:r>
              <a:rPr kumimoji="1" lang="en-US" altLang="zh-CN" dirty="0" smtClean="0"/>
              <a:t>16</a:t>
            </a:r>
            <a:r>
              <a:rPr kumimoji="1" lang="zh-CN" altLang="en-US" dirty="0" smtClean="0"/>
              <a:t>个单元相连的。</a:t>
            </a:r>
            <a:r>
              <a:rPr kumimoji="1" lang="en-US" altLang="zh-CN" dirty="0" smtClean="0"/>
              <a:t>F6</a:t>
            </a:r>
            <a:r>
              <a:rPr kumimoji="1" lang="zh-CN" altLang="en-US" dirty="0" smtClean="0"/>
              <a:t>是全连接层，</a:t>
            </a:r>
            <a:r>
              <a:rPr kumimoji="1" lang="en-US" altLang="zh-CN" dirty="0" smtClean="0"/>
              <a:t>OUTPUT</a:t>
            </a:r>
            <a:r>
              <a:rPr kumimoji="1" lang="zh-CN" altLang="en-US" dirty="0" smtClean="0"/>
              <a:t>层是用到</a:t>
            </a:r>
            <a:r>
              <a:rPr lang="zh-CN" altLang="en-US" sz="1200" b="0" i="0" kern="1200" dirty="0" smtClean="0">
                <a:solidFill>
                  <a:schemeClr val="tx1"/>
                </a:solidFill>
                <a:effectLst/>
                <a:latin typeface="+mn-lt"/>
                <a:ea typeface="+mn-ea"/>
                <a:cs typeface="+mn-cs"/>
              </a:rPr>
              <a:t>欧式径向基函数函数单元，这个函数就是用来求解输入向量和目标向量之间的距离，结果越大，证明距离越远。最终通过距离的判断来实现分类。从这我们也知道，这种训练方式属于有监督训练，实际上我现在常用的做图像分类的网络都是有监督训练的。在训练的时候，</a:t>
            </a:r>
            <a:r>
              <a:rPr lang="en-US" altLang="zh-CN" sz="1200" b="0" i="0" kern="1200" dirty="0" err="1" smtClean="0">
                <a:solidFill>
                  <a:schemeClr val="tx1"/>
                </a:solidFill>
                <a:effectLst/>
                <a:latin typeface="+mn-lt"/>
                <a:ea typeface="+mn-ea"/>
                <a:cs typeface="+mn-cs"/>
              </a:rPr>
              <a:t>LeNet</a:t>
            </a:r>
            <a:r>
              <a:rPr lang="zh-CN" altLang="en-US" sz="1200" b="0" i="0" kern="1200" dirty="0" smtClean="0">
                <a:solidFill>
                  <a:schemeClr val="tx1"/>
                </a:solidFill>
                <a:effectLst/>
                <a:latin typeface="+mn-lt"/>
                <a:ea typeface="+mn-ea"/>
                <a:cs typeface="+mn-cs"/>
              </a:rPr>
              <a:t>也是用到了反向传播算法。讲到这里，我们再回想一下，深度学习得发展，在</a:t>
            </a:r>
            <a:r>
              <a:rPr lang="en-US" altLang="zh-CN" sz="1200" b="0" i="0" kern="1200" dirty="0" smtClean="0">
                <a:solidFill>
                  <a:schemeClr val="tx1"/>
                </a:solidFill>
                <a:effectLst/>
                <a:latin typeface="+mn-lt"/>
                <a:ea typeface="+mn-ea"/>
                <a:cs typeface="+mn-cs"/>
              </a:rPr>
              <a:t>98</a:t>
            </a:r>
            <a:r>
              <a:rPr lang="zh-CN" altLang="en-US" sz="1200" b="0" i="0" kern="1200" dirty="0" smtClean="0">
                <a:solidFill>
                  <a:schemeClr val="tx1"/>
                </a:solidFill>
                <a:effectLst/>
                <a:latin typeface="+mn-lt"/>
                <a:ea typeface="+mn-ea"/>
                <a:cs typeface="+mn-cs"/>
              </a:rPr>
              <a:t>年提出了</a:t>
            </a:r>
            <a:r>
              <a:rPr lang="en-US" altLang="zh-CN" sz="1200" b="0" i="0" kern="1200" dirty="0" err="1" smtClean="0">
                <a:solidFill>
                  <a:schemeClr val="tx1"/>
                </a:solidFill>
                <a:effectLst/>
                <a:latin typeface="+mn-lt"/>
                <a:ea typeface="+mn-ea"/>
                <a:cs typeface="+mn-cs"/>
              </a:rPr>
              <a:t>LeNet</a:t>
            </a:r>
            <a:r>
              <a:rPr lang="zh-CN" altLang="en-US" sz="1200" b="0" i="0" kern="1200" dirty="0" smtClean="0">
                <a:solidFill>
                  <a:schemeClr val="tx1"/>
                </a:solidFill>
                <a:effectLst/>
                <a:latin typeface="+mn-lt"/>
                <a:ea typeface="+mn-ea"/>
                <a:cs typeface="+mn-cs"/>
              </a:rPr>
              <a:t>之后就陷入了寒冬期，那我们看</a:t>
            </a:r>
            <a:r>
              <a:rPr lang="en-US" altLang="zh-CN" sz="1200" b="0" i="0" kern="1200" dirty="0" err="1" smtClean="0">
                <a:solidFill>
                  <a:schemeClr val="tx1"/>
                </a:solidFill>
                <a:effectLst/>
                <a:latin typeface="+mn-lt"/>
                <a:ea typeface="+mn-ea"/>
                <a:cs typeface="+mn-cs"/>
              </a:rPr>
              <a:t>LeNet</a:t>
            </a:r>
            <a:r>
              <a:rPr lang="zh-CN" altLang="en-US" sz="1200" b="0" i="0" kern="1200" dirty="0" smtClean="0">
                <a:solidFill>
                  <a:schemeClr val="tx1"/>
                </a:solidFill>
                <a:effectLst/>
                <a:latin typeface="+mn-lt"/>
                <a:ea typeface="+mn-ea"/>
                <a:cs typeface="+mn-cs"/>
              </a:rPr>
              <a:t>的网络结构是存在很多问题的，首先，</a:t>
            </a:r>
            <a:r>
              <a:rPr lang="en-US" altLang="zh-CN" sz="1200" b="0" i="0" kern="1200" dirty="0" err="1" smtClean="0">
                <a:solidFill>
                  <a:schemeClr val="tx1"/>
                </a:solidFill>
                <a:effectLst/>
                <a:latin typeface="+mn-lt"/>
                <a:ea typeface="+mn-ea"/>
                <a:cs typeface="+mn-cs"/>
              </a:rPr>
              <a:t>LeNet</a:t>
            </a:r>
            <a:r>
              <a:rPr lang="zh-CN" altLang="en-US" sz="1200" b="0" i="0" kern="1200" dirty="0" smtClean="0">
                <a:solidFill>
                  <a:schemeClr val="tx1"/>
                </a:solidFill>
                <a:effectLst/>
                <a:latin typeface="+mn-lt"/>
                <a:ea typeface="+mn-ea"/>
                <a:cs typeface="+mn-cs"/>
              </a:rPr>
              <a:t>中用到的是</a:t>
            </a:r>
            <a:r>
              <a:rPr lang="en-US" altLang="zh-CN" sz="1200" b="0" i="0" kern="1200" dirty="0" smtClean="0">
                <a:solidFill>
                  <a:schemeClr val="tx1"/>
                </a:solidFill>
                <a:effectLst/>
                <a:latin typeface="+mn-lt"/>
                <a:ea typeface="+mn-ea"/>
                <a:cs typeface="+mn-cs"/>
              </a:rPr>
              <a:t>Sigmoid</a:t>
            </a:r>
            <a:r>
              <a:rPr lang="zh-CN" altLang="en-US" sz="1200" b="0" i="0" kern="1200" dirty="0" smtClean="0">
                <a:solidFill>
                  <a:schemeClr val="tx1"/>
                </a:solidFill>
                <a:effectLst/>
                <a:latin typeface="+mn-lt"/>
                <a:ea typeface="+mn-ea"/>
                <a:cs typeface="+mn-cs"/>
              </a:rPr>
              <a:t>激活函数，</a:t>
            </a:r>
            <a:r>
              <a:rPr lang="en-US" altLang="zh-CN" sz="1200" b="0" i="0" kern="1200" dirty="0" smtClean="0">
                <a:solidFill>
                  <a:schemeClr val="tx1"/>
                </a:solidFill>
                <a:effectLst/>
                <a:latin typeface="+mn-lt"/>
                <a:ea typeface="+mn-ea"/>
                <a:cs typeface="+mn-cs"/>
              </a:rPr>
              <a:t>sigmoid</a:t>
            </a:r>
            <a:r>
              <a:rPr lang="zh-CN" altLang="en-US" sz="1200" b="0" i="0" kern="1200" dirty="0" smtClean="0">
                <a:solidFill>
                  <a:schemeClr val="tx1"/>
                </a:solidFill>
                <a:effectLst/>
                <a:latin typeface="+mn-lt"/>
                <a:ea typeface="+mn-ea"/>
                <a:cs typeface="+mn-cs"/>
              </a:rPr>
              <a:t>激活函数有运算复杂，容易出现梯度消失的问题，这样对于</a:t>
            </a:r>
            <a:r>
              <a:rPr lang="en-US" altLang="zh-CN" sz="1200" b="0" i="0" kern="1200" dirty="0" err="1" smtClean="0">
                <a:solidFill>
                  <a:schemeClr val="tx1"/>
                </a:solidFill>
                <a:effectLst/>
                <a:latin typeface="+mn-lt"/>
                <a:ea typeface="+mn-ea"/>
                <a:cs typeface="+mn-cs"/>
              </a:rPr>
              <a:t>LeNet</a:t>
            </a:r>
            <a:r>
              <a:rPr lang="zh-CN" altLang="en-US" sz="1200" b="0" i="0" kern="1200" dirty="0" smtClean="0">
                <a:solidFill>
                  <a:schemeClr val="tx1"/>
                </a:solidFill>
                <a:effectLst/>
                <a:latin typeface="+mn-lt"/>
                <a:ea typeface="+mn-ea"/>
                <a:cs typeface="+mn-cs"/>
              </a:rPr>
              <a:t>来说，优化起来就很困难，而且</a:t>
            </a:r>
            <a:r>
              <a:rPr lang="en-US" altLang="zh-CN" sz="1200" b="0" i="0" kern="1200" dirty="0" err="1" smtClean="0">
                <a:solidFill>
                  <a:schemeClr val="tx1"/>
                </a:solidFill>
                <a:effectLst/>
                <a:latin typeface="+mn-lt"/>
                <a:ea typeface="+mn-ea"/>
                <a:cs typeface="+mn-cs"/>
              </a:rPr>
              <a:t>LeNet</a:t>
            </a:r>
            <a:r>
              <a:rPr lang="zh-CN" altLang="en-US" sz="1200" b="0" i="0" kern="1200" dirty="0" smtClean="0">
                <a:solidFill>
                  <a:schemeClr val="tx1"/>
                </a:solidFill>
                <a:effectLst/>
                <a:latin typeface="+mn-lt"/>
                <a:ea typeface="+mn-ea"/>
                <a:cs typeface="+mn-cs"/>
              </a:rPr>
              <a:t>的计算能力有限等，除了这些网络自身的问题，更重要的就是当时硬件条件的限制，当时没有</a:t>
            </a:r>
            <a:r>
              <a:rPr lang="en-US" altLang="zh-CN" sz="1200" b="0" i="0" kern="1200" dirty="0" smtClean="0">
                <a:solidFill>
                  <a:schemeClr val="tx1"/>
                </a:solidFill>
                <a:effectLst/>
                <a:latin typeface="+mn-lt"/>
                <a:ea typeface="+mn-ea"/>
                <a:cs typeface="+mn-cs"/>
              </a:rPr>
              <a:t>GPU</a:t>
            </a:r>
            <a:r>
              <a:rPr lang="zh-CN" altLang="en-US" sz="1200" b="0" i="0" kern="1200" dirty="0" smtClean="0">
                <a:solidFill>
                  <a:schemeClr val="tx1"/>
                </a:solidFill>
                <a:effectLst/>
                <a:latin typeface="+mn-lt"/>
                <a:ea typeface="+mn-ea"/>
                <a:cs typeface="+mn-cs"/>
              </a:rPr>
              <a:t>。而我们知道，深度神经网络最需要的就是大量的数据的训练，所以当时硬件的限制，对于卷积神经网络的发展，有很严重的限制。</a:t>
            </a:r>
            <a:endParaRPr kumimoji="1" lang="en-US" altLang="zh-CN" dirty="0" smtClean="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39</a:t>
            </a:fld>
            <a:endParaRPr kumimoji="1" lang="zh-CN" altLang="en-US"/>
          </a:p>
        </p:txBody>
      </p:sp>
    </p:spTree>
    <p:extLst>
      <p:ext uri="{BB962C8B-B14F-4D97-AF65-F5344CB8AC3E}">
        <p14:creationId xmlns:p14="http://schemas.microsoft.com/office/powerpoint/2010/main" val="18980198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LeNet-5</a:t>
            </a:r>
            <a:r>
              <a:rPr kumimoji="1" lang="zh-CN" altLang="en-US" dirty="0" smtClean="0"/>
              <a:t>之后，长达</a:t>
            </a:r>
            <a:r>
              <a:rPr kumimoji="1" lang="en-US" altLang="zh-CN" dirty="0" smtClean="0"/>
              <a:t>14</a:t>
            </a:r>
            <a:r>
              <a:rPr kumimoji="1" lang="zh-CN" altLang="en-US" dirty="0" smtClean="0"/>
              <a:t>年的沉寂，终于到</a:t>
            </a:r>
            <a:r>
              <a:rPr kumimoji="1" lang="en-US" altLang="zh-CN" dirty="0" err="1" smtClean="0"/>
              <a:t>AlexNet</a:t>
            </a:r>
            <a:r>
              <a:rPr kumimoji="1" lang="zh-CN" altLang="en-US" dirty="0" smtClean="0"/>
              <a:t>横空出世。</a:t>
            </a:r>
            <a:r>
              <a:rPr kumimoji="1" lang="en-US" altLang="zh-CN" dirty="0" err="1" smtClean="0"/>
              <a:t>AlexNet</a:t>
            </a:r>
            <a:r>
              <a:rPr kumimoji="1" lang="zh-CN" altLang="en-US" dirty="0" smtClean="0"/>
              <a:t>开启了深度学习在图像分类问题上的应用，从</a:t>
            </a:r>
            <a:r>
              <a:rPr kumimoji="1" lang="en-US" altLang="zh-CN" dirty="0" err="1" smtClean="0"/>
              <a:t>ALexNet</a:t>
            </a:r>
            <a:r>
              <a:rPr kumimoji="1" lang="zh-CN" altLang="en-US" dirty="0" smtClean="0"/>
              <a:t>开始，深度学习开始真正的应用于图像分类，并且</a:t>
            </a:r>
            <a:r>
              <a:rPr kumimoji="1" lang="en-US" altLang="zh-CN" dirty="0" smtClean="0"/>
              <a:t>carry</a:t>
            </a:r>
            <a:r>
              <a:rPr kumimoji="1" lang="zh-CN" altLang="en-US" dirty="0" smtClean="0"/>
              <a:t>了整个图像分类领域。</a:t>
            </a:r>
            <a:r>
              <a:rPr kumimoji="1" lang="en-US" altLang="zh-CN" dirty="0" err="1" smtClean="0"/>
              <a:t>AlexNet</a:t>
            </a:r>
            <a:r>
              <a:rPr kumimoji="1" lang="zh-CN" altLang="en-US" dirty="0" smtClean="0"/>
              <a:t>是</a:t>
            </a:r>
            <a:r>
              <a:rPr kumimoji="1" lang="en-US" altLang="zh-CN" dirty="0" smtClean="0"/>
              <a:t>2012</a:t>
            </a:r>
            <a:r>
              <a:rPr kumimoji="1" lang="zh-CN" altLang="en-US" dirty="0" smtClean="0"/>
              <a:t>年，由</a:t>
            </a:r>
            <a:r>
              <a:rPr kumimoji="1" lang="en-US" altLang="zh-CN" dirty="0" smtClean="0"/>
              <a:t>Alex</a:t>
            </a:r>
            <a:r>
              <a:rPr kumimoji="1" lang="zh-CN" altLang="en-US" dirty="0" smtClean="0"/>
              <a:t>和他的导师</a:t>
            </a:r>
            <a:r>
              <a:rPr kumimoji="1" lang="en-US" altLang="zh-CN" dirty="0" smtClean="0"/>
              <a:t>Hinton</a:t>
            </a:r>
            <a:r>
              <a:rPr kumimoji="1" lang="zh-CN" altLang="en-US" dirty="0" smtClean="0"/>
              <a:t>在</a:t>
            </a:r>
            <a:r>
              <a:rPr kumimoji="1" lang="en-US" altLang="zh-CN" dirty="0" err="1" smtClean="0"/>
              <a:t>ImageNet</a:t>
            </a:r>
            <a:r>
              <a:rPr kumimoji="1" lang="zh-CN" altLang="en-US" dirty="0" smtClean="0"/>
              <a:t>比赛上提出来的，他们当时一下子将图像分类的</a:t>
            </a:r>
            <a:r>
              <a:rPr kumimoji="1" lang="en-US" altLang="zh-CN" dirty="0" smtClean="0"/>
              <a:t>top-5</a:t>
            </a:r>
            <a:r>
              <a:rPr kumimoji="1" lang="zh-CN" altLang="en-US" dirty="0" smtClean="0"/>
              <a:t>准确率由</a:t>
            </a:r>
            <a:r>
              <a:rPr kumimoji="1" lang="en-US" altLang="zh-CN" dirty="0" smtClean="0"/>
              <a:t>27%</a:t>
            </a:r>
            <a:r>
              <a:rPr kumimoji="1" lang="zh-CN" altLang="en-US" dirty="0" smtClean="0"/>
              <a:t>降到了</a:t>
            </a:r>
            <a:r>
              <a:rPr kumimoji="1" lang="en-US" altLang="zh-CN" dirty="0" smtClean="0"/>
              <a:t>15%</a:t>
            </a:r>
            <a:r>
              <a:rPr kumimoji="1" lang="zh-CN" altLang="en-US" dirty="0" smtClean="0"/>
              <a:t>，那么现在我们一起来学习一下</a:t>
            </a:r>
            <a:r>
              <a:rPr kumimoji="1" lang="en-US" altLang="zh-CN" dirty="0" err="1" smtClean="0"/>
              <a:t>AlexNet</a:t>
            </a:r>
            <a:r>
              <a:rPr kumimoji="1" lang="zh-CN" altLang="en-US" dirty="0" smtClean="0"/>
              <a:t>具体的网络结构，来看下相比于</a:t>
            </a:r>
            <a:r>
              <a:rPr kumimoji="1" lang="en-US" altLang="zh-CN" dirty="0" err="1" smtClean="0"/>
              <a:t>LeNet</a:t>
            </a:r>
            <a:r>
              <a:rPr kumimoji="1" lang="zh-CN" altLang="en-US" dirty="0" smtClean="0"/>
              <a:t>，到底为什么</a:t>
            </a:r>
            <a:r>
              <a:rPr kumimoji="1" lang="en-US" altLang="zh-CN" dirty="0" err="1" smtClean="0"/>
              <a:t>AlexNet</a:t>
            </a:r>
            <a:r>
              <a:rPr kumimoji="1" lang="zh-CN" altLang="en-US" dirty="0" smtClean="0"/>
              <a:t>会取得这么大的成功。这个图像看着像是只截了一半似的，其实</a:t>
            </a:r>
            <a:r>
              <a:rPr kumimoji="1" lang="en-US" altLang="zh-CN" dirty="0" smtClean="0"/>
              <a:t>Alex</a:t>
            </a:r>
            <a:r>
              <a:rPr kumimoji="1" lang="zh-CN" altLang="en-US" dirty="0" smtClean="0"/>
              <a:t>在论文中就是这样画的，整个网络结构分为上下两层是因为当时</a:t>
            </a:r>
            <a:r>
              <a:rPr kumimoji="1" lang="en-US" altLang="zh-CN" dirty="0" smtClean="0"/>
              <a:t>GPU</a:t>
            </a:r>
            <a:r>
              <a:rPr kumimoji="1" lang="zh-CN" altLang="en-US" dirty="0" smtClean="0"/>
              <a:t>即使是旗舰</a:t>
            </a:r>
            <a:r>
              <a:rPr kumimoji="1" lang="en-US" altLang="zh-CN" dirty="0" smtClean="0"/>
              <a:t>GTX580</a:t>
            </a:r>
            <a:r>
              <a:rPr kumimoji="1" lang="zh-CN" altLang="en-US" dirty="0" smtClean="0"/>
              <a:t>也只有</a:t>
            </a:r>
            <a:r>
              <a:rPr kumimoji="1" lang="en-US" altLang="zh-CN" dirty="0" smtClean="0"/>
              <a:t>3GB</a:t>
            </a:r>
            <a:r>
              <a:rPr kumimoji="1" lang="zh-CN" altLang="en-US" dirty="0" smtClean="0"/>
              <a:t>的显存，为了解决训练时间的问题，他们将网络分为上下两层，用两块</a:t>
            </a:r>
            <a:r>
              <a:rPr kumimoji="1" lang="en-US" altLang="zh-CN" dirty="0" smtClean="0"/>
              <a:t>GPU</a:t>
            </a:r>
            <a:r>
              <a:rPr kumimoji="1" lang="zh-CN" altLang="en-US" dirty="0" smtClean="0"/>
              <a:t>并行训练。</a:t>
            </a:r>
            <a:endParaRPr kumimoji="1" lang="en-US" altLang="zh-CN" dirty="0" smtClean="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40</a:t>
            </a:fld>
            <a:endParaRPr kumimoji="1" lang="zh-CN" altLang="en-US"/>
          </a:p>
        </p:txBody>
      </p:sp>
    </p:spTree>
    <p:extLst>
      <p:ext uri="{BB962C8B-B14F-4D97-AF65-F5344CB8AC3E}">
        <p14:creationId xmlns:p14="http://schemas.microsoft.com/office/powerpoint/2010/main" val="12162570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在一起学习</a:t>
            </a:r>
            <a:r>
              <a:rPr kumimoji="1" lang="en-US" altLang="zh-CN" dirty="0" err="1" smtClean="0"/>
              <a:t>AlexNet</a:t>
            </a:r>
            <a:r>
              <a:rPr kumimoji="1" lang="zh-CN" altLang="en-US" dirty="0" smtClean="0"/>
              <a:t>的网络结构之前，进行了一次预处理，</a:t>
            </a:r>
            <a:endParaRPr kumimoji="1" lang="zh-CN" altLang="en-US" dirty="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41</a:t>
            </a:fld>
            <a:endParaRPr kumimoji="1" lang="zh-CN" altLang="en-US"/>
          </a:p>
        </p:txBody>
      </p:sp>
    </p:spTree>
    <p:extLst>
      <p:ext uri="{BB962C8B-B14F-4D97-AF65-F5344CB8AC3E}">
        <p14:creationId xmlns:p14="http://schemas.microsoft.com/office/powerpoint/2010/main" val="16579650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从</a:t>
            </a:r>
            <a:r>
              <a:rPr kumimoji="1" lang="en-US" altLang="zh-CN" dirty="0" smtClean="0"/>
              <a:t>256</a:t>
            </a:r>
            <a:r>
              <a:rPr kumimoji="1" lang="zh-CN" altLang="en-US" dirty="0" smtClean="0"/>
              <a:t>*</a:t>
            </a:r>
            <a:r>
              <a:rPr kumimoji="1" lang="en-US" altLang="zh-CN" dirty="0" smtClean="0"/>
              <a:t>256</a:t>
            </a:r>
            <a:r>
              <a:rPr kumimoji="1" lang="zh-CN" altLang="en-US" dirty="0" smtClean="0"/>
              <a:t>的图像中随机选取</a:t>
            </a:r>
            <a:r>
              <a:rPr kumimoji="1" lang="en-US" altLang="zh-CN" dirty="0" smtClean="0"/>
              <a:t>224</a:t>
            </a:r>
            <a:r>
              <a:rPr kumimoji="1" lang="zh-CN" altLang="en-US" dirty="0" smtClean="0"/>
              <a:t>*</a:t>
            </a:r>
            <a:r>
              <a:rPr kumimoji="1" lang="en-US" altLang="zh-CN" dirty="0" smtClean="0"/>
              <a:t>224</a:t>
            </a:r>
            <a:r>
              <a:rPr kumimoji="1" lang="zh-CN" altLang="en-US" dirty="0" smtClean="0"/>
              <a:t>的区块，对图片进行镜像，改变</a:t>
            </a:r>
            <a:r>
              <a:rPr kumimoji="1" lang="en-US" altLang="zh-CN" dirty="0" smtClean="0"/>
              <a:t>RGB</a:t>
            </a:r>
            <a:r>
              <a:rPr kumimoji="1" lang="zh-CN" altLang="en-US" dirty="0" smtClean="0"/>
              <a:t>的频谱密度，采用主成分分析的方法，让主成分翻倍</a:t>
            </a:r>
            <a:endParaRPr kumimoji="1" lang="zh-CN" altLang="en-US" dirty="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42</a:t>
            </a:fld>
            <a:endParaRPr kumimoji="1" lang="zh-CN" altLang="en-US"/>
          </a:p>
        </p:txBody>
      </p:sp>
    </p:spTree>
    <p:extLst>
      <p:ext uri="{BB962C8B-B14F-4D97-AF65-F5344CB8AC3E}">
        <p14:creationId xmlns:p14="http://schemas.microsoft.com/office/powerpoint/2010/main" val="12887251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那我们换这种方式来看一下</a:t>
            </a:r>
            <a:r>
              <a:rPr kumimoji="1" lang="en-US" altLang="zh-CN" dirty="0" err="1" smtClean="0"/>
              <a:t>AlexNet</a:t>
            </a:r>
            <a:r>
              <a:rPr kumimoji="1" lang="zh-CN" altLang="en-US" dirty="0" smtClean="0"/>
              <a:t>的网络结构，穿插在网络结构的讲解中，我会重点讲几个</a:t>
            </a:r>
            <a:r>
              <a:rPr kumimoji="1" lang="en-US" altLang="zh-CN" dirty="0" err="1" smtClean="0"/>
              <a:t>AlexNet</a:t>
            </a:r>
            <a:r>
              <a:rPr kumimoji="1" lang="zh-CN" altLang="en-US" dirty="0" smtClean="0"/>
              <a:t>的创新点。</a:t>
            </a:r>
            <a:r>
              <a:rPr kumimoji="1" lang="en-US" altLang="zh-CN" dirty="0" err="1" smtClean="0"/>
              <a:t>AlexNet</a:t>
            </a:r>
            <a:r>
              <a:rPr kumimoji="1" lang="zh-CN" altLang="en-US" dirty="0" smtClean="0"/>
              <a:t>一共有八层，一看这层数数一下不止</a:t>
            </a:r>
            <a:r>
              <a:rPr kumimoji="1" lang="en-US" altLang="zh-CN" dirty="0" smtClean="0"/>
              <a:t>8</a:t>
            </a:r>
            <a:r>
              <a:rPr kumimoji="1" lang="zh-CN" altLang="en-US" dirty="0" smtClean="0"/>
              <a:t>层呀，这个其实是在卷积神经网络中，我们在数层数的时候</a:t>
            </a:r>
            <a:r>
              <a:rPr kumimoji="1" lang="zh-CN" altLang="en-US" baseline="0" dirty="0" smtClean="0"/>
              <a:t> </a:t>
            </a:r>
            <a:r>
              <a:rPr kumimoji="1" lang="en-US" altLang="zh-CN" baseline="0" dirty="0" err="1" smtClean="0"/>
              <a:t>ReLU</a:t>
            </a:r>
            <a:r>
              <a:rPr kumimoji="1" lang="zh-CN" altLang="en-US" baseline="0" dirty="0" smtClean="0"/>
              <a:t>层，</a:t>
            </a:r>
            <a:r>
              <a:rPr kumimoji="1" lang="en-US" altLang="zh-CN" baseline="0" dirty="0" smtClean="0"/>
              <a:t>Pooling</a:t>
            </a:r>
            <a:r>
              <a:rPr kumimoji="1" lang="zh-CN" altLang="en-US" baseline="0" dirty="0" smtClean="0"/>
              <a:t>层通常是不计的。通过这个图，我们可以看到每一层的参数，比如第一层卷积层，他的卷积核个数是</a:t>
            </a:r>
            <a:r>
              <a:rPr kumimoji="1" lang="en-US" altLang="zh-CN" baseline="0" dirty="0" smtClean="0"/>
              <a:t>96</a:t>
            </a:r>
            <a:r>
              <a:rPr kumimoji="1" lang="zh-CN" altLang="en-US" baseline="0" dirty="0" smtClean="0"/>
              <a:t>个</a:t>
            </a:r>
            <a:r>
              <a:rPr kumimoji="1" lang="en-US" altLang="zh-CN" baseline="0" dirty="0" smtClean="0"/>
              <a:t>11</a:t>
            </a:r>
            <a:r>
              <a:rPr kumimoji="1" lang="zh-CN" altLang="en-US" baseline="0" dirty="0" smtClean="0"/>
              <a:t>*</a:t>
            </a:r>
            <a:r>
              <a:rPr kumimoji="1" lang="en-US" altLang="zh-CN" baseline="0" dirty="0" smtClean="0"/>
              <a:t>11</a:t>
            </a:r>
            <a:r>
              <a:rPr kumimoji="1" lang="zh-CN" altLang="en-US" baseline="0" dirty="0" smtClean="0"/>
              <a:t>的卷积核，卷积的步长为</a:t>
            </a:r>
            <a:r>
              <a:rPr kumimoji="1" lang="en-US" altLang="zh-CN" baseline="0" dirty="0" smtClean="0"/>
              <a:t>4</a:t>
            </a:r>
            <a:r>
              <a:rPr kumimoji="1" lang="zh-CN" altLang="en-US" baseline="0" dirty="0" smtClean="0"/>
              <a:t>，和</a:t>
            </a:r>
            <a:r>
              <a:rPr kumimoji="1" lang="en-US" altLang="zh-CN" baseline="0" dirty="0" err="1" smtClean="0"/>
              <a:t>LeNet</a:t>
            </a:r>
            <a:r>
              <a:rPr kumimoji="1" lang="zh-CN" altLang="en-US" baseline="0" dirty="0" smtClean="0"/>
              <a:t>不同的是，在卷积之后，我们直接用了</a:t>
            </a:r>
            <a:r>
              <a:rPr kumimoji="1" lang="en-US" altLang="zh-CN" baseline="0" dirty="0" err="1" smtClean="0"/>
              <a:t>ReLU</a:t>
            </a:r>
            <a:r>
              <a:rPr kumimoji="1" lang="zh-CN" altLang="en-US" baseline="0" dirty="0" smtClean="0"/>
              <a:t>激活函数，</a:t>
            </a:r>
            <a:r>
              <a:rPr kumimoji="1" lang="en-US" altLang="zh-CN" baseline="0" dirty="0" err="1" smtClean="0"/>
              <a:t>ReLU</a:t>
            </a:r>
            <a:r>
              <a:rPr kumimoji="1" lang="zh-CN" altLang="en-US" baseline="0" dirty="0" smtClean="0"/>
              <a:t>激活函数的使用时</a:t>
            </a:r>
            <a:r>
              <a:rPr kumimoji="1" lang="en-US" altLang="zh-CN" baseline="0" dirty="0" err="1" smtClean="0"/>
              <a:t>ALexNet</a:t>
            </a:r>
            <a:r>
              <a:rPr kumimoji="1" lang="zh-CN" altLang="en-US" baseline="0" dirty="0" smtClean="0"/>
              <a:t>最重要的创新点，关于</a:t>
            </a:r>
            <a:r>
              <a:rPr kumimoji="1" lang="en-US" altLang="zh-CN" baseline="0" dirty="0" err="1" smtClean="0"/>
              <a:t>ReLU</a:t>
            </a:r>
            <a:r>
              <a:rPr kumimoji="1" lang="zh-CN" altLang="en-US" baseline="0" dirty="0" smtClean="0"/>
              <a:t>激活函数的优点，前面已经仔细讲过了，在这我就不再赘述了。</a:t>
            </a:r>
            <a:endParaRPr kumimoji="1" lang="zh-CN" altLang="en-US" dirty="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43</a:t>
            </a:fld>
            <a:endParaRPr kumimoji="1" lang="zh-CN" altLang="en-US"/>
          </a:p>
        </p:txBody>
      </p:sp>
    </p:spTree>
    <p:extLst>
      <p:ext uri="{BB962C8B-B14F-4D97-AF65-F5344CB8AC3E}">
        <p14:creationId xmlns:p14="http://schemas.microsoft.com/office/powerpoint/2010/main" val="342786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5</a:t>
            </a:fld>
            <a:endParaRPr kumimoji="1" lang="zh-CN" altLang="en-US"/>
          </a:p>
        </p:txBody>
      </p:sp>
    </p:spTree>
    <p:extLst>
      <p:ext uri="{BB962C8B-B14F-4D97-AF65-F5344CB8AC3E}">
        <p14:creationId xmlns:p14="http://schemas.microsoft.com/office/powerpoint/2010/main" val="8121068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baseline="0" dirty="0" smtClean="0"/>
              <a:t>接下来，我们看到有个</a:t>
            </a:r>
            <a:r>
              <a:rPr kumimoji="1" lang="en-US" altLang="zh-CN" baseline="0" dirty="0" smtClean="0"/>
              <a:t>local</a:t>
            </a:r>
            <a:r>
              <a:rPr kumimoji="1" lang="zh-CN" altLang="en-US" baseline="0" dirty="0" smtClean="0"/>
              <a:t> </a:t>
            </a:r>
            <a:r>
              <a:rPr kumimoji="1" lang="en-US" altLang="zh-CN" baseline="0" dirty="0" smtClean="0"/>
              <a:t>response</a:t>
            </a:r>
            <a:r>
              <a:rPr kumimoji="1" lang="zh-CN" altLang="en-US" baseline="0" dirty="0" smtClean="0"/>
              <a:t> </a:t>
            </a:r>
            <a:r>
              <a:rPr kumimoji="1" lang="en-US" altLang="zh-CN" baseline="0" dirty="0" smtClean="0"/>
              <a:t>normalization</a:t>
            </a:r>
            <a:r>
              <a:rPr kumimoji="1" lang="zh-CN" altLang="en-US" baseline="0" dirty="0" smtClean="0"/>
              <a:t>，叫做局部响应归一化，这是</a:t>
            </a:r>
            <a:r>
              <a:rPr kumimoji="1" lang="en-US" altLang="zh-CN" baseline="0" dirty="0" err="1" smtClean="0"/>
              <a:t>AlexNet</a:t>
            </a:r>
            <a:r>
              <a:rPr kumimoji="1" lang="zh-CN" altLang="en-US" baseline="0" dirty="0" smtClean="0"/>
              <a:t>第二个创新点，</a:t>
            </a:r>
            <a:endParaRPr kumimoji="1" lang="zh-CN" altLang="en-US" dirty="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44</a:t>
            </a:fld>
            <a:endParaRPr kumimoji="1" lang="zh-CN" altLang="en-US"/>
          </a:p>
        </p:txBody>
      </p:sp>
    </p:spTree>
    <p:extLst>
      <p:ext uri="{BB962C8B-B14F-4D97-AF65-F5344CB8AC3E}">
        <p14:creationId xmlns:p14="http://schemas.microsoft.com/office/powerpoint/2010/main" val="7269526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局部响应归一化主要是模仿了生物脑神经中的“侧抑制”的原理，侧抑制是指相邻神经元之间相互抑制，这样的原理用在神经网络中，可以让神经网络有更好的泛华能力。在这个部分，论文中说的比较含糊，具体参数的物理意义也没有明确得给出，但是从这个公式中，我们可以看到，对于输入，他的输出和他周围神经元大小的平方是成反比的，这样周围神经元就对它起到了抑制的作用。</a:t>
            </a:r>
            <a:endParaRPr kumimoji="1" lang="zh-CN" altLang="en-US" dirty="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45</a:t>
            </a:fld>
            <a:endParaRPr kumimoji="1" lang="zh-CN" altLang="en-US"/>
          </a:p>
        </p:txBody>
      </p:sp>
    </p:spTree>
    <p:extLst>
      <p:ext uri="{BB962C8B-B14F-4D97-AF65-F5344CB8AC3E}">
        <p14:creationId xmlns:p14="http://schemas.microsoft.com/office/powerpoint/2010/main" val="19929152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接下来，就到了</a:t>
            </a:r>
            <a:r>
              <a:rPr kumimoji="1" lang="en-US" altLang="zh-CN" dirty="0" smtClean="0"/>
              <a:t>Pooling</a:t>
            </a:r>
            <a:r>
              <a:rPr kumimoji="1" lang="zh-CN" altLang="en-US" dirty="0" smtClean="0"/>
              <a:t>层，在这一层，</a:t>
            </a:r>
            <a:r>
              <a:rPr kumimoji="1" lang="en-US" altLang="zh-CN" dirty="0" err="1" smtClean="0"/>
              <a:t>AlexNet</a:t>
            </a:r>
            <a:r>
              <a:rPr kumimoji="1" lang="zh-CN" altLang="en-US" dirty="0" smtClean="0"/>
              <a:t>也有改进，在</a:t>
            </a:r>
            <a:r>
              <a:rPr kumimoji="1" lang="en-US" altLang="zh-CN" dirty="0" err="1" smtClean="0"/>
              <a:t>AlexNet</a:t>
            </a:r>
            <a:r>
              <a:rPr kumimoji="1" lang="zh-CN" altLang="en-US" dirty="0" smtClean="0"/>
              <a:t>中采用了</a:t>
            </a:r>
            <a:r>
              <a:rPr kumimoji="1" lang="en-US" altLang="zh-CN" dirty="0" err="1" smtClean="0"/>
              <a:t>MaxPooling</a:t>
            </a:r>
            <a:r>
              <a:rPr kumimoji="1" lang="zh-CN" altLang="en-US" dirty="0" smtClean="0"/>
              <a:t>的方式，而且他们采用的是重叠池化的方式，池化核大小设置为</a:t>
            </a:r>
            <a:r>
              <a:rPr kumimoji="1" lang="en-US" altLang="zh-CN" dirty="0" smtClean="0"/>
              <a:t>3</a:t>
            </a:r>
            <a:r>
              <a:rPr kumimoji="1" lang="zh-CN" altLang="en-US" dirty="0" smtClean="0"/>
              <a:t>*</a:t>
            </a:r>
            <a:r>
              <a:rPr kumimoji="1" lang="en-US" altLang="zh-CN" dirty="0" smtClean="0"/>
              <a:t>3</a:t>
            </a:r>
            <a:r>
              <a:rPr kumimoji="1" lang="zh-CN" altLang="en-US" dirty="0" smtClean="0"/>
              <a:t>，步长设置为</a:t>
            </a:r>
            <a:r>
              <a:rPr kumimoji="1" lang="en-US" altLang="zh-CN" dirty="0" smtClean="0"/>
              <a:t>2</a:t>
            </a:r>
            <a:r>
              <a:rPr kumimoji="1" lang="zh-CN" altLang="en-US" dirty="0" smtClean="0"/>
              <a:t>，通过实验发现，这。样重叠池化的方式，可以降低错误率</a:t>
            </a:r>
            <a:endParaRPr kumimoji="1" lang="zh-CN" altLang="en-US" dirty="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46</a:t>
            </a:fld>
            <a:endParaRPr kumimoji="1" lang="zh-CN" altLang="en-US"/>
          </a:p>
        </p:txBody>
      </p:sp>
    </p:spTree>
    <p:extLst>
      <p:ext uri="{BB962C8B-B14F-4D97-AF65-F5344CB8AC3E}">
        <p14:creationId xmlns:p14="http://schemas.microsoft.com/office/powerpoint/2010/main" val="11069424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a:t>
            </a:r>
            <a:r>
              <a:rPr kumimoji="1" lang="en-US" altLang="zh-CN" dirty="0" err="1" smtClean="0"/>
              <a:t>AlexNet</a:t>
            </a:r>
            <a:r>
              <a:rPr kumimoji="1" lang="zh-CN" altLang="en-US" dirty="0" smtClean="0"/>
              <a:t>中，</a:t>
            </a:r>
            <a:r>
              <a:rPr kumimoji="1" lang="en-US" altLang="zh-CN" dirty="0" smtClean="0"/>
              <a:t>FC6</a:t>
            </a:r>
            <a:r>
              <a:rPr kumimoji="1" lang="zh-CN" altLang="en-US" dirty="0" smtClean="0"/>
              <a:t>层和</a:t>
            </a:r>
            <a:r>
              <a:rPr kumimoji="1" lang="en-US" altLang="zh-CN" dirty="0" smtClean="0"/>
              <a:t>FC7</a:t>
            </a:r>
            <a:r>
              <a:rPr kumimoji="1" lang="zh-CN" altLang="en-US" dirty="0" smtClean="0"/>
              <a:t>层各有</a:t>
            </a:r>
            <a:r>
              <a:rPr kumimoji="1" lang="en-US" altLang="zh-CN" dirty="0" smtClean="0"/>
              <a:t>4096</a:t>
            </a:r>
            <a:r>
              <a:rPr kumimoji="1" lang="zh-CN" altLang="en-US" dirty="0" smtClean="0"/>
              <a:t>个节点，参数很多，这样就容易造成过拟合。</a:t>
            </a:r>
            <a:r>
              <a:rPr kumimoji="1" lang="en-US" altLang="zh-CN" dirty="0" smtClean="0"/>
              <a:t>Dropout</a:t>
            </a:r>
            <a:r>
              <a:rPr kumimoji="1" lang="zh-CN" altLang="en-US" dirty="0" smtClean="0"/>
              <a:t>随机的将</a:t>
            </a:r>
            <a:r>
              <a:rPr kumimoji="1" lang="en-US" altLang="zh-CN" dirty="0" smtClean="0"/>
              <a:t>50%</a:t>
            </a:r>
            <a:r>
              <a:rPr kumimoji="1" lang="zh-CN" altLang="en-US" dirty="0" smtClean="0"/>
              <a:t>的节点的数值设置为</a:t>
            </a:r>
            <a:r>
              <a:rPr kumimoji="1" lang="en-US" altLang="zh-CN" dirty="0" smtClean="0"/>
              <a:t>0</a:t>
            </a:r>
            <a:r>
              <a:rPr kumimoji="1" lang="zh-CN" altLang="en-US" dirty="0" smtClean="0"/>
              <a:t>，这些被置</a:t>
            </a:r>
            <a:r>
              <a:rPr kumimoji="1" lang="en-US" altLang="zh-CN" dirty="0" smtClean="0"/>
              <a:t>0</a:t>
            </a:r>
            <a:r>
              <a:rPr kumimoji="1" lang="zh-CN" altLang="en-US" dirty="0" smtClean="0"/>
              <a:t>的神经元不再参与前馈和反馈的过程。实验证明，这样不仅会避免严重过拟合的情况，而且由于这种随机失活机制，每个神经元都不能依赖于其他某个特定神经元的表现，这样就强迫神经元去学习更具鲁棒性的特征。</a:t>
            </a:r>
            <a:endParaRPr kumimoji="1" lang="zh-CN" altLang="en-US" dirty="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48</a:t>
            </a:fld>
            <a:endParaRPr kumimoji="1" lang="zh-CN" altLang="en-US"/>
          </a:p>
        </p:txBody>
      </p:sp>
    </p:spTree>
    <p:extLst>
      <p:ext uri="{BB962C8B-B14F-4D97-AF65-F5344CB8AC3E}">
        <p14:creationId xmlns:p14="http://schemas.microsoft.com/office/powerpoint/2010/main" val="1703537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smtClean="0"/>
              <a:t>VGGnet</a:t>
            </a:r>
            <a:r>
              <a:rPr kumimoji="1" lang="zh-CN" altLang="en-US" dirty="0" smtClean="0"/>
              <a:t>的框架</a:t>
            </a:r>
            <a:r>
              <a:rPr kumimoji="1" lang="zh-CN" altLang="en-US" baseline="0" dirty="0" smtClean="0"/>
              <a:t>和</a:t>
            </a:r>
            <a:r>
              <a:rPr kumimoji="1" lang="en-US" altLang="zh-CN" baseline="0" dirty="0" err="1" smtClean="0"/>
              <a:t>AlexNet</a:t>
            </a:r>
            <a:r>
              <a:rPr kumimoji="1" lang="zh-CN" altLang="en-US" baseline="0" dirty="0" smtClean="0"/>
              <a:t>的框架非常像，但是</a:t>
            </a:r>
            <a:r>
              <a:rPr kumimoji="1" lang="en-US" altLang="zh-CN" baseline="0" dirty="0" err="1" smtClean="0"/>
              <a:t>VGGnet</a:t>
            </a:r>
            <a:r>
              <a:rPr kumimoji="1" lang="zh-CN" altLang="en-US" baseline="0" dirty="0" smtClean="0"/>
              <a:t>将</a:t>
            </a:r>
            <a:r>
              <a:rPr kumimoji="1" lang="en-US" altLang="zh-CN" baseline="0" dirty="0" err="1" smtClean="0"/>
              <a:t>AlexNet</a:t>
            </a:r>
            <a:r>
              <a:rPr kumimoji="1" lang="zh-CN" altLang="en-US" baseline="0" dirty="0" smtClean="0"/>
              <a:t>的</a:t>
            </a:r>
            <a:r>
              <a:rPr kumimoji="1" lang="en-US" altLang="zh-CN" baseline="0" dirty="0" smtClean="0"/>
              <a:t>5</a:t>
            </a:r>
            <a:r>
              <a:rPr kumimoji="1" lang="zh-CN" altLang="en-US" baseline="0" dirty="0" smtClean="0"/>
              <a:t>个卷积层发展成了五个卷积组，并分别给出了</a:t>
            </a:r>
            <a:r>
              <a:rPr kumimoji="1" lang="en-US" altLang="zh-CN" baseline="0" dirty="0" smtClean="0"/>
              <a:t>A-E</a:t>
            </a:r>
            <a:r>
              <a:rPr kumimoji="1" lang="zh-CN" altLang="en-US" baseline="0" dirty="0" smtClean="0"/>
              <a:t>五个不同的配置，网络层数从</a:t>
            </a:r>
            <a:r>
              <a:rPr kumimoji="1" lang="en-US" altLang="zh-CN" baseline="0" dirty="0" smtClean="0"/>
              <a:t>11-16</a:t>
            </a:r>
            <a:r>
              <a:rPr kumimoji="1" lang="zh-CN" altLang="en-US" baseline="0" dirty="0" smtClean="0"/>
              <a:t>递增。其中我们更常用的是</a:t>
            </a:r>
            <a:r>
              <a:rPr kumimoji="1" lang="en-US" altLang="zh-CN" baseline="0" dirty="0" smtClean="0"/>
              <a:t>D</a:t>
            </a:r>
            <a:r>
              <a:rPr kumimoji="1" lang="zh-CN" altLang="en-US" baseline="0" dirty="0" smtClean="0"/>
              <a:t>和</a:t>
            </a:r>
            <a:r>
              <a:rPr kumimoji="1" lang="en-US" altLang="zh-CN" baseline="0" dirty="0" smtClean="0"/>
              <a:t>E</a:t>
            </a:r>
            <a:r>
              <a:rPr kumimoji="1" lang="zh-CN" altLang="en-US" baseline="0" dirty="0" smtClean="0"/>
              <a:t>网络，因为他们各自是</a:t>
            </a:r>
            <a:r>
              <a:rPr kumimoji="1" lang="en-US" altLang="zh-CN" baseline="0" dirty="0" smtClean="0"/>
              <a:t>16</a:t>
            </a:r>
            <a:r>
              <a:rPr kumimoji="1" lang="zh-CN" altLang="en-US" baseline="0" dirty="0" smtClean="0"/>
              <a:t>层和</a:t>
            </a:r>
            <a:r>
              <a:rPr kumimoji="1" lang="en-US" altLang="zh-CN" baseline="0" dirty="0" smtClean="0"/>
              <a:t>19</a:t>
            </a:r>
            <a:r>
              <a:rPr kumimoji="1" lang="zh-CN" altLang="en-US" baseline="0" dirty="0" smtClean="0"/>
              <a:t>层，所以我们通常称他们为</a:t>
            </a:r>
            <a:r>
              <a:rPr kumimoji="1" lang="en-US" altLang="zh-CN" baseline="0" dirty="0" smtClean="0"/>
              <a:t>VGG16</a:t>
            </a:r>
            <a:r>
              <a:rPr kumimoji="1" lang="zh-CN" altLang="en-US" baseline="0" dirty="0" smtClean="0"/>
              <a:t>和</a:t>
            </a:r>
            <a:r>
              <a:rPr kumimoji="1" lang="en-US" altLang="zh-CN" baseline="0" dirty="0" smtClean="0"/>
              <a:t>VGG19.VGG</a:t>
            </a:r>
            <a:r>
              <a:rPr kumimoji="1" lang="zh-CN" altLang="en-US" baseline="0" dirty="0" smtClean="0"/>
              <a:t>在</a:t>
            </a:r>
            <a:r>
              <a:rPr kumimoji="1" lang="en-US" altLang="zh-CN" baseline="0" dirty="0" err="1" smtClean="0"/>
              <a:t>AlexNet</a:t>
            </a:r>
            <a:r>
              <a:rPr kumimoji="1" lang="zh-CN" altLang="en-US" baseline="0" dirty="0" smtClean="0"/>
              <a:t>基础上有什么改进呢？首先是网络层数增多，其次，</a:t>
            </a:r>
            <a:r>
              <a:rPr kumimoji="1" lang="en-US" altLang="zh-CN" baseline="0" dirty="0" smtClean="0"/>
              <a:t>VGG</a:t>
            </a:r>
            <a:r>
              <a:rPr kumimoji="1" lang="zh-CN" altLang="en-US" baseline="0" dirty="0" smtClean="0"/>
              <a:t>删掉了</a:t>
            </a:r>
            <a:r>
              <a:rPr kumimoji="1" lang="en-US" altLang="zh-CN" baseline="0" dirty="0" err="1" smtClean="0"/>
              <a:t>AlexNet</a:t>
            </a:r>
            <a:r>
              <a:rPr kumimoji="1" lang="zh-CN" altLang="en-US" baseline="0" dirty="0" smtClean="0"/>
              <a:t>中引以为傲的</a:t>
            </a:r>
            <a:r>
              <a:rPr kumimoji="1" lang="en-US" altLang="zh-CN" baseline="0" dirty="0" smtClean="0"/>
              <a:t>LRN</a:t>
            </a:r>
            <a:r>
              <a:rPr kumimoji="1" lang="zh-CN" altLang="en-US" baseline="0" dirty="0" smtClean="0"/>
              <a:t>层，删掉的原因就是他们进行了实验，发现在他们的网络上，没有</a:t>
            </a:r>
            <a:r>
              <a:rPr kumimoji="1" lang="en-US" altLang="zh-CN" baseline="0" dirty="0" smtClean="0"/>
              <a:t>LRN</a:t>
            </a:r>
            <a:r>
              <a:rPr kumimoji="1" lang="zh-CN" altLang="en-US" baseline="0" dirty="0" smtClean="0"/>
              <a:t>层的话，分类的准确率可以更高。其实后期很多的卷积神经网络经过测试发现，</a:t>
            </a:r>
            <a:r>
              <a:rPr kumimoji="1" lang="en-US" altLang="zh-CN" baseline="0" dirty="0" smtClean="0"/>
              <a:t>LRN</a:t>
            </a:r>
            <a:r>
              <a:rPr kumimoji="1" lang="zh-CN" altLang="en-US" baseline="0" dirty="0" smtClean="0"/>
              <a:t>层并不能改善他们网络的性能，因此后期的卷积神经网络中，都不再使用</a:t>
            </a:r>
            <a:r>
              <a:rPr kumimoji="1" lang="en-US" altLang="zh-CN" baseline="0" dirty="0" smtClean="0"/>
              <a:t>LRN</a:t>
            </a:r>
            <a:r>
              <a:rPr kumimoji="1" lang="zh-CN" altLang="en-US" baseline="0" dirty="0" smtClean="0"/>
              <a:t>层。</a:t>
            </a:r>
            <a:r>
              <a:rPr kumimoji="1" lang="en-US" altLang="zh-CN" baseline="0" dirty="0" smtClean="0"/>
              <a:t>VGG</a:t>
            </a:r>
            <a:r>
              <a:rPr kumimoji="1" lang="zh-CN" altLang="en-US" baseline="0" dirty="0" smtClean="0"/>
              <a:t>更大的一点改进是，他将卷积核和步长都变小了。在</a:t>
            </a:r>
            <a:r>
              <a:rPr kumimoji="1" lang="en-US" altLang="zh-CN" baseline="0" dirty="0" err="1" smtClean="0"/>
              <a:t>AlexNet</a:t>
            </a:r>
            <a:r>
              <a:rPr kumimoji="1" lang="zh-CN" altLang="en-US" baseline="0" dirty="0" smtClean="0"/>
              <a:t>中有</a:t>
            </a:r>
            <a:r>
              <a:rPr kumimoji="1" lang="en-US" altLang="zh-CN" baseline="0" dirty="0" smtClean="0"/>
              <a:t>11</a:t>
            </a:r>
            <a:r>
              <a:rPr kumimoji="1" lang="zh-CN" altLang="en-US" baseline="0" dirty="0" smtClean="0"/>
              <a:t>*</a:t>
            </a:r>
            <a:r>
              <a:rPr kumimoji="1" lang="en-US" altLang="zh-CN" baseline="0" dirty="0" smtClean="0"/>
              <a:t>11</a:t>
            </a:r>
            <a:r>
              <a:rPr kumimoji="1" lang="zh-CN" altLang="en-US" baseline="0" dirty="0" smtClean="0"/>
              <a:t>的卷积核，也有步长设置为</a:t>
            </a:r>
            <a:r>
              <a:rPr kumimoji="1" lang="en-US" altLang="zh-CN" baseline="0" dirty="0" smtClean="0"/>
              <a:t>4</a:t>
            </a:r>
            <a:r>
              <a:rPr kumimoji="1" lang="zh-CN" altLang="en-US" baseline="0" dirty="0" smtClean="0"/>
              <a:t>，还有</a:t>
            </a:r>
            <a:r>
              <a:rPr kumimoji="1" lang="en-US" altLang="zh-CN" baseline="0" dirty="0" smtClean="0"/>
              <a:t>5</a:t>
            </a:r>
            <a:r>
              <a:rPr kumimoji="1" lang="zh-CN" altLang="en-US" baseline="0" dirty="0" smtClean="0"/>
              <a:t>*</a:t>
            </a:r>
            <a:r>
              <a:rPr kumimoji="1" lang="en-US" altLang="zh-CN" baseline="0" dirty="0" smtClean="0"/>
              <a:t>5</a:t>
            </a:r>
            <a:r>
              <a:rPr kumimoji="1" lang="zh-CN" altLang="en-US" baseline="0" dirty="0" smtClean="0"/>
              <a:t>的卷积核等，在</a:t>
            </a:r>
            <a:r>
              <a:rPr kumimoji="1" lang="en-US" altLang="zh-CN" baseline="0" dirty="0" smtClean="0"/>
              <a:t>VGG</a:t>
            </a:r>
            <a:r>
              <a:rPr kumimoji="1" lang="zh-CN" altLang="en-US" baseline="0" dirty="0" smtClean="0"/>
              <a:t>中，卷积核的大小都是</a:t>
            </a:r>
            <a:r>
              <a:rPr kumimoji="1" lang="en-US" altLang="zh-CN" baseline="0" dirty="0" smtClean="0"/>
              <a:t>3</a:t>
            </a:r>
            <a:r>
              <a:rPr kumimoji="1" lang="zh-CN" altLang="en-US" baseline="0" dirty="0" smtClean="0"/>
              <a:t>，步长都是</a:t>
            </a:r>
            <a:r>
              <a:rPr kumimoji="1" lang="en-US" altLang="zh-CN" baseline="0" dirty="0" smtClean="0"/>
              <a:t>1</a:t>
            </a:r>
            <a:r>
              <a:rPr kumimoji="1" lang="zh-CN" altLang="en-US" baseline="0" dirty="0" smtClean="0"/>
              <a:t>。</a:t>
            </a:r>
            <a:endParaRPr kumimoji="1" lang="zh-CN" altLang="en-US" dirty="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49</a:t>
            </a:fld>
            <a:endParaRPr kumimoji="1" lang="zh-CN" altLang="en-US"/>
          </a:p>
        </p:txBody>
      </p:sp>
    </p:spTree>
    <p:extLst>
      <p:ext uri="{BB962C8B-B14F-4D97-AF65-F5344CB8AC3E}">
        <p14:creationId xmlns:p14="http://schemas.microsoft.com/office/powerpoint/2010/main" val="17769925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我们在选择卷积核的时候，需要考虑卷积核的大小，大的卷积核可以带来更大的感受野，但是这也意味着会有更多的参数。所以就会考虑：如何才能用参数少的小的卷积核获得更大的感受野？在</a:t>
            </a:r>
            <a:r>
              <a:rPr kumimoji="1" lang="en-US" altLang="zh-CN" dirty="0" err="1" smtClean="0"/>
              <a:t>VGGnet</a:t>
            </a:r>
            <a:r>
              <a:rPr kumimoji="1" lang="zh-CN" altLang="en-US" dirty="0" smtClean="0"/>
              <a:t>中提出了两个</a:t>
            </a:r>
            <a:r>
              <a:rPr kumimoji="1" lang="en-US" altLang="zh-CN" dirty="0" smtClean="0"/>
              <a:t>3</a:t>
            </a:r>
            <a:r>
              <a:rPr kumimoji="1" lang="zh-CN" altLang="en-US" dirty="0" smtClean="0"/>
              <a:t>*</a:t>
            </a:r>
            <a:r>
              <a:rPr kumimoji="1" lang="en-US" altLang="zh-CN" dirty="0" smtClean="0"/>
              <a:t>3</a:t>
            </a:r>
            <a:r>
              <a:rPr kumimoji="1" lang="zh-CN" altLang="en-US" baseline="0" dirty="0" smtClean="0"/>
              <a:t>的卷积核可以替代一个</a:t>
            </a:r>
            <a:r>
              <a:rPr kumimoji="1" lang="en-US" altLang="zh-CN" baseline="0" dirty="0" smtClean="0"/>
              <a:t>5</a:t>
            </a:r>
            <a:r>
              <a:rPr kumimoji="1" lang="zh-CN" altLang="en-US" baseline="0" dirty="0" smtClean="0"/>
              <a:t>*</a:t>
            </a:r>
            <a:r>
              <a:rPr kumimoji="1" lang="en-US" altLang="zh-CN" baseline="0" dirty="0" smtClean="0"/>
              <a:t>5</a:t>
            </a:r>
            <a:r>
              <a:rPr kumimoji="1" lang="zh-CN" altLang="en-US" baseline="0" dirty="0" smtClean="0"/>
              <a:t>卷积核的理论。这时候，我们可能会有一个疑问：最小的卷积核不是</a:t>
            </a:r>
            <a:r>
              <a:rPr kumimoji="1" lang="en-US" altLang="zh-CN" baseline="0" dirty="0" smtClean="0"/>
              <a:t>1</a:t>
            </a:r>
            <a:r>
              <a:rPr kumimoji="1" lang="zh-CN" altLang="en-US" baseline="0" dirty="0" smtClean="0"/>
              <a:t>吗？</a:t>
            </a:r>
            <a:r>
              <a:rPr kumimoji="1" lang="en-US" altLang="zh-CN" baseline="0" dirty="0" smtClean="0"/>
              <a:t>2</a:t>
            </a:r>
            <a:r>
              <a:rPr kumimoji="1" lang="zh-CN" altLang="en-US" baseline="0" dirty="0" smtClean="0"/>
              <a:t>也比三小啊，怎么选</a:t>
            </a:r>
            <a:r>
              <a:rPr kumimoji="1" lang="en-US" altLang="zh-CN" baseline="0" dirty="0" smtClean="0"/>
              <a:t>3</a:t>
            </a:r>
            <a:r>
              <a:rPr kumimoji="1" lang="zh-CN" altLang="en-US" baseline="0" dirty="0" smtClean="0"/>
              <a:t>呢？这个问题，在</a:t>
            </a:r>
            <a:r>
              <a:rPr kumimoji="1" lang="en-US" altLang="zh-CN" baseline="0" dirty="0" smtClean="0"/>
              <a:t>VGG</a:t>
            </a:r>
            <a:r>
              <a:rPr kumimoji="1" lang="zh-CN" altLang="en-US" baseline="0" dirty="0" smtClean="0"/>
              <a:t>论文中有解释，因为</a:t>
            </a:r>
            <a:r>
              <a:rPr kumimoji="1" lang="en-US" altLang="zh-CN" baseline="0" dirty="0" smtClean="0"/>
              <a:t>3</a:t>
            </a:r>
            <a:r>
              <a:rPr kumimoji="1" lang="zh-CN" altLang="en-US" baseline="0" dirty="0" smtClean="0"/>
              <a:t>*</a:t>
            </a:r>
            <a:r>
              <a:rPr kumimoji="1" lang="en-US" altLang="zh-CN" baseline="0" dirty="0" smtClean="0"/>
              <a:t>3</a:t>
            </a:r>
            <a:r>
              <a:rPr kumimoji="1" lang="zh-CN" altLang="en-US" baseline="0" dirty="0" smtClean="0"/>
              <a:t>是可以捕获到上下左右中全部信息的最小的尺寸，所以选择</a:t>
            </a:r>
            <a:r>
              <a:rPr kumimoji="1" lang="en-US" altLang="zh-CN" baseline="0" dirty="0" smtClean="0"/>
              <a:t>3</a:t>
            </a:r>
            <a:r>
              <a:rPr kumimoji="1" lang="zh-CN" altLang="en-US" baseline="0" dirty="0" smtClean="0"/>
              <a:t>*</a:t>
            </a:r>
            <a:r>
              <a:rPr kumimoji="1" lang="en-US" altLang="zh-CN" baseline="0" dirty="0" smtClean="0"/>
              <a:t>3</a:t>
            </a:r>
            <a:r>
              <a:rPr kumimoji="1" lang="zh-CN" altLang="en-US" baseline="0" dirty="0" smtClean="0"/>
              <a:t>的卷积核来做。我们看左边这幅图，一个</a:t>
            </a:r>
            <a:r>
              <a:rPr kumimoji="1" lang="en-US" altLang="zh-CN" baseline="0" dirty="0" smtClean="0"/>
              <a:t>5</a:t>
            </a:r>
            <a:r>
              <a:rPr kumimoji="1" lang="zh-CN" altLang="en-US" baseline="0" dirty="0" smtClean="0"/>
              <a:t>*</a:t>
            </a:r>
            <a:r>
              <a:rPr kumimoji="1" lang="en-US" altLang="zh-CN" baseline="0" dirty="0" smtClean="0"/>
              <a:t>5</a:t>
            </a:r>
            <a:r>
              <a:rPr kumimoji="1" lang="zh-CN" altLang="en-US" baseline="0" dirty="0" smtClean="0"/>
              <a:t>的卷积核会有一个</a:t>
            </a:r>
            <a:r>
              <a:rPr kumimoji="1" lang="en-US" altLang="zh-CN" baseline="0" dirty="0" smtClean="0"/>
              <a:t>5</a:t>
            </a:r>
            <a:r>
              <a:rPr kumimoji="1" lang="zh-CN" altLang="en-US" baseline="0" dirty="0" smtClean="0"/>
              <a:t>*</a:t>
            </a:r>
            <a:r>
              <a:rPr kumimoji="1" lang="en-US" altLang="zh-CN" baseline="0" dirty="0" smtClean="0"/>
              <a:t>5</a:t>
            </a:r>
            <a:r>
              <a:rPr kumimoji="1" lang="zh-CN" altLang="en-US" baseline="0" dirty="0" smtClean="0"/>
              <a:t>的感受野，通过卷积计算，得到一个输出值，那我们再看一下两个</a:t>
            </a:r>
            <a:r>
              <a:rPr kumimoji="1" lang="en-US" altLang="zh-CN" baseline="0" dirty="0" smtClean="0"/>
              <a:t>3</a:t>
            </a:r>
            <a:r>
              <a:rPr kumimoji="1" lang="zh-CN" altLang="en-US" baseline="0" dirty="0" smtClean="0"/>
              <a:t>*</a:t>
            </a:r>
            <a:r>
              <a:rPr kumimoji="1" lang="en-US" altLang="zh-CN" baseline="0" dirty="0" smtClean="0"/>
              <a:t>3</a:t>
            </a:r>
            <a:r>
              <a:rPr kumimoji="1" lang="zh-CN" altLang="en-US" baseline="0" dirty="0" smtClean="0"/>
              <a:t>的卷积核是如何代替一个</a:t>
            </a:r>
            <a:r>
              <a:rPr kumimoji="1" lang="en-US" altLang="zh-CN" baseline="0" dirty="0" smtClean="0"/>
              <a:t>5</a:t>
            </a:r>
            <a:r>
              <a:rPr kumimoji="1" lang="zh-CN" altLang="en-US" baseline="0" dirty="0" smtClean="0"/>
              <a:t>*</a:t>
            </a:r>
            <a:r>
              <a:rPr kumimoji="1" lang="en-US" altLang="zh-CN" baseline="0" dirty="0" smtClean="0"/>
              <a:t>5</a:t>
            </a:r>
            <a:r>
              <a:rPr kumimoji="1" lang="zh-CN" altLang="en-US" baseline="0" dirty="0" smtClean="0"/>
              <a:t>的卷积核的。同样在一个</a:t>
            </a:r>
            <a:r>
              <a:rPr kumimoji="1" lang="en-US" altLang="zh-CN" baseline="0" dirty="0" smtClean="0"/>
              <a:t>5</a:t>
            </a:r>
            <a:r>
              <a:rPr kumimoji="1" lang="zh-CN" altLang="en-US" baseline="0" dirty="0" smtClean="0"/>
              <a:t>*</a:t>
            </a:r>
            <a:r>
              <a:rPr kumimoji="1" lang="en-US" altLang="zh-CN" baseline="0" dirty="0" smtClean="0"/>
              <a:t>5</a:t>
            </a:r>
            <a:r>
              <a:rPr kumimoji="1" lang="zh-CN" altLang="en-US" baseline="0" dirty="0" smtClean="0"/>
              <a:t>的感受野上，在步长为</a:t>
            </a:r>
            <a:r>
              <a:rPr kumimoji="1" lang="en-US" altLang="zh-CN" baseline="0" dirty="0" smtClean="0"/>
              <a:t>1</a:t>
            </a:r>
            <a:r>
              <a:rPr kumimoji="1" lang="zh-CN" altLang="en-US" baseline="0" dirty="0" smtClean="0"/>
              <a:t>的情况下，一个</a:t>
            </a:r>
            <a:r>
              <a:rPr kumimoji="1" lang="en-US" altLang="zh-CN" baseline="0" dirty="0" smtClean="0"/>
              <a:t>3</a:t>
            </a:r>
            <a:r>
              <a:rPr kumimoji="1" lang="zh-CN" altLang="en-US" baseline="0" dirty="0" smtClean="0"/>
              <a:t>*</a:t>
            </a:r>
            <a:r>
              <a:rPr kumimoji="1" lang="en-US" altLang="zh-CN" baseline="0" dirty="0" smtClean="0"/>
              <a:t>3</a:t>
            </a:r>
            <a:r>
              <a:rPr kumimoji="1" lang="zh-CN" altLang="en-US" baseline="0" dirty="0" smtClean="0"/>
              <a:t>的卷积核首先进行卷积，这样我们可以得到一个初步的</a:t>
            </a:r>
            <a:r>
              <a:rPr kumimoji="1" lang="en-US" altLang="zh-CN" baseline="0" dirty="0" smtClean="0"/>
              <a:t>3</a:t>
            </a:r>
            <a:r>
              <a:rPr kumimoji="1" lang="zh-CN" altLang="en-US" baseline="0" dirty="0" smtClean="0"/>
              <a:t>*</a:t>
            </a:r>
            <a:r>
              <a:rPr kumimoji="1" lang="en-US" altLang="zh-CN" baseline="0" dirty="0" smtClean="0"/>
              <a:t>3</a:t>
            </a:r>
            <a:r>
              <a:rPr kumimoji="1" lang="zh-CN" altLang="en-US" baseline="0" dirty="0" smtClean="0"/>
              <a:t>的特征图，接下来，再用一个</a:t>
            </a:r>
            <a:r>
              <a:rPr kumimoji="1" lang="en-US" altLang="zh-CN" baseline="0" dirty="0" smtClean="0"/>
              <a:t>3</a:t>
            </a:r>
            <a:r>
              <a:rPr kumimoji="1" lang="zh-CN" altLang="en-US" baseline="0" dirty="0" smtClean="0"/>
              <a:t>*</a:t>
            </a:r>
            <a:r>
              <a:rPr kumimoji="1" lang="en-US" altLang="zh-CN" baseline="0" dirty="0" smtClean="0"/>
              <a:t>3</a:t>
            </a:r>
            <a:r>
              <a:rPr kumimoji="1" lang="zh-CN" altLang="en-US" baseline="0" dirty="0" smtClean="0"/>
              <a:t>的卷积核卷积，这样我们就可以得到一个输出的特征值。通过这种方式，两个</a:t>
            </a:r>
            <a:r>
              <a:rPr kumimoji="1" lang="en-US" altLang="zh-CN" baseline="0" dirty="0" smtClean="0"/>
              <a:t>3</a:t>
            </a:r>
            <a:r>
              <a:rPr kumimoji="1" lang="zh-CN" altLang="en-US" baseline="0" dirty="0" smtClean="0"/>
              <a:t>*</a:t>
            </a:r>
            <a:r>
              <a:rPr kumimoji="1" lang="en-US" altLang="zh-CN" baseline="0" dirty="0" smtClean="0"/>
              <a:t>3</a:t>
            </a:r>
            <a:r>
              <a:rPr kumimoji="1" lang="zh-CN" altLang="en-US" baseline="0" dirty="0" smtClean="0"/>
              <a:t>的卷积核就可以代替一个</a:t>
            </a:r>
            <a:r>
              <a:rPr kumimoji="1" lang="en-US" altLang="zh-CN" baseline="0" dirty="0" smtClean="0"/>
              <a:t>5</a:t>
            </a:r>
            <a:r>
              <a:rPr kumimoji="1" lang="zh-CN" altLang="en-US" baseline="0" dirty="0" smtClean="0"/>
              <a:t>*</a:t>
            </a:r>
            <a:r>
              <a:rPr kumimoji="1" lang="en-US" altLang="zh-CN" baseline="0" dirty="0" smtClean="0"/>
              <a:t>5</a:t>
            </a:r>
            <a:r>
              <a:rPr kumimoji="1" lang="zh-CN" altLang="en-US" baseline="0" dirty="0" smtClean="0"/>
              <a:t>的卷积核。那我们为什么要用</a:t>
            </a:r>
            <a:r>
              <a:rPr kumimoji="1" lang="en-US" altLang="zh-CN" baseline="0" dirty="0" smtClean="0"/>
              <a:t>2</a:t>
            </a:r>
            <a:r>
              <a:rPr kumimoji="1" lang="zh-CN" altLang="en-US" baseline="0" dirty="0" smtClean="0"/>
              <a:t>个</a:t>
            </a:r>
            <a:r>
              <a:rPr kumimoji="1" lang="en-US" altLang="zh-CN" baseline="0" dirty="0" smtClean="0"/>
              <a:t>3</a:t>
            </a:r>
            <a:r>
              <a:rPr kumimoji="1" lang="zh-CN" altLang="en-US" baseline="0" dirty="0" smtClean="0"/>
              <a:t>*</a:t>
            </a:r>
            <a:r>
              <a:rPr kumimoji="1" lang="en-US" altLang="zh-CN" baseline="0" dirty="0" smtClean="0"/>
              <a:t>3</a:t>
            </a:r>
            <a:r>
              <a:rPr kumimoji="1" lang="zh-CN" altLang="en-US" baseline="0" dirty="0" smtClean="0"/>
              <a:t>的卷积核代替一个</a:t>
            </a:r>
            <a:r>
              <a:rPr kumimoji="1" lang="en-US" altLang="zh-CN" baseline="0" dirty="0" smtClean="0"/>
              <a:t>5</a:t>
            </a:r>
            <a:r>
              <a:rPr kumimoji="1" lang="zh-CN" altLang="en-US" baseline="0" dirty="0" smtClean="0"/>
              <a:t>*</a:t>
            </a:r>
            <a:r>
              <a:rPr kumimoji="1" lang="en-US" altLang="zh-CN" baseline="0" dirty="0" smtClean="0"/>
              <a:t>5</a:t>
            </a:r>
            <a:r>
              <a:rPr kumimoji="1" lang="zh-CN" altLang="en-US" baseline="0" dirty="0" smtClean="0"/>
              <a:t>的卷积核呢？首先，在进入深度神经网络模块，我们就开始强调参数的数量，参数的数量不能过多，那么两个</a:t>
            </a:r>
            <a:r>
              <a:rPr kumimoji="1" lang="en-US" altLang="zh-CN" baseline="0" dirty="0" smtClean="0"/>
              <a:t>3</a:t>
            </a:r>
            <a:r>
              <a:rPr kumimoji="1" lang="zh-CN" altLang="en-US" baseline="0" dirty="0" smtClean="0"/>
              <a:t>*</a:t>
            </a:r>
            <a:r>
              <a:rPr kumimoji="1" lang="en-US" altLang="zh-CN" baseline="0" dirty="0" smtClean="0"/>
              <a:t>3</a:t>
            </a:r>
            <a:r>
              <a:rPr kumimoji="1" lang="zh-CN" altLang="en-US" baseline="0" dirty="0" smtClean="0"/>
              <a:t>的卷积核的参数数量要少于一个</a:t>
            </a:r>
            <a:r>
              <a:rPr kumimoji="1" lang="en-US" altLang="zh-CN" baseline="0" dirty="0" smtClean="0"/>
              <a:t>5</a:t>
            </a:r>
            <a:r>
              <a:rPr kumimoji="1" lang="zh-CN" altLang="en-US" baseline="0" dirty="0" smtClean="0"/>
              <a:t>*</a:t>
            </a:r>
            <a:r>
              <a:rPr kumimoji="1" lang="en-US" altLang="zh-CN" baseline="0" dirty="0" smtClean="0"/>
              <a:t>5</a:t>
            </a:r>
            <a:r>
              <a:rPr kumimoji="1" lang="zh-CN" altLang="en-US" baseline="0" dirty="0" smtClean="0"/>
              <a:t>的卷积核，这样可以有效地帮我们控制参数的数量。其次，两个</a:t>
            </a:r>
            <a:r>
              <a:rPr kumimoji="1" lang="en-US" altLang="zh-CN" baseline="0" dirty="0" smtClean="0"/>
              <a:t>3</a:t>
            </a:r>
            <a:r>
              <a:rPr kumimoji="1" lang="zh-CN" altLang="en-US" baseline="0" dirty="0" smtClean="0"/>
              <a:t>*</a:t>
            </a:r>
            <a:r>
              <a:rPr kumimoji="1" lang="en-US" altLang="zh-CN" baseline="0" dirty="0" smtClean="0"/>
              <a:t>3</a:t>
            </a:r>
            <a:r>
              <a:rPr kumimoji="1" lang="zh-CN" altLang="en-US" baseline="0" dirty="0" smtClean="0"/>
              <a:t>的卷积核在步长为</a:t>
            </a:r>
            <a:r>
              <a:rPr kumimoji="1" lang="en-US" altLang="zh-CN" baseline="0" dirty="0" smtClean="0"/>
              <a:t>1</a:t>
            </a:r>
            <a:r>
              <a:rPr kumimoji="1" lang="zh-CN" altLang="en-US" baseline="0" dirty="0" smtClean="0"/>
              <a:t>的情况下可以替代一个</a:t>
            </a:r>
            <a:r>
              <a:rPr kumimoji="1" lang="en-US" altLang="zh-CN" baseline="0" dirty="0" smtClean="0"/>
              <a:t>5</a:t>
            </a:r>
            <a:r>
              <a:rPr kumimoji="1" lang="zh-CN" altLang="en-US" baseline="0" dirty="0" smtClean="0"/>
              <a:t>*</a:t>
            </a:r>
            <a:r>
              <a:rPr kumimoji="1" lang="en-US" altLang="zh-CN" baseline="0" dirty="0" smtClean="0"/>
              <a:t>5</a:t>
            </a:r>
            <a:r>
              <a:rPr kumimoji="1" lang="zh-CN" altLang="en-US" baseline="0" dirty="0" smtClean="0"/>
              <a:t>的卷积核，三个</a:t>
            </a:r>
            <a:r>
              <a:rPr kumimoji="1" lang="en-US" altLang="zh-CN" baseline="0" dirty="0" smtClean="0"/>
              <a:t>3</a:t>
            </a:r>
            <a:r>
              <a:rPr kumimoji="1" lang="zh-CN" altLang="en-US" baseline="0" dirty="0" smtClean="0"/>
              <a:t>*</a:t>
            </a:r>
            <a:r>
              <a:rPr kumimoji="1" lang="en-US" altLang="zh-CN" baseline="0" dirty="0" smtClean="0"/>
              <a:t>3</a:t>
            </a:r>
            <a:r>
              <a:rPr kumimoji="1" lang="zh-CN" altLang="en-US" baseline="0" dirty="0" smtClean="0"/>
              <a:t>的卷积＆可以替代一个</a:t>
            </a:r>
            <a:r>
              <a:rPr kumimoji="1" lang="en-US" altLang="zh-CN" baseline="0" dirty="0" smtClean="0"/>
              <a:t>7</a:t>
            </a:r>
            <a:r>
              <a:rPr kumimoji="1" lang="zh-CN" altLang="en-US" baseline="0" dirty="0" smtClean="0"/>
              <a:t>*</a:t>
            </a:r>
            <a:r>
              <a:rPr kumimoji="1" lang="en-US" altLang="zh-CN" baseline="0" dirty="0" smtClean="0"/>
              <a:t>7</a:t>
            </a:r>
            <a:r>
              <a:rPr kumimoji="1" lang="zh-CN" altLang="en-US" baseline="0" dirty="0" smtClean="0"/>
              <a:t>的卷积核。除此之外，这样的设置会增加卷积层和</a:t>
            </a:r>
            <a:r>
              <a:rPr kumimoji="1" lang="en-US" altLang="zh-CN" baseline="0" dirty="0" err="1" smtClean="0"/>
              <a:t>ReLU</a:t>
            </a:r>
            <a:r>
              <a:rPr kumimoji="1" lang="zh-CN" altLang="en-US" baseline="0" dirty="0" smtClean="0"/>
              <a:t>层的层数，这样，多个小卷积核的卷积层比一个大卷积核的卷积层具有更强的非线性。</a:t>
            </a:r>
            <a:endParaRPr kumimoji="1" lang="zh-CN" altLang="en-US" dirty="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50</a:t>
            </a:fld>
            <a:endParaRPr kumimoji="1" lang="zh-CN" altLang="en-US"/>
          </a:p>
        </p:txBody>
      </p:sp>
    </p:spTree>
    <p:extLst>
      <p:ext uri="{BB962C8B-B14F-4D97-AF65-F5344CB8AC3E}">
        <p14:creationId xmlns:p14="http://schemas.microsoft.com/office/powerpoint/2010/main" val="16834894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51</a:t>
            </a:fld>
            <a:endParaRPr kumimoji="1" lang="zh-CN" altLang="en-US"/>
          </a:p>
        </p:txBody>
      </p:sp>
    </p:spTree>
    <p:extLst>
      <p:ext uri="{BB962C8B-B14F-4D97-AF65-F5344CB8AC3E}">
        <p14:creationId xmlns:p14="http://schemas.microsoft.com/office/powerpoint/2010/main" val="16975701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为什么</a:t>
            </a:r>
            <a:r>
              <a:rPr lang="en-US" altLang="zh-CN" sz="1200" b="0" i="0" kern="1200" dirty="0" smtClean="0">
                <a:solidFill>
                  <a:schemeClr val="tx1"/>
                </a:solidFill>
                <a:effectLst/>
                <a:latin typeface="+mn-lt"/>
                <a:ea typeface="+mn-ea"/>
                <a:cs typeface="+mn-cs"/>
              </a:rPr>
              <a:t>VGG</a:t>
            </a:r>
            <a:r>
              <a:rPr lang="zh-CN" altLang="en-US" sz="1200" b="0" i="0" kern="1200" dirty="0" smtClean="0">
                <a:solidFill>
                  <a:schemeClr val="tx1"/>
                </a:solidFill>
                <a:effectLst/>
                <a:latin typeface="+mn-lt"/>
                <a:ea typeface="+mn-ea"/>
                <a:cs typeface="+mn-cs"/>
              </a:rPr>
              <a:t>网络的参数那么多？就是因为它在最后有两个</a:t>
            </a:r>
            <a:r>
              <a:rPr lang="en-US" altLang="zh-CN" sz="1200" b="0" i="0" kern="1200" dirty="0" smtClean="0">
                <a:solidFill>
                  <a:schemeClr val="tx1"/>
                </a:solidFill>
                <a:effectLst/>
                <a:latin typeface="+mn-lt"/>
                <a:ea typeface="+mn-ea"/>
                <a:cs typeface="+mn-cs"/>
              </a:rPr>
              <a:t>4096</a:t>
            </a:r>
            <a:r>
              <a:rPr lang="zh-CN" altLang="en-US" sz="1200" b="0" i="0" kern="1200" dirty="0" smtClean="0">
                <a:solidFill>
                  <a:schemeClr val="tx1"/>
                </a:solidFill>
                <a:effectLst/>
                <a:latin typeface="+mn-lt"/>
                <a:ea typeface="+mn-ea"/>
                <a:cs typeface="+mn-cs"/>
              </a:rPr>
              <a:t>的全连层！</a:t>
            </a:r>
            <a:r>
              <a:rPr lang="en-US" altLang="zh-CN" sz="1200" b="0" i="0" kern="1200" dirty="0" err="1" smtClean="0">
                <a:solidFill>
                  <a:schemeClr val="tx1"/>
                </a:solidFill>
                <a:effectLst/>
                <a:latin typeface="+mn-lt"/>
                <a:ea typeface="+mn-ea"/>
                <a:cs typeface="+mn-cs"/>
              </a:rPr>
              <a:t>Szegedy</a:t>
            </a:r>
            <a:r>
              <a:rPr lang="zh-CN" altLang="en-US" sz="1200" b="0" i="0" kern="1200" dirty="0" smtClean="0">
                <a:solidFill>
                  <a:schemeClr val="tx1"/>
                </a:solidFill>
                <a:effectLst/>
                <a:latin typeface="+mn-lt"/>
                <a:ea typeface="+mn-ea"/>
                <a:cs typeface="+mn-cs"/>
              </a:rPr>
              <a:t>吸取了教训，为了压缩</a:t>
            </a:r>
            <a:r>
              <a:rPr lang="en-US" altLang="zh-CN" sz="1200" b="0" i="0" kern="1200" dirty="0" err="1" smtClean="0">
                <a:solidFill>
                  <a:schemeClr val="tx1"/>
                </a:solidFill>
                <a:effectLst/>
                <a:latin typeface="+mn-lt"/>
                <a:ea typeface="+mn-ea"/>
                <a:cs typeface="+mn-cs"/>
              </a:rPr>
              <a:t>GoogLeNet</a:t>
            </a:r>
            <a:r>
              <a:rPr lang="zh-CN" altLang="en-US" sz="1200" b="0" i="0" kern="1200" dirty="0" smtClean="0">
                <a:solidFill>
                  <a:schemeClr val="tx1"/>
                </a:solidFill>
                <a:effectLst/>
                <a:latin typeface="+mn-lt"/>
                <a:ea typeface="+mn-ea"/>
                <a:cs typeface="+mn-cs"/>
              </a:rPr>
              <a:t>的网络参数，他把全连层取消了！</a:t>
            </a:r>
            <a:r>
              <a:rPr lang="en-US" altLang="zh-CN" sz="1200" b="0" i="0" kern="1200" dirty="0" err="1" smtClean="0">
                <a:solidFill>
                  <a:schemeClr val="tx1"/>
                </a:solidFill>
                <a:effectLst/>
                <a:latin typeface="+mn-lt"/>
                <a:ea typeface="+mn-ea"/>
                <a:cs typeface="+mn-cs"/>
              </a:rPr>
              <a:t>GoogLeNet</a:t>
            </a:r>
            <a:r>
              <a:rPr lang="zh-CN" altLang="en-US" sz="1200" b="0" i="0" kern="1200" dirty="0" smtClean="0">
                <a:solidFill>
                  <a:schemeClr val="tx1"/>
                </a:solidFill>
                <a:effectLst/>
                <a:latin typeface="+mn-lt"/>
                <a:ea typeface="+mn-ea"/>
                <a:cs typeface="+mn-cs"/>
              </a:rPr>
              <a:t>在最后一层用了</a:t>
            </a:r>
            <a:r>
              <a:rPr lang="en-US" altLang="zh-CN" sz="1200" b="0" i="0" kern="1200" dirty="0" smtClean="0">
                <a:solidFill>
                  <a:schemeClr val="tx1"/>
                </a:solidFill>
                <a:effectLst/>
                <a:latin typeface="+mn-lt"/>
                <a:ea typeface="+mn-ea"/>
                <a:cs typeface="+mn-cs"/>
              </a:rPr>
              <a:t>average</a:t>
            </a: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Pooling</a:t>
            </a:r>
            <a:r>
              <a:rPr lang="zh-CN" altLang="en-US" sz="1200" b="0" i="0" kern="1200" dirty="0" smtClean="0">
                <a:solidFill>
                  <a:schemeClr val="tx1"/>
                </a:solidFill>
                <a:effectLst/>
                <a:latin typeface="+mn-lt"/>
                <a:ea typeface="+mn-ea"/>
                <a:cs typeface="+mn-cs"/>
              </a:rPr>
              <a:t>，虽然没有用全连接层，但是在</a:t>
            </a:r>
            <a:r>
              <a:rPr lang="en-US" altLang="zh-CN" sz="1200" b="0" i="0" kern="1200" dirty="0" err="1" smtClean="0">
                <a:solidFill>
                  <a:schemeClr val="tx1"/>
                </a:solidFill>
                <a:effectLst/>
                <a:latin typeface="+mn-lt"/>
                <a:ea typeface="+mn-ea"/>
                <a:cs typeface="+mn-cs"/>
              </a:rPr>
              <a:t>GoogLeNet</a:t>
            </a:r>
            <a:r>
              <a:rPr lang="zh-CN" altLang="en-US" sz="1200" b="0" i="0" kern="1200" dirty="0" smtClean="0">
                <a:solidFill>
                  <a:schemeClr val="tx1"/>
                </a:solidFill>
                <a:effectLst/>
                <a:latin typeface="+mn-lt"/>
                <a:ea typeface="+mn-ea"/>
                <a:cs typeface="+mn-cs"/>
              </a:rPr>
              <a:t>中依然使用了</a:t>
            </a:r>
            <a:r>
              <a:rPr lang="en-US" altLang="zh-CN" sz="1200" b="0" i="0" kern="1200" dirty="0" smtClean="0">
                <a:solidFill>
                  <a:schemeClr val="tx1"/>
                </a:solidFill>
                <a:effectLst/>
                <a:latin typeface="+mn-lt"/>
                <a:ea typeface="+mn-ea"/>
                <a:cs typeface="+mn-cs"/>
              </a:rPr>
              <a:t>dropout</a:t>
            </a:r>
            <a:r>
              <a:rPr lang="zh-CN" altLang="en-US" sz="1200" b="0" i="0" kern="1200" dirty="0" smtClean="0">
                <a:solidFill>
                  <a:schemeClr val="tx1"/>
                </a:solidFill>
                <a:effectLst/>
                <a:latin typeface="+mn-lt"/>
                <a:ea typeface="+mn-ea"/>
                <a:cs typeface="+mn-cs"/>
              </a:rPr>
              <a:t>层</a:t>
            </a:r>
            <a:r>
              <a:rPr kumimoji="1" lang="zh-CN" altLang="en-US"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现在取消全连层貌似是个大趋势，近两年的优秀大型神经网络都没有全连层，可能是全连层参数太多，网络深度增加了以后，难以接受吧</a:t>
            </a:r>
            <a:endParaRPr lang="en-US" altLang="zh-CN" sz="1200" b="0" i="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52</a:t>
            </a:fld>
            <a:endParaRPr kumimoji="1" lang="zh-CN" altLang="en-US"/>
          </a:p>
        </p:txBody>
      </p:sp>
    </p:spTree>
    <p:extLst>
      <p:ext uri="{BB962C8B-B14F-4D97-AF65-F5344CB8AC3E}">
        <p14:creationId xmlns:p14="http://schemas.microsoft.com/office/powerpoint/2010/main" val="20713552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smtClean="0"/>
              <a:t>Ia</a:t>
            </a:r>
            <a:r>
              <a:rPr kumimoji="1" lang="zh-CN" altLang="en-US" dirty="0" smtClean="0"/>
              <a:t>结构是‘分叉</a:t>
            </a:r>
            <a:r>
              <a:rPr kumimoji="1" lang="en-US" altLang="zh-CN" dirty="0" smtClean="0"/>
              <a:t>-</a:t>
            </a:r>
            <a:r>
              <a:rPr kumimoji="1" lang="zh-CN" altLang="en-US" dirty="0" smtClean="0"/>
              <a:t>汇聚’网络，也就是说一层网络中存在多个不同尺度的</a:t>
            </a:r>
            <a:r>
              <a:rPr kumimoji="1" lang="en-US" altLang="zh-CN" dirty="0" smtClean="0"/>
              <a:t>kernels</a:t>
            </a:r>
            <a:r>
              <a:rPr kumimoji="1" lang="zh-CN" altLang="en-US" dirty="0" smtClean="0"/>
              <a:t>，分别卷积完之后再汇聚。</a:t>
            </a:r>
            <a:r>
              <a:rPr lang="en-US" altLang="zh-CN" sz="1200" b="0" i="0" kern="1200" dirty="0" smtClean="0">
                <a:solidFill>
                  <a:schemeClr val="tx1"/>
                </a:solidFill>
                <a:effectLst/>
                <a:latin typeface="+mn-lt"/>
                <a:ea typeface="+mn-ea"/>
                <a:cs typeface="+mn-cs"/>
              </a:rPr>
              <a:t>IA</a:t>
            </a:r>
            <a:r>
              <a:rPr lang="zh-CN" altLang="en-US" sz="1200" b="0" i="0" kern="1200" dirty="0" smtClean="0">
                <a:solidFill>
                  <a:schemeClr val="tx1"/>
                </a:solidFill>
                <a:effectLst/>
                <a:latin typeface="+mn-lt"/>
                <a:ea typeface="+mn-ea"/>
                <a:cs typeface="+mn-cs"/>
              </a:rPr>
              <a:t>结构能提高网络精度，可能就是归功于它拥有多个不同尺度的</a:t>
            </a:r>
            <a:r>
              <a:rPr lang="en-US" altLang="zh-CN" sz="1200" b="0" i="0" kern="1200" dirty="0" smtClean="0">
                <a:solidFill>
                  <a:schemeClr val="tx1"/>
                </a:solidFill>
                <a:effectLst/>
                <a:latin typeface="+mn-lt"/>
                <a:ea typeface="+mn-ea"/>
                <a:cs typeface="+mn-cs"/>
              </a:rPr>
              <a:t>kernels</a:t>
            </a:r>
            <a:r>
              <a:rPr lang="zh-CN" altLang="en-US" sz="1200" b="0" i="0" kern="1200" dirty="0" smtClean="0">
                <a:solidFill>
                  <a:schemeClr val="tx1"/>
                </a:solidFill>
                <a:effectLst/>
                <a:latin typeface="+mn-lt"/>
                <a:ea typeface="+mn-ea"/>
                <a:cs typeface="+mn-cs"/>
              </a:rPr>
              <a:t>，使</a:t>
            </a:r>
            <a:r>
              <a:rPr lang="en-US" altLang="zh-CN" sz="1200" b="0" i="0" kern="1200" dirty="0" smtClean="0">
                <a:solidFill>
                  <a:schemeClr val="tx1"/>
                </a:solidFill>
                <a:effectLst/>
                <a:latin typeface="+mn-lt"/>
                <a:ea typeface="+mn-ea"/>
                <a:cs typeface="+mn-cs"/>
              </a:rPr>
              <a:t>kernel</a:t>
            </a:r>
            <a:r>
              <a:rPr lang="zh-CN" altLang="en-US" sz="1200" b="0" i="0" kern="1200" dirty="0" smtClean="0">
                <a:solidFill>
                  <a:schemeClr val="tx1"/>
                </a:solidFill>
                <a:effectLst/>
                <a:latin typeface="+mn-lt"/>
                <a:ea typeface="+mn-ea"/>
                <a:cs typeface="+mn-cs"/>
              </a:rPr>
              <a:t>趋于小型化，多层化，而且是非对称的，每一个尺度的</a:t>
            </a:r>
            <a:r>
              <a:rPr lang="en-US" altLang="zh-CN" sz="1200" b="0" i="0" kern="1200" dirty="0" smtClean="0">
                <a:solidFill>
                  <a:schemeClr val="tx1"/>
                </a:solidFill>
                <a:effectLst/>
                <a:latin typeface="+mn-lt"/>
                <a:ea typeface="+mn-ea"/>
                <a:cs typeface="+mn-cs"/>
              </a:rPr>
              <a:t>kernel</a:t>
            </a:r>
            <a:r>
              <a:rPr lang="zh-CN" altLang="en-US" sz="1200" b="0" i="0" kern="1200" dirty="0" smtClean="0">
                <a:solidFill>
                  <a:schemeClr val="tx1"/>
                </a:solidFill>
                <a:effectLst/>
                <a:latin typeface="+mn-lt"/>
                <a:ea typeface="+mn-ea"/>
                <a:cs typeface="+mn-cs"/>
              </a:rPr>
              <a:t>会学习不同的特征，把这些不同</a:t>
            </a:r>
            <a:r>
              <a:rPr lang="en-US" altLang="zh-CN" sz="1200" b="0" i="0" kern="1200" dirty="0" smtClean="0">
                <a:solidFill>
                  <a:schemeClr val="tx1"/>
                </a:solidFill>
                <a:effectLst/>
                <a:latin typeface="+mn-lt"/>
                <a:ea typeface="+mn-ea"/>
                <a:cs typeface="+mn-cs"/>
              </a:rPr>
              <a:t>kernels</a:t>
            </a:r>
            <a:r>
              <a:rPr lang="zh-CN" altLang="en-US" sz="1200" b="0" i="0" kern="1200" dirty="0" smtClean="0">
                <a:solidFill>
                  <a:schemeClr val="tx1"/>
                </a:solidFill>
                <a:effectLst/>
                <a:latin typeface="+mn-lt"/>
                <a:ea typeface="+mn-ea"/>
                <a:cs typeface="+mn-cs"/>
              </a:rPr>
              <a:t>学习到的特征汇聚给下一层，能够更好的实现全方位的深度学习！</a:t>
            </a:r>
            <a:endParaRPr kumimoji="1" lang="zh-CN" altLang="en-US" dirty="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53</a:t>
            </a:fld>
            <a:endParaRPr kumimoji="1" lang="zh-CN" altLang="en-US"/>
          </a:p>
        </p:txBody>
      </p:sp>
    </p:spTree>
    <p:extLst>
      <p:ext uri="{BB962C8B-B14F-4D97-AF65-F5344CB8AC3E}">
        <p14:creationId xmlns:p14="http://schemas.microsoft.com/office/powerpoint/2010/main" val="20335219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细粒度分类是近年来的热门话题，细粒度分类关注的是子类别的分类，比如我们在分类问题中研究把不同类别的目标正确分类，在细粒度分类问题中，我们关注的是同一类别下的诸多子类别，以狗的种类为例，我们看哈士奇和阿拉斯加，这样的分类任务比普通分类的难度更大，细粒度分类问题从提出到现在，已经经历了很长的时间，但是早期的基于人工特征的算法，由于特征提取和表达的能力有限，分类也面临着很大的局限性，近年来，随着深度学习的兴起，深度卷积特征的发展也促进了细粒度分类领域的发展，</a:t>
            </a:r>
            <a:endParaRPr kumimoji="1" lang="zh-CN" altLang="en-US" dirty="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56</a:t>
            </a:fld>
            <a:endParaRPr kumimoji="1" lang="zh-CN" altLang="en-US"/>
          </a:p>
        </p:txBody>
      </p:sp>
    </p:spTree>
    <p:extLst>
      <p:ext uri="{BB962C8B-B14F-4D97-AF65-F5344CB8AC3E}">
        <p14:creationId xmlns:p14="http://schemas.microsoft.com/office/powerpoint/2010/main" val="11667554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对于计算机来说，图像是一个由数字组成的巨大的三维数组。现在我们看到的这一小块</a:t>
            </a:r>
            <a:r>
              <a:rPr kumimoji="1" lang="en-US" altLang="zh-CN" dirty="0" smtClean="0"/>
              <a:t>28</a:t>
            </a:r>
            <a:r>
              <a:rPr kumimoji="1" lang="zh-CN" altLang="en-US" dirty="0" smtClean="0"/>
              <a:t>*</a:t>
            </a:r>
            <a:r>
              <a:rPr kumimoji="1" lang="en-US" altLang="zh-CN" dirty="0" smtClean="0"/>
              <a:t>14</a:t>
            </a:r>
            <a:r>
              <a:rPr kumimoji="1" lang="zh-CN" altLang="en-US" dirty="0" smtClean="0"/>
              <a:t>的图片在计算机中是一个数字组成的</a:t>
            </a:r>
            <a:r>
              <a:rPr kumimoji="1" lang="en-US" altLang="zh-CN" dirty="0" smtClean="0"/>
              <a:t>28</a:t>
            </a:r>
            <a:r>
              <a:rPr kumimoji="1" lang="zh-CN" altLang="en-US" dirty="0" smtClean="0"/>
              <a:t>*</a:t>
            </a:r>
            <a:r>
              <a:rPr kumimoji="1" lang="en-US" altLang="zh-CN" dirty="0" smtClean="0"/>
              <a:t>14</a:t>
            </a:r>
            <a:r>
              <a:rPr kumimoji="1" lang="zh-CN" altLang="en-US" dirty="0" smtClean="0"/>
              <a:t>*</a:t>
            </a:r>
            <a:r>
              <a:rPr kumimoji="1" lang="en-US" altLang="zh-CN" dirty="0" smtClean="0"/>
              <a:t>3</a:t>
            </a:r>
            <a:r>
              <a:rPr kumimoji="1" lang="zh-CN" altLang="en-US" dirty="0" smtClean="0"/>
              <a:t>的二维数组。</a:t>
            </a:r>
            <a:r>
              <a:rPr kumimoji="1" lang="en-US" altLang="zh-CN" dirty="0" smtClean="0"/>
              <a:t>28</a:t>
            </a:r>
            <a:r>
              <a:rPr kumimoji="1" lang="zh-CN" altLang="en-US" dirty="0" smtClean="0"/>
              <a:t>*</a:t>
            </a:r>
            <a:r>
              <a:rPr kumimoji="1" lang="en-US" altLang="zh-CN" dirty="0" smtClean="0"/>
              <a:t>14</a:t>
            </a:r>
            <a:r>
              <a:rPr kumimoji="1" lang="zh-CN" altLang="en-US" dirty="0" smtClean="0"/>
              <a:t>不难理解，那么这个</a:t>
            </a:r>
            <a:r>
              <a:rPr kumimoji="1" lang="en-US" altLang="zh-CN" dirty="0" smtClean="0"/>
              <a:t>3</a:t>
            </a:r>
            <a:r>
              <a:rPr kumimoji="1" lang="zh-CN" altLang="en-US" dirty="0" smtClean="0"/>
              <a:t>是什么呢？这个</a:t>
            </a:r>
            <a:r>
              <a:rPr kumimoji="1" lang="en-US" altLang="zh-CN" dirty="0" smtClean="0"/>
              <a:t>3</a:t>
            </a:r>
            <a:r>
              <a:rPr kumimoji="1" lang="zh-CN" altLang="en-US" dirty="0" smtClean="0"/>
              <a:t>表示的就是彩色图片的</a:t>
            </a:r>
            <a:r>
              <a:rPr kumimoji="1" lang="en-US" altLang="zh-CN" dirty="0" smtClean="0"/>
              <a:t>3</a:t>
            </a:r>
            <a:r>
              <a:rPr kumimoji="1" lang="zh-CN" altLang="en-US" dirty="0" smtClean="0"/>
              <a:t>个通道：</a:t>
            </a:r>
            <a:r>
              <a:rPr kumimoji="1" lang="en-US" altLang="zh-CN" dirty="0" smtClean="0"/>
              <a:t>R</a:t>
            </a:r>
            <a:r>
              <a:rPr kumimoji="1" lang="zh-CN" altLang="en-US" dirty="0" smtClean="0"/>
              <a:t>通道，</a:t>
            </a:r>
            <a:r>
              <a:rPr kumimoji="1" lang="en-US" altLang="zh-CN" dirty="0" smtClean="0"/>
              <a:t>G</a:t>
            </a:r>
            <a:r>
              <a:rPr kumimoji="1" lang="zh-CN" altLang="en-US" dirty="0" smtClean="0"/>
              <a:t>通道和</a:t>
            </a:r>
            <a:r>
              <a:rPr kumimoji="1" lang="en-US" altLang="zh-CN" dirty="0" smtClean="0"/>
              <a:t>B</a:t>
            </a:r>
            <a:r>
              <a:rPr kumimoji="1" lang="zh-CN" altLang="en-US" dirty="0" smtClean="0"/>
              <a:t>通道。图中这个</a:t>
            </a:r>
            <a:r>
              <a:rPr kumimoji="1" lang="en-US" altLang="zh-CN" dirty="0" smtClean="0"/>
              <a:t>28</a:t>
            </a:r>
            <a:r>
              <a:rPr kumimoji="1" lang="zh-CN" altLang="en-US" dirty="0" smtClean="0"/>
              <a:t>*</a:t>
            </a:r>
            <a:r>
              <a:rPr kumimoji="1" lang="en-US" altLang="zh-CN" dirty="0" smtClean="0"/>
              <a:t>14</a:t>
            </a:r>
            <a:r>
              <a:rPr kumimoji="1" lang="zh-CN" altLang="en-US" dirty="0" smtClean="0"/>
              <a:t>的二维数组是我截取的</a:t>
            </a:r>
            <a:r>
              <a:rPr kumimoji="1" lang="en-US" altLang="zh-CN" dirty="0" smtClean="0"/>
              <a:t>R</a:t>
            </a:r>
            <a:r>
              <a:rPr kumimoji="1" lang="zh-CN" altLang="en-US" dirty="0" smtClean="0"/>
              <a:t>通道的数值。</a:t>
            </a:r>
            <a:r>
              <a:rPr kumimoji="1" lang="en-US" altLang="zh-CN" dirty="0" smtClean="0"/>
              <a:t>G</a:t>
            </a:r>
            <a:r>
              <a:rPr kumimoji="1" lang="zh-CN" altLang="en-US" dirty="0" smtClean="0"/>
              <a:t>通道和</a:t>
            </a:r>
            <a:r>
              <a:rPr kumimoji="1" lang="en-US" altLang="zh-CN" dirty="0" smtClean="0"/>
              <a:t>B</a:t>
            </a:r>
            <a:r>
              <a:rPr kumimoji="1" lang="zh-CN" altLang="en-US" dirty="0" smtClean="0"/>
              <a:t>通道也各自是一个</a:t>
            </a:r>
            <a:r>
              <a:rPr kumimoji="1" lang="en-US" altLang="zh-CN" dirty="0" smtClean="0"/>
              <a:t>28</a:t>
            </a:r>
            <a:r>
              <a:rPr kumimoji="1" lang="zh-CN" altLang="en-US" dirty="0" smtClean="0"/>
              <a:t>*</a:t>
            </a:r>
            <a:r>
              <a:rPr kumimoji="1" lang="en-US" altLang="zh-CN" dirty="0" smtClean="0"/>
              <a:t>14</a:t>
            </a:r>
            <a:r>
              <a:rPr kumimoji="1" lang="zh-CN" altLang="en-US" dirty="0" smtClean="0"/>
              <a:t>的二维数组。像第一个像素点，他在</a:t>
            </a:r>
            <a:r>
              <a:rPr kumimoji="1" lang="en-US" altLang="zh-CN" dirty="0" smtClean="0"/>
              <a:t>R</a:t>
            </a:r>
            <a:r>
              <a:rPr kumimoji="1" lang="zh-CN" altLang="en-US" dirty="0" smtClean="0"/>
              <a:t>通道的取值为</a:t>
            </a:r>
            <a:r>
              <a:rPr kumimoji="1" lang="en-US" altLang="zh-CN" dirty="0" smtClean="0"/>
              <a:t>194</a:t>
            </a:r>
            <a:r>
              <a:rPr kumimoji="1" lang="zh-CN" altLang="en-US" dirty="0" smtClean="0"/>
              <a:t>，在</a:t>
            </a:r>
            <a:r>
              <a:rPr kumimoji="1" lang="en-US" altLang="zh-CN" dirty="0" smtClean="0"/>
              <a:t>G</a:t>
            </a:r>
            <a:r>
              <a:rPr kumimoji="1" lang="zh-CN" altLang="en-US" dirty="0" smtClean="0"/>
              <a:t>通道的取值为</a:t>
            </a:r>
            <a:r>
              <a:rPr kumimoji="1" lang="en-US" altLang="zh-CN" dirty="0" smtClean="0"/>
              <a:t>153</a:t>
            </a:r>
            <a:r>
              <a:rPr kumimoji="1" lang="zh-CN" altLang="en-US" dirty="0" smtClean="0"/>
              <a:t>，在</a:t>
            </a:r>
            <a:r>
              <a:rPr kumimoji="1" lang="en-US" altLang="zh-CN" dirty="0" smtClean="0"/>
              <a:t>B</a:t>
            </a:r>
            <a:r>
              <a:rPr kumimoji="1" lang="zh-CN" altLang="en-US" dirty="0" smtClean="0"/>
              <a:t>通道的取值为</a:t>
            </a:r>
            <a:r>
              <a:rPr kumimoji="1" lang="en-US" altLang="zh-CN" dirty="0" smtClean="0"/>
              <a:t>151</a:t>
            </a:r>
            <a:r>
              <a:rPr kumimoji="1" lang="zh-CN" altLang="en-US" dirty="0" smtClean="0"/>
              <a:t>。整张图片大小是</a:t>
            </a:r>
            <a:r>
              <a:rPr kumimoji="1" lang="en-US" altLang="zh-CN" dirty="0" smtClean="0"/>
              <a:t>317</a:t>
            </a:r>
            <a:r>
              <a:rPr kumimoji="1" lang="zh-CN" altLang="en-US" dirty="0" smtClean="0"/>
              <a:t>*</a:t>
            </a:r>
            <a:r>
              <a:rPr kumimoji="1" lang="en-US" altLang="zh-CN" dirty="0" smtClean="0"/>
              <a:t>488</a:t>
            </a:r>
            <a:r>
              <a:rPr kumimoji="1" lang="zh-CN" altLang="en-US" dirty="0" smtClean="0"/>
              <a:t>，计算机通过这</a:t>
            </a:r>
            <a:r>
              <a:rPr kumimoji="1" lang="en-US" altLang="zh-CN" dirty="0" smtClean="0"/>
              <a:t>317</a:t>
            </a:r>
            <a:r>
              <a:rPr kumimoji="1" lang="zh-CN" altLang="en-US" dirty="0" smtClean="0"/>
              <a:t>*</a:t>
            </a:r>
            <a:r>
              <a:rPr kumimoji="1" lang="en-US" altLang="zh-CN" dirty="0" smtClean="0"/>
              <a:t>488</a:t>
            </a:r>
            <a:r>
              <a:rPr kumimoji="1" lang="zh-CN" altLang="en-US" dirty="0" smtClean="0"/>
              <a:t>*</a:t>
            </a:r>
            <a:r>
              <a:rPr kumimoji="1" lang="en-US" altLang="zh-CN" dirty="0" smtClean="0"/>
              <a:t>3=464088</a:t>
            </a:r>
            <a:r>
              <a:rPr kumimoji="1" lang="zh-CN" altLang="en-US" dirty="0" smtClean="0"/>
              <a:t>个数字来判断这张图片属于</a:t>
            </a:r>
            <a:r>
              <a:rPr kumimoji="1" lang="en-US" altLang="zh-CN" dirty="0" smtClean="0"/>
              <a:t>Pig</a:t>
            </a:r>
            <a:r>
              <a:rPr kumimoji="1" lang="zh-CN" altLang="en-US" dirty="0" smtClean="0"/>
              <a:t>类的概率为</a:t>
            </a:r>
            <a:r>
              <a:rPr kumimoji="1" lang="en-US" altLang="zh-CN" dirty="0" smtClean="0"/>
              <a:t>92%</a:t>
            </a:r>
            <a:r>
              <a:rPr kumimoji="1" lang="zh-CN" altLang="en-US" dirty="0" smtClean="0"/>
              <a:t>，属于</a:t>
            </a:r>
            <a:r>
              <a:rPr kumimoji="1" lang="en-US" altLang="zh-CN" dirty="0" smtClean="0"/>
              <a:t>Cat</a:t>
            </a:r>
            <a:r>
              <a:rPr kumimoji="1" lang="zh-CN" altLang="en-US" dirty="0" smtClean="0"/>
              <a:t>类的概率为</a:t>
            </a:r>
            <a:r>
              <a:rPr kumimoji="1" lang="en-US" altLang="zh-CN" dirty="0" smtClean="0"/>
              <a:t>4.8%</a:t>
            </a:r>
            <a:r>
              <a:rPr kumimoji="1" lang="zh-CN" altLang="en-US" dirty="0" smtClean="0"/>
              <a:t>，属于</a:t>
            </a:r>
            <a:r>
              <a:rPr kumimoji="1" lang="en-US" altLang="zh-CN" dirty="0" smtClean="0"/>
              <a:t>Dog</a:t>
            </a:r>
            <a:r>
              <a:rPr kumimoji="1" lang="zh-CN" altLang="en-US" dirty="0" smtClean="0"/>
              <a:t>类的概率为</a:t>
            </a:r>
            <a:r>
              <a:rPr kumimoji="1" lang="en-US" altLang="zh-CN" dirty="0" smtClean="0"/>
              <a:t>3.2%</a:t>
            </a:r>
            <a:r>
              <a:rPr kumimoji="1" lang="zh-CN" altLang="en-US" dirty="0" smtClean="0"/>
              <a:t>，预测这张图片的分类标签是</a:t>
            </a:r>
            <a:r>
              <a:rPr kumimoji="1" lang="en-US" altLang="zh-CN" dirty="0" smtClean="0"/>
              <a:t>Pig</a:t>
            </a:r>
            <a:r>
              <a:rPr kumimoji="1" lang="zh-CN" altLang="en-US" dirty="0" smtClean="0"/>
              <a:t>，从而来完成分类</a:t>
            </a:r>
            <a:r>
              <a:rPr kumimoji="1" lang="zh-CN" altLang="en-US" dirty="0" smtClean="0"/>
              <a:t>。</a:t>
            </a:r>
            <a:endParaRPr kumimoji="1" lang="en-US" altLang="zh-CN" dirty="0" smtClean="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6</a:t>
            </a:fld>
            <a:endParaRPr kumimoji="1" lang="zh-CN" altLang="en-US"/>
          </a:p>
        </p:txBody>
      </p:sp>
    </p:spTree>
    <p:extLst>
      <p:ext uri="{BB962C8B-B14F-4D97-AF65-F5344CB8AC3E}">
        <p14:creationId xmlns:p14="http://schemas.microsoft.com/office/powerpoint/2010/main" val="11826990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57</a:t>
            </a:fld>
            <a:endParaRPr kumimoji="1" lang="zh-CN" altLang="en-US"/>
          </a:p>
        </p:txBody>
      </p:sp>
    </p:spTree>
    <p:extLst>
      <p:ext uri="{BB962C8B-B14F-4D97-AF65-F5344CB8AC3E}">
        <p14:creationId xmlns:p14="http://schemas.microsoft.com/office/powerpoint/2010/main" val="14343415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不同于</a:t>
            </a:r>
            <a:r>
              <a:rPr lang="zh-CN" altLang="en-US" sz="1200" kern="1200" dirty="0" smtClean="0">
                <a:solidFill>
                  <a:schemeClr val="tx1"/>
                </a:solidFill>
                <a:effectLst/>
                <a:latin typeface="+mn-lt"/>
                <a:ea typeface="+mn-ea"/>
                <a:cs typeface="+mn-cs"/>
              </a:rPr>
              <a:t>普通的图像分类任务</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细粒度图像的信噪比很小</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包含足够区分度的信息往往只存在于很细小的局部区域中</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因此</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如何找到并有效利用这些有用的局部区域信息</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成为了决定细粒度图像分类算法成功与否的关键所在</a:t>
            </a:r>
            <a:r>
              <a:rPr lang="en-US" altLang="zh-CN" sz="1200" kern="1200" dirty="0" smtClean="0">
                <a:solidFill>
                  <a:schemeClr val="tx1"/>
                </a:solidFill>
                <a:effectLst/>
                <a:latin typeface="+mn-lt"/>
                <a:ea typeface="+mn-ea"/>
                <a:cs typeface="+mn-cs"/>
              </a:rPr>
              <a:t>. </a:t>
            </a:r>
            <a:endParaRPr lang="zh-CN" altLang="en-US" dirty="0" smtClean="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62</a:t>
            </a:fld>
            <a:endParaRPr kumimoji="1" lang="zh-CN" altLang="en-US"/>
          </a:p>
        </p:txBody>
      </p:sp>
    </p:spTree>
    <p:extLst>
      <p:ext uri="{BB962C8B-B14F-4D97-AF65-F5344CB8AC3E}">
        <p14:creationId xmlns:p14="http://schemas.microsoft.com/office/powerpoint/2010/main" val="6025393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和分类数据集有所区别的是，细粒度图像分类的数据集往往会给一些人工标注信息来确定局部。</a:t>
            </a:r>
            <a:endParaRPr kumimoji="1" lang="zh-CN" altLang="en-US" dirty="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63</a:t>
            </a:fld>
            <a:endParaRPr kumimoji="1" lang="zh-CN" altLang="en-US"/>
          </a:p>
        </p:txBody>
      </p:sp>
    </p:spTree>
    <p:extLst>
      <p:ext uri="{BB962C8B-B14F-4D97-AF65-F5344CB8AC3E}">
        <p14:creationId xmlns:p14="http://schemas.microsoft.com/office/powerpoint/2010/main" val="19580597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65</a:t>
            </a:fld>
            <a:endParaRPr kumimoji="1" lang="zh-CN" altLang="en-US"/>
          </a:p>
        </p:txBody>
      </p:sp>
    </p:spTree>
    <p:extLst>
      <p:ext uri="{BB962C8B-B14F-4D97-AF65-F5344CB8AC3E}">
        <p14:creationId xmlns:p14="http://schemas.microsoft.com/office/powerpoint/2010/main" val="13050613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细粒度分类问题，简单讲，可以理解成分类问题的加强版，和分类相同的是，细粒度分类也需要进行特征提取和分类。和分类不同的是，细粒度分类问题更关注的是细小的局部的特征，因为不同子类别之间，他们的区别主要在细小的局部。随着深度学习以及图像分类的发展，我们通过卷积神经网路提取到的卷积特征有效性已经很高，在细粒度分类问题中，很多方法关注的是如何定位更好的局部，如何对提取到的卷积特征做更优的处理，从而来提高细粒度分类的分类性能。那么在细粒度分类部分，卷积神经网络更多的被当成了特征提取器。或者说，几乎全部的细粒度分类的方法都是基于卷积神经网络做的，接下来，让我们一起了解一下不同的细粒度分类方法。</a:t>
            </a:r>
            <a:endParaRPr kumimoji="1" lang="zh-CN" altLang="en-US" dirty="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67</a:t>
            </a:fld>
            <a:endParaRPr kumimoji="1" lang="zh-CN" altLang="en-US"/>
          </a:p>
        </p:txBody>
      </p:sp>
    </p:spTree>
    <p:extLst>
      <p:ext uri="{BB962C8B-B14F-4D97-AF65-F5344CB8AC3E}">
        <p14:creationId xmlns:p14="http://schemas.microsoft.com/office/powerpoint/2010/main" val="1751137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68</a:t>
            </a:fld>
            <a:endParaRPr kumimoji="1" lang="zh-CN" altLang="en-US"/>
          </a:p>
        </p:txBody>
      </p:sp>
    </p:spTree>
    <p:extLst>
      <p:ext uri="{BB962C8B-B14F-4D97-AF65-F5344CB8AC3E}">
        <p14:creationId xmlns:p14="http://schemas.microsoft.com/office/powerpoint/2010/main" val="16581655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73</a:t>
            </a:fld>
            <a:endParaRPr kumimoji="1" lang="zh-CN" altLang="en-US"/>
          </a:p>
        </p:txBody>
      </p:sp>
    </p:spTree>
    <p:extLst>
      <p:ext uri="{BB962C8B-B14F-4D97-AF65-F5344CB8AC3E}">
        <p14:creationId xmlns:p14="http://schemas.microsoft.com/office/powerpoint/2010/main" val="3674801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Selective</a:t>
            </a:r>
            <a:r>
              <a:rPr kumimoji="1" lang="zh-CN" altLang="en-US" dirty="0" smtClean="0"/>
              <a:t> </a:t>
            </a:r>
            <a:r>
              <a:rPr kumimoji="1" lang="en-US" altLang="zh-CN" dirty="0" smtClean="0"/>
              <a:t>search</a:t>
            </a:r>
            <a:r>
              <a:rPr kumimoji="1" lang="zh-CN" altLang="en-US" dirty="0" smtClean="0"/>
              <a:t>算法的主要功能是在图像中确定一个物体，找到他的具体位置。</a:t>
            </a:r>
            <a:r>
              <a:rPr kumimoji="1" lang="en-US" altLang="zh-CN" dirty="0" smtClean="0"/>
              <a:t>Selective</a:t>
            </a:r>
            <a:r>
              <a:rPr kumimoji="1" lang="zh-CN" altLang="en-US" dirty="0" smtClean="0"/>
              <a:t> </a:t>
            </a:r>
            <a:r>
              <a:rPr kumimoji="1" lang="en-US" altLang="zh-CN" dirty="0" smtClean="0"/>
              <a:t>search</a:t>
            </a:r>
            <a:r>
              <a:rPr kumimoji="1" lang="zh-CN" altLang="en-US" dirty="0" smtClean="0"/>
              <a:t>意为选择性搜索，在选择性搜索之前，常用的方法主要是穷举搜索（</a:t>
            </a:r>
            <a:r>
              <a:rPr kumimoji="1" lang="en-US" altLang="zh-CN" dirty="0" smtClean="0"/>
              <a:t>Exhaustive</a:t>
            </a:r>
            <a:r>
              <a:rPr kumimoji="1" lang="zh-CN" altLang="en-US" baseline="0" dirty="0" smtClean="0"/>
              <a:t> </a:t>
            </a:r>
            <a:r>
              <a:rPr kumimoji="1" lang="en-US" altLang="zh-CN" baseline="0" dirty="0" smtClean="0"/>
              <a:t>search</a:t>
            </a:r>
            <a:r>
              <a:rPr kumimoji="1" lang="zh-CN" altLang="en-US" dirty="0" smtClean="0"/>
              <a:t>），就是我用一个窗口去扫描整张图像，扫面完之后，再把窗口调小点，再次扫描整张图像，用这种方法不断地试。这样的方法，十分耗时，而且得到的结果很杂。</a:t>
            </a:r>
            <a:r>
              <a:rPr kumimoji="1" lang="en-US" altLang="zh-CN" dirty="0" smtClean="0"/>
              <a:t>Selective</a:t>
            </a:r>
            <a:r>
              <a:rPr kumimoji="1" lang="zh-CN" altLang="en-US" dirty="0" smtClean="0"/>
              <a:t> </a:t>
            </a:r>
            <a:r>
              <a:rPr kumimoji="1" lang="en-US" altLang="zh-CN" dirty="0" smtClean="0"/>
              <a:t>Search</a:t>
            </a:r>
            <a:r>
              <a:rPr kumimoji="1" lang="zh-CN" altLang="en-US" dirty="0" smtClean="0"/>
              <a:t>的作者突破了穷举搜索的思维定式，找到了一种新的方法。接下来我们一起看一下，</a:t>
            </a:r>
            <a:r>
              <a:rPr kumimoji="1" lang="en-US" altLang="zh-CN" dirty="0" smtClean="0"/>
              <a:t>Selective</a:t>
            </a:r>
            <a:r>
              <a:rPr kumimoji="1" lang="zh-CN" altLang="en-US" dirty="0" smtClean="0"/>
              <a:t> </a:t>
            </a:r>
            <a:r>
              <a:rPr kumimoji="1" lang="en-US" altLang="zh-CN" dirty="0" smtClean="0"/>
              <a:t>Search</a:t>
            </a:r>
            <a:r>
              <a:rPr kumimoji="1" lang="zh-CN" altLang="en-US" dirty="0" smtClean="0"/>
              <a:t>是如何实现的。首先，</a:t>
            </a:r>
            <a:r>
              <a:rPr kumimoji="1" lang="en-US" altLang="zh-CN" dirty="0" smtClean="0"/>
              <a:t>Selective</a:t>
            </a:r>
            <a:r>
              <a:rPr kumimoji="1" lang="zh-CN" altLang="en-US" dirty="0" smtClean="0"/>
              <a:t> </a:t>
            </a:r>
            <a:r>
              <a:rPr kumimoji="1" lang="en-US" altLang="zh-CN" dirty="0" smtClean="0"/>
              <a:t>Search</a:t>
            </a:r>
            <a:r>
              <a:rPr kumimoji="1" lang="zh-CN" altLang="en-US" dirty="0" smtClean="0"/>
              <a:t>用了一种图像分割的方法来获得所有的区域，把这些区域都划分了出来，这样形成了很多过分割的区域，然后，计算所有区域之间的两两相似度。然后将两个相似度最高的区域合并。合并后呢，这个区域就作为一个区域，再来计算相似度，再进行合并，直到得到最终的候选区域。</a:t>
            </a:r>
            <a:endParaRPr kumimoji="1" lang="zh-CN" altLang="en-US" dirty="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74</a:t>
            </a:fld>
            <a:endParaRPr kumimoji="1" lang="zh-CN" altLang="en-US"/>
          </a:p>
        </p:txBody>
      </p:sp>
    </p:spTree>
    <p:extLst>
      <p:ext uri="{BB962C8B-B14F-4D97-AF65-F5344CB8AC3E}">
        <p14:creationId xmlns:p14="http://schemas.microsoft.com/office/powerpoint/2010/main" val="4223434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区域融合之后呢，在这幅图像中就是红框部分，同时呢，会有一个</a:t>
            </a:r>
            <a:r>
              <a:rPr kumimoji="1" lang="en-US" altLang="zh-CN" dirty="0" smtClean="0"/>
              <a:t>Ground</a:t>
            </a:r>
            <a:r>
              <a:rPr kumimoji="1" lang="zh-CN" altLang="en-US" dirty="0" smtClean="0"/>
              <a:t> </a:t>
            </a:r>
            <a:r>
              <a:rPr kumimoji="1" lang="en-US" altLang="zh-CN" dirty="0" smtClean="0"/>
              <a:t>truth</a:t>
            </a:r>
            <a:r>
              <a:rPr kumimoji="1" lang="zh-CN" altLang="en-US" dirty="0" smtClean="0"/>
              <a:t>图像，</a:t>
            </a:r>
            <a:r>
              <a:rPr kumimoji="1" lang="en-US" altLang="zh-CN" dirty="0" smtClean="0"/>
              <a:t>ground</a:t>
            </a:r>
            <a:r>
              <a:rPr kumimoji="1" lang="zh-CN" altLang="en-US" dirty="0" smtClean="0"/>
              <a:t> </a:t>
            </a:r>
            <a:r>
              <a:rPr kumimoji="1" lang="en-US" altLang="zh-CN" dirty="0" smtClean="0"/>
              <a:t>truth</a:t>
            </a:r>
            <a:r>
              <a:rPr kumimoji="1" lang="zh-CN" altLang="en-US" dirty="0" smtClean="0"/>
              <a:t>是由人标注的，真实的目标区域的位置，图中绿框部分。之前在分割问题中我们就讲到过，分割实际上可以看成是一个二分类问题，一类是确获得目标区域，也就是标注框刚好标注的是我们的目标区域，另一类是标注框标注的并不是正确的目标区域，我们把正确标注目标区域的称之为正样本，没有正确标注目标区域的称之为负样本，正样本呢，是我们</a:t>
            </a:r>
            <a:r>
              <a:rPr kumimoji="1" lang="en-US" altLang="zh-CN" dirty="0" smtClean="0"/>
              <a:t>ground</a:t>
            </a:r>
            <a:r>
              <a:rPr kumimoji="1" lang="zh-CN" altLang="en-US" dirty="0" smtClean="0"/>
              <a:t> </a:t>
            </a:r>
            <a:r>
              <a:rPr kumimoji="1" lang="en-US" altLang="zh-CN" dirty="0" smtClean="0"/>
              <a:t>truth</a:t>
            </a:r>
            <a:r>
              <a:rPr kumimoji="1" lang="zh-CN" altLang="en-US" dirty="0" smtClean="0"/>
              <a:t>值，那负样本怎么来的呢？负样本主要是通过对我们之前确定的候选区域的筛选得来的。负样本需要有两个特点：</a:t>
            </a:r>
            <a:r>
              <a:rPr kumimoji="1" lang="en-US" altLang="zh-CN" dirty="0" smtClean="0"/>
              <a:t>1.</a:t>
            </a:r>
            <a:r>
              <a:rPr kumimoji="1" lang="zh-CN" altLang="en-US" dirty="0" smtClean="0"/>
              <a:t> 并不是正确的区域，</a:t>
            </a:r>
            <a:r>
              <a:rPr kumimoji="1" lang="en-US" altLang="zh-CN" dirty="0" smtClean="0"/>
              <a:t>2.</a:t>
            </a:r>
            <a:r>
              <a:rPr kumimoji="1" lang="zh-CN" altLang="en-US" dirty="0" smtClean="0"/>
              <a:t> 不能重复。因此在筛选负样本的时候，首先是计算所有的候选区域和</a:t>
            </a:r>
            <a:r>
              <a:rPr kumimoji="1" lang="en-US" altLang="zh-CN" dirty="0" err="1" smtClean="0"/>
              <a:t>groundtruth</a:t>
            </a:r>
            <a:r>
              <a:rPr kumimoji="1" lang="zh-CN" altLang="en-US" dirty="0" smtClean="0"/>
              <a:t>之间的相似度。论文中将相似度控制在</a:t>
            </a:r>
            <a:r>
              <a:rPr kumimoji="1" lang="en-US" altLang="zh-CN" dirty="0" smtClean="0"/>
              <a:t>20%-50%</a:t>
            </a:r>
            <a:r>
              <a:rPr kumimoji="1" lang="zh-CN" altLang="en-US" dirty="0" smtClean="0"/>
              <a:t>，否则就被舍去。其次候选区域要和已经选出来的负样本比较，若候选区域和已经选出来的负样本之间的相似度超过</a:t>
            </a:r>
            <a:r>
              <a:rPr kumimoji="1" lang="en-US" altLang="zh-CN" dirty="0" smtClean="0"/>
              <a:t>70%</a:t>
            </a:r>
            <a:r>
              <a:rPr kumimoji="1" lang="zh-CN" altLang="en-US" dirty="0" smtClean="0"/>
              <a:t>，那么也将被舍去。相似度关注的是</a:t>
            </a:r>
            <a:r>
              <a:rPr kumimoji="1" lang="en-US" altLang="zh-CN" dirty="0" smtClean="0"/>
              <a:t>color</a:t>
            </a:r>
            <a:r>
              <a:rPr kumimoji="1" lang="zh-CN" altLang="en-US" dirty="0" smtClean="0"/>
              <a:t>，</a:t>
            </a:r>
            <a:r>
              <a:rPr kumimoji="1" lang="en-US" altLang="zh-CN" dirty="0" smtClean="0"/>
              <a:t>texture</a:t>
            </a:r>
            <a:r>
              <a:rPr kumimoji="1" lang="zh-CN" altLang="en-US" dirty="0" smtClean="0"/>
              <a:t>，</a:t>
            </a:r>
            <a:r>
              <a:rPr kumimoji="1" lang="en-US" altLang="zh-CN" dirty="0" smtClean="0"/>
              <a:t>size</a:t>
            </a:r>
            <a:r>
              <a:rPr kumimoji="1" lang="zh-CN" altLang="en-US" dirty="0" smtClean="0"/>
              <a:t>和</a:t>
            </a:r>
            <a:r>
              <a:rPr kumimoji="1" lang="en-US" altLang="zh-CN" dirty="0" smtClean="0"/>
              <a:t>fit</a:t>
            </a:r>
            <a:r>
              <a:rPr kumimoji="1" lang="zh-CN" altLang="en-US" dirty="0" smtClean="0"/>
              <a:t>四个方面的特征。在正样本和负样本都选好之后呢，这就变成了一个有类别标签的二分类的问题。我们用它来训练一个</a:t>
            </a:r>
            <a:r>
              <a:rPr kumimoji="1" lang="en-US" altLang="zh-CN" dirty="0" smtClean="0"/>
              <a:t>SVM</a:t>
            </a:r>
            <a:r>
              <a:rPr kumimoji="1" lang="zh-CN" altLang="en-US" dirty="0" smtClean="0"/>
              <a:t>分类器。</a:t>
            </a:r>
            <a:r>
              <a:rPr lang="zh-CN" altLang="en-US" sz="1200" b="0" i="0" kern="1200" dirty="0" smtClean="0">
                <a:solidFill>
                  <a:schemeClr val="tx1"/>
                </a:solidFill>
                <a:effectLst/>
                <a:latin typeface="+mn-lt"/>
                <a:ea typeface="+mn-ea"/>
                <a:cs typeface="+mn-cs"/>
              </a:rPr>
              <a:t>一般如果概率大于</a:t>
            </a:r>
            <a:r>
              <a:rPr lang="en-US" altLang="zh-CN" sz="1200" b="0" i="0" kern="1200" dirty="0" smtClean="0">
                <a:solidFill>
                  <a:schemeClr val="tx1"/>
                </a:solidFill>
                <a:effectLst/>
                <a:latin typeface="+mn-lt"/>
                <a:ea typeface="+mn-ea"/>
                <a:cs typeface="+mn-cs"/>
              </a:rPr>
              <a:t>0.5</a:t>
            </a:r>
            <a:r>
              <a:rPr lang="zh-CN" altLang="en-US" sz="1200" b="0" i="0" kern="1200" dirty="0" smtClean="0">
                <a:solidFill>
                  <a:schemeClr val="tx1"/>
                </a:solidFill>
                <a:effectLst/>
                <a:latin typeface="+mn-lt"/>
                <a:ea typeface="+mn-ea"/>
                <a:cs typeface="+mn-cs"/>
              </a:rPr>
              <a:t>将被认为是目标</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否则被认为是非目标</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如果完全分类正确</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所有的正样本的</a:t>
            </a:r>
            <a:r>
              <a:rPr lang="en-US" altLang="zh-CN" sz="1200" b="0" i="0" kern="1200" dirty="0" smtClean="0">
                <a:solidFill>
                  <a:schemeClr val="tx1"/>
                </a:solidFill>
                <a:effectLst/>
                <a:latin typeface="+mn-lt"/>
                <a:ea typeface="+mn-ea"/>
                <a:cs typeface="+mn-cs"/>
              </a:rPr>
              <a:t>SVM</a:t>
            </a:r>
            <a:r>
              <a:rPr lang="zh-CN" altLang="en-US" sz="1200" b="0" i="0" kern="1200" dirty="0" smtClean="0">
                <a:solidFill>
                  <a:schemeClr val="tx1"/>
                </a:solidFill>
                <a:effectLst/>
                <a:latin typeface="+mn-lt"/>
                <a:ea typeface="+mn-ea"/>
                <a:cs typeface="+mn-cs"/>
              </a:rPr>
              <a:t>输出概率都大于</a:t>
            </a:r>
            <a:r>
              <a:rPr lang="en-US" altLang="zh-CN" sz="1200" b="0" i="0" kern="1200" dirty="0" smtClean="0">
                <a:solidFill>
                  <a:schemeClr val="tx1"/>
                </a:solidFill>
                <a:effectLst/>
                <a:latin typeface="+mn-lt"/>
                <a:ea typeface="+mn-ea"/>
                <a:cs typeface="+mn-cs"/>
              </a:rPr>
              <a:t>0.5,</a:t>
            </a:r>
            <a:r>
              <a:rPr lang="zh-CN" altLang="en-US" sz="1200" b="0" i="0" kern="1200" dirty="0" smtClean="0">
                <a:solidFill>
                  <a:schemeClr val="tx1"/>
                </a:solidFill>
                <a:effectLst/>
                <a:latin typeface="+mn-lt"/>
                <a:ea typeface="+mn-ea"/>
                <a:cs typeface="+mn-cs"/>
              </a:rPr>
              <a:t>所有负样本的</a:t>
            </a:r>
            <a:r>
              <a:rPr lang="en-US" altLang="zh-CN" sz="1200" b="0" i="0" kern="1200" dirty="0" smtClean="0">
                <a:solidFill>
                  <a:schemeClr val="tx1"/>
                </a:solidFill>
                <a:effectLst/>
                <a:latin typeface="+mn-lt"/>
                <a:ea typeface="+mn-ea"/>
                <a:cs typeface="+mn-cs"/>
              </a:rPr>
              <a:t>SVM</a:t>
            </a:r>
            <a:r>
              <a:rPr lang="zh-CN" altLang="en-US" sz="1200" b="0" i="0" kern="1200" dirty="0" smtClean="0">
                <a:solidFill>
                  <a:schemeClr val="tx1"/>
                </a:solidFill>
                <a:effectLst/>
                <a:latin typeface="+mn-lt"/>
                <a:ea typeface="+mn-ea"/>
                <a:cs typeface="+mn-cs"/>
              </a:rPr>
              <a:t>输出概率都小于</a:t>
            </a:r>
            <a:r>
              <a:rPr lang="en-US" altLang="zh-CN" sz="1200" b="0" i="0" kern="1200" dirty="0" smtClean="0">
                <a:solidFill>
                  <a:schemeClr val="tx1"/>
                </a:solidFill>
                <a:effectLst/>
                <a:latin typeface="+mn-lt"/>
                <a:ea typeface="+mn-ea"/>
                <a:cs typeface="+mn-cs"/>
              </a:rPr>
              <a:t>0.5,</a:t>
            </a:r>
            <a:r>
              <a:rPr lang="zh-CN" altLang="en-US" sz="1200" b="0" i="0" kern="1200" dirty="0" smtClean="0">
                <a:solidFill>
                  <a:schemeClr val="tx1"/>
                </a:solidFill>
                <a:effectLst/>
                <a:latin typeface="+mn-lt"/>
                <a:ea typeface="+mn-ea"/>
                <a:cs typeface="+mn-cs"/>
              </a:rPr>
              <a:t>但是最常见的情况是有一部分的负样本的输入概率也是大于</a:t>
            </a:r>
            <a:r>
              <a:rPr lang="en-US" altLang="zh-CN" sz="1200" b="0" i="0" kern="1200" dirty="0" smtClean="0">
                <a:solidFill>
                  <a:schemeClr val="tx1"/>
                </a:solidFill>
                <a:effectLst/>
                <a:latin typeface="+mn-lt"/>
                <a:ea typeface="+mn-ea"/>
                <a:cs typeface="+mn-cs"/>
              </a:rPr>
              <a:t>0.5</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我们会错误地将这样样本认为是目标</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这些样本就称之为</a:t>
            </a:r>
            <a:r>
              <a:rPr lang="en-US" altLang="zh-CN" sz="1200" b="0" i="0" kern="1200" dirty="0" smtClean="0">
                <a:solidFill>
                  <a:schemeClr val="tx1"/>
                </a:solidFill>
                <a:effectLst/>
                <a:latin typeface="+mn-lt"/>
                <a:ea typeface="+mn-ea"/>
                <a:cs typeface="+mn-cs"/>
              </a:rPr>
              <a:t>"False Positives".</a:t>
            </a:r>
            <a:r>
              <a:rPr lang="zh-CN" altLang="en-US" sz="1200" b="0" i="0" kern="1200" dirty="0" smtClean="0">
                <a:solidFill>
                  <a:schemeClr val="tx1"/>
                </a:solidFill>
                <a:effectLst/>
                <a:latin typeface="+mn-lt"/>
                <a:ea typeface="+mn-ea"/>
                <a:cs typeface="+mn-cs"/>
              </a:rPr>
              <a:t>把这些</a:t>
            </a:r>
            <a:r>
              <a:rPr lang="en-US" altLang="zh-CN" sz="1200" b="0" i="0" kern="1200" dirty="0" smtClean="0">
                <a:solidFill>
                  <a:schemeClr val="tx1"/>
                </a:solidFill>
                <a:effectLst/>
                <a:latin typeface="+mn-lt"/>
                <a:ea typeface="+mn-ea"/>
                <a:cs typeface="+mn-cs"/>
              </a:rPr>
              <a:t>"False Positives"</a:t>
            </a:r>
            <a:r>
              <a:rPr lang="zh-CN" altLang="en-US" sz="1200" b="0" i="0" kern="1200" dirty="0" smtClean="0">
                <a:solidFill>
                  <a:schemeClr val="tx1"/>
                </a:solidFill>
                <a:effectLst/>
                <a:latin typeface="+mn-lt"/>
                <a:ea typeface="+mn-ea"/>
                <a:cs typeface="+mn-cs"/>
              </a:rPr>
              <a:t>收集起来</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以刚才训练得到的</a:t>
            </a:r>
            <a:r>
              <a:rPr lang="en-US" altLang="zh-CN" sz="1200" b="0" i="0" kern="1200" dirty="0" smtClean="0">
                <a:solidFill>
                  <a:schemeClr val="tx1"/>
                </a:solidFill>
                <a:effectLst/>
                <a:latin typeface="+mn-lt"/>
                <a:ea typeface="+mn-ea"/>
                <a:cs typeface="+mn-cs"/>
              </a:rPr>
              <a:t>SVM</a:t>
            </a:r>
            <a:r>
              <a:rPr lang="zh-CN" altLang="en-US" sz="1200" b="0" i="0" kern="1200" dirty="0" smtClean="0">
                <a:solidFill>
                  <a:schemeClr val="tx1"/>
                </a:solidFill>
                <a:effectLst/>
                <a:latin typeface="+mn-lt"/>
                <a:ea typeface="+mn-ea"/>
                <a:cs typeface="+mn-cs"/>
              </a:rPr>
              <a:t>的权值作为其初始权值</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对</a:t>
            </a:r>
            <a:r>
              <a:rPr lang="en-US" altLang="zh-CN" sz="1200" b="0" i="0" kern="1200" dirty="0" smtClean="0">
                <a:solidFill>
                  <a:schemeClr val="tx1"/>
                </a:solidFill>
                <a:effectLst/>
                <a:latin typeface="+mn-lt"/>
                <a:ea typeface="+mn-ea"/>
                <a:cs typeface="+mn-cs"/>
              </a:rPr>
              <a:t>SVM</a:t>
            </a:r>
            <a:r>
              <a:rPr lang="zh-CN" altLang="en-US" sz="1200" b="0" i="0" kern="1200" dirty="0" smtClean="0">
                <a:solidFill>
                  <a:schemeClr val="tx1"/>
                </a:solidFill>
                <a:effectLst/>
                <a:latin typeface="+mn-lt"/>
                <a:ea typeface="+mn-ea"/>
                <a:cs typeface="+mn-cs"/>
              </a:rPr>
              <a:t>进行二次训练</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经过二次训练的</a:t>
            </a:r>
            <a:r>
              <a:rPr lang="en-US" altLang="zh-CN" sz="1200" b="0" i="0" kern="1200" dirty="0" smtClean="0">
                <a:solidFill>
                  <a:schemeClr val="tx1"/>
                </a:solidFill>
                <a:effectLst/>
                <a:latin typeface="+mn-lt"/>
                <a:ea typeface="+mn-ea"/>
                <a:cs typeface="+mn-cs"/>
              </a:rPr>
              <a:t>SVM</a:t>
            </a:r>
            <a:r>
              <a:rPr lang="zh-CN" altLang="en-US" sz="1200" b="0" i="0" kern="1200" dirty="0" smtClean="0">
                <a:solidFill>
                  <a:schemeClr val="tx1"/>
                </a:solidFill>
                <a:effectLst/>
                <a:latin typeface="+mn-lt"/>
                <a:ea typeface="+mn-ea"/>
                <a:cs typeface="+mn-cs"/>
              </a:rPr>
              <a:t>的分类准确度一般会有一定的提升</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测试的过程基本和训练过程相同</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首先用</a:t>
            </a:r>
            <a:r>
              <a:rPr lang="en-US" altLang="zh-CN" sz="1200" b="0" i="0" kern="1200" dirty="0" smtClean="0">
                <a:solidFill>
                  <a:schemeClr val="tx1"/>
                </a:solidFill>
                <a:effectLst/>
                <a:latin typeface="+mn-lt"/>
                <a:ea typeface="+mn-ea"/>
                <a:cs typeface="+mn-cs"/>
              </a:rPr>
              <a:t>SS</a:t>
            </a:r>
            <a:r>
              <a:rPr lang="zh-CN" altLang="en-US" sz="1200" b="0" i="0" kern="1200" dirty="0" smtClean="0">
                <a:solidFill>
                  <a:schemeClr val="tx1"/>
                </a:solidFill>
                <a:effectLst/>
                <a:latin typeface="+mn-lt"/>
                <a:ea typeface="+mn-ea"/>
                <a:cs typeface="+mn-cs"/>
              </a:rPr>
              <a:t>方法得到测试图像上候选区域 </a:t>
            </a:r>
            <a:r>
              <a:rPr lang="en-US" altLang="zh-CN" sz="1200" b="0" i="0" kern="1200" dirty="0" smtClean="0">
                <a:solidFill>
                  <a:schemeClr val="tx1"/>
                </a:solidFill>
                <a:effectLst/>
                <a:latin typeface="+mn-lt"/>
                <a:ea typeface="+mn-ea"/>
                <a:cs typeface="+mn-cs"/>
              </a:rPr>
              <a:t>--&gt; </a:t>
            </a:r>
            <a:r>
              <a:rPr lang="zh-CN" altLang="en-US" sz="1200" b="0" i="0" kern="1200" dirty="0" smtClean="0">
                <a:solidFill>
                  <a:schemeClr val="tx1"/>
                </a:solidFill>
                <a:effectLst/>
                <a:latin typeface="+mn-lt"/>
                <a:ea typeface="+mn-ea"/>
                <a:cs typeface="+mn-cs"/>
              </a:rPr>
              <a:t>然后提取每个区域的特征向量 </a:t>
            </a:r>
            <a:r>
              <a:rPr lang="en-US" altLang="zh-CN" sz="1200" b="0" i="0" kern="1200" dirty="0" smtClean="0">
                <a:solidFill>
                  <a:schemeClr val="tx1"/>
                </a:solidFill>
                <a:effectLst/>
                <a:latin typeface="+mn-lt"/>
                <a:ea typeface="+mn-ea"/>
                <a:cs typeface="+mn-cs"/>
              </a:rPr>
              <a:t>--&gt; </a:t>
            </a:r>
            <a:r>
              <a:rPr lang="zh-CN" altLang="en-US" sz="1200" b="0" i="0" kern="1200" dirty="0" smtClean="0">
                <a:solidFill>
                  <a:schemeClr val="tx1"/>
                </a:solidFill>
                <a:effectLst/>
                <a:latin typeface="+mn-lt"/>
                <a:ea typeface="+mn-ea"/>
                <a:cs typeface="+mn-cs"/>
              </a:rPr>
              <a:t>送入已训练好的</a:t>
            </a:r>
            <a:r>
              <a:rPr lang="en-US" altLang="zh-CN" sz="1200" b="0" i="0" kern="1200" dirty="0" smtClean="0">
                <a:solidFill>
                  <a:schemeClr val="tx1"/>
                </a:solidFill>
                <a:effectLst/>
                <a:latin typeface="+mn-lt"/>
                <a:ea typeface="+mn-ea"/>
                <a:cs typeface="+mn-cs"/>
              </a:rPr>
              <a:t>SVM</a:t>
            </a:r>
            <a:r>
              <a:rPr lang="zh-CN" altLang="en-US" sz="1200" b="0" i="0" kern="1200" dirty="0" smtClean="0">
                <a:solidFill>
                  <a:schemeClr val="tx1"/>
                </a:solidFill>
                <a:effectLst/>
                <a:latin typeface="+mn-lt"/>
                <a:ea typeface="+mn-ea"/>
                <a:cs typeface="+mn-cs"/>
              </a:rPr>
              <a:t>进行软分类 </a:t>
            </a:r>
            <a:r>
              <a:rPr lang="en-US" altLang="zh-CN" sz="1200" b="0" i="0" kern="1200" dirty="0" smtClean="0">
                <a:solidFill>
                  <a:schemeClr val="tx1"/>
                </a:solidFill>
                <a:effectLst/>
                <a:latin typeface="+mn-lt"/>
                <a:ea typeface="+mn-ea"/>
                <a:cs typeface="+mn-cs"/>
              </a:rPr>
              <a:t>--&gt; </a:t>
            </a:r>
            <a:r>
              <a:rPr lang="zh-CN" altLang="en-US" sz="1200" b="0" i="0" kern="1200" dirty="0" smtClean="0">
                <a:solidFill>
                  <a:schemeClr val="tx1"/>
                </a:solidFill>
                <a:effectLst/>
                <a:latin typeface="+mn-lt"/>
                <a:ea typeface="+mn-ea"/>
                <a:cs typeface="+mn-cs"/>
              </a:rPr>
              <a:t>将这些区域按照概率值进行排序 </a:t>
            </a:r>
            <a:r>
              <a:rPr lang="en-US" altLang="zh-CN" sz="1200" b="0" i="0" kern="1200" dirty="0" smtClean="0">
                <a:solidFill>
                  <a:schemeClr val="tx1"/>
                </a:solidFill>
                <a:effectLst/>
                <a:latin typeface="+mn-lt"/>
                <a:ea typeface="+mn-ea"/>
                <a:cs typeface="+mn-cs"/>
              </a:rPr>
              <a:t>--&gt; </a:t>
            </a:r>
            <a:r>
              <a:rPr lang="zh-CN" altLang="en-US" sz="1200" b="0" i="0" kern="1200" dirty="0" smtClean="0">
                <a:solidFill>
                  <a:schemeClr val="tx1"/>
                </a:solidFill>
                <a:effectLst/>
                <a:latin typeface="+mn-lt"/>
                <a:ea typeface="+mn-ea"/>
                <a:cs typeface="+mn-cs"/>
              </a:rPr>
              <a:t>把概率值小于</a:t>
            </a:r>
            <a:r>
              <a:rPr lang="en-US" altLang="zh-CN" sz="1200" b="0" i="0" kern="1200" dirty="0" smtClean="0">
                <a:solidFill>
                  <a:schemeClr val="tx1"/>
                </a:solidFill>
                <a:effectLst/>
                <a:latin typeface="+mn-lt"/>
                <a:ea typeface="+mn-ea"/>
                <a:cs typeface="+mn-cs"/>
              </a:rPr>
              <a:t>0.5</a:t>
            </a:r>
            <a:r>
              <a:rPr lang="zh-CN" altLang="en-US" sz="1200" b="0" i="0" kern="1200" dirty="0" smtClean="0">
                <a:solidFill>
                  <a:schemeClr val="tx1"/>
                </a:solidFill>
                <a:effectLst/>
                <a:latin typeface="+mn-lt"/>
                <a:ea typeface="+mn-ea"/>
                <a:cs typeface="+mn-cs"/>
              </a:rPr>
              <a:t>的区域去除 </a:t>
            </a:r>
            <a:r>
              <a:rPr lang="en-US" altLang="zh-CN" sz="1200" b="0" i="0" kern="1200" dirty="0" smtClean="0">
                <a:solidFill>
                  <a:schemeClr val="tx1"/>
                </a:solidFill>
                <a:effectLst/>
                <a:latin typeface="+mn-lt"/>
                <a:ea typeface="+mn-ea"/>
                <a:cs typeface="+mn-cs"/>
              </a:rPr>
              <a:t>--&gt; </a:t>
            </a:r>
            <a:r>
              <a:rPr lang="zh-CN" altLang="en-US" sz="1200" b="0" i="0" kern="1200" dirty="0" smtClean="0">
                <a:solidFill>
                  <a:schemeClr val="tx1"/>
                </a:solidFill>
                <a:effectLst/>
                <a:latin typeface="+mn-lt"/>
                <a:ea typeface="+mn-ea"/>
                <a:cs typeface="+mn-cs"/>
              </a:rPr>
              <a:t>对那些概率值大于</a:t>
            </a:r>
            <a:r>
              <a:rPr lang="en-US" altLang="zh-CN" sz="1200" b="0" i="0" kern="1200" dirty="0" smtClean="0">
                <a:solidFill>
                  <a:schemeClr val="tx1"/>
                </a:solidFill>
                <a:effectLst/>
                <a:latin typeface="+mn-lt"/>
                <a:ea typeface="+mn-ea"/>
                <a:cs typeface="+mn-cs"/>
              </a:rPr>
              <a:t>0.5</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计算每个区域与比它分数更高的区域之间的重叠程度</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如果重叠程度大于</a:t>
            </a:r>
            <a:r>
              <a:rPr lang="en-US" altLang="zh-CN" sz="1200" b="0" i="0" kern="1200" dirty="0" smtClean="0">
                <a:solidFill>
                  <a:schemeClr val="tx1"/>
                </a:solidFill>
                <a:effectLst/>
                <a:latin typeface="+mn-lt"/>
                <a:ea typeface="+mn-ea"/>
                <a:cs typeface="+mn-cs"/>
              </a:rPr>
              <a:t>30%,</a:t>
            </a:r>
            <a:r>
              <a:rPr lang="zh-CN" altLang="en-US" sz="1200" b="0" i="0" kern="1200" dirty="0" smtClean="0">
                <a:solidFill>
                  <a:schemeClr val="tx1"/>
                </a:solidFill>
                <a:effectLst/>
                <a:latin typeface="+mn-lt"/>
                <a:ea typeface="+mn-ea"/>
                <a:cs typeface="+mn-cs"/>
              </a:rPr>
              <a:t>则把这个区域也去除了 </a:t>
            </a:r>
            <a:r>
              <a:rPr lang="en-US" altLang="zh-CN" sz="1200" b="0" i="0" kern="1200" dirty="0" smtClean="0">
                <a:solidFill>
                  <a:schemeClr val="tx1"/>
                </a:solidFill>
                <a:effectLst/>
                <a:latin typeface="+mn-lt"/>
                <a:ea typeface="+mn-ea"/>
                <a:cs typeface="+mn-cs"/>
              </a:rPr>
              <a:t>--&gt; </a:t>
            </a:r>
            <a:r>
              <a:rPr lang="zh-CN" altLang="en-US" sz="1200" b="0" i="0" kern="1200" dirty="0" smtClean="0">
                <a:solidFill>
                  <a:schemeClr val="tx1"/>
                </a:solidFill>
                <a:effectLst/>
                <a:latin typeface="+mn-lt"/>
                <a:ea typeface="+mn-ea"/>
                <a:cs typeface="+mn-cs"/>
              </a:rPr>
              <a:t>最后剩下的区域为目标区域</a:t>
            </a:r>
            <a:r>
              <a:rPr lang="en-US" altLang="zh-CN" sz="1200" b="0" i="0" kern="1200" dirty="0" smtClean="0">
                <a:solidFill>
                  <a:schemeClr val="tx1"/>
                </a:solidFill>
                <a:effectLst/>
                <a:latin typeface="+mn-lt"/>
                <a:ea typeface="+mn-ea"/>
                <a:cs typeface="+mn-cs"/>
              </a:rPr>
              <a:t>.</a:t>
            </a:r>
            <a:endParaRPr kumimoji="1" lang="zh-CN" altLang="en-US" dirty="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75</a:t>
            </a:fld>
            <a:endParaRPr kumimoji="1" lang="zh-CN" altLang="en-US"/>
          </a:p>
        </p:txBody>
      </p:sp>
    </p:spTree>
    <p:extLst>
      <p:ext uri="{BB962C8B-B14F-4D97-AF65-F5344CB8AC3E}">
        <p14:creationId xmlns:p14="http://schemas.microsoft.com/office/powerpoint/2010/main" val="8455323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在获取了局部区域之后，我们要提取这些局部区域的特征，和很多后期的方法一样，</a:t>
            </a:r>
            <a:r>
              <a:rPr kumimoji="1" lang="en-US" altLang="zh-CN" dirty="0" smtClean="0"/>
              <a:t>R-CNN</a:t>
            </a:r>
            <a:r>
              <a:rPr kumimoji="1" lang="zh-CN" altLang="en-US" dirty="0" smtClean="0"/>
              <a:t>也是用卷积神经网络的卷几层来进行特征提取。之前说过了，每个卷积神经网络对输入的大小有严格的限制，把他们都</a:t>
            </a:r>
            <a:r>
              <a:rPr kumimoji="1" lang="en-US" altLang="zh-CN" dirty="0" smtClean="0"/>
              <a:t>warp</a:t>
            </a:r>
            <a:r>
              <a:rPr kumimoji="1" lang="zh-CN" altLang="en-US" dirty="0" smtClean="0"/>
              <a:t>成</a:t>
            </a:r>
            <a:r>
              <a:rPr kumimoji="1" lang="en-US" altLang="zh-CN" dirty="0" smtClean="0"/>
              <a:t>224</a:t>
            </a:r>
            <a:r>
              <a:rPr kumimoji="1" lang="zh-CN" altLang="en-US" dirty="0" smtClean="0"/>
              <a:t>*</a:t>
            </a:r>
            <a:r>
              <a:rPr kumimoji="1" lang="en-US" altLang="zh-CN" dirty="0" smtClean="0"/>
              <a:t>224</a:t>
            </a:r>
            <a:r>
              <a:rPr kumimoji="1" lang="zh-CN" altLang="en-US" dirty="0" smtClean="0"/>
              <a:t>的大小。然后用在</a:t>
            </a:r>
            <a:r>
              <a:rPr kumimoji="1" lang="en-US" altLang="zh-CN" dirty="0" err="1" smtClean="0"/>
              <a:t>ImageNet</a:t>
            </a:r>
            <a:r>
              <a:rPr kumimoji="1" lang="zh-CN" altLang="en-US" dirty="0" smtClean="0"/>
              <a:t>数据集上训练好的</a:t>
            </a:r>
            <a:r>
              <a:rPr kumimoji="1" lang="en-US" altLang="zh-CN" dirty="0" err="1" smtClean="0"/>
              <a:t>AlexNet</a:t>
            </a:r>
            <a:r>
              <a:rPr kumimoji="1" lang="zh-CN" altLang="en-US" dirty="0" smtClean="0"/>
              <a:t>做特征提取器。来提取目标区域中的特征。最后，</a:t>
            </a:r>
            <a:r>
              <a:rPr kumimoji="1" lang="en-US" altLang="zh-CN" dirty="0" smtClean="0"/>
              <a:t>R-CNN</a:t>
            </a:r>
            <a:r>
              <a:rPr kumimoji="1" lang="zh-CN" altLang="en-US" dirty="0" smtClean="0"/>
              <a:t>采用的</a:t>
            </a:r>
            <a:r>
              <a:rPr kumimoji="1" lang="en-US" altLang="zh-CN" dirty="0" smtClean="0"/>
              <a:t>SVM</a:t>
            </a:r>
            <a:r>
              <a:rPr kumimoji="1" lang="zh-CN" altLang="en-US" dirty="0" smtClean="0"/>
              <a:t>做分类器来进行分类。</a:t>
            </a:r>
            <a:endParaRPr kumimoji="1" lang="en-US" altLang="zh-CN" dirty="0" smtClean="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76</a:t>
            </a:fld>
            <a:endParaRPr kumimoji="1" lang="zh-CN" altLang="en-US"/>
          </a:p>
        </p:txBody>
      </p:sp>
    </p:spTree>
    <p:extLst>
      <p:ext uri="{BB962C8B-B14F-4D97-AF65-F5344CB8AC3E}">
        <p14:creationId xmlns:p14="http://schemas.microsoft.com/office/powerpoint/2010/main" val="191151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smtClean="0"/>
              <a:t>Mnist</a:t>
            </a:r>
            <a:r>
              <a:rPr kumimoji="1" lang="zh-CN" altLang="en-US" dirty="0" smtClean="0"/>
              <a:t>手写体识别数据集大家都比较熟悉啦，这个数据集总共有</a:t>
            </a:r>
            <a:r>
              <a:rPr kumimoji="1" lang="en-US" altLang="zh-CN" dirty="0" smtClean="0"/>
              <a:t>60000</a:t>
            </a:r>
            <a:r>
              <a:rPr kumimoji="1" lang="zh-CN" altLang="en-US" dirty="0" smtClean="0"/>
              <a:t>张训练集和</a:t>
            </a:r>
            <a:r>
              <a:rPr kumimoji="1" lang="en-US" altLang="zh-CN" dirty="0" smtClean="0"/>
              <a:t>10000</a:t>
            </a:r>
            <a:r>
              <a:rPr kumimoji="1" lang="zh-CN" altLang="en-US" dirty="0" smtClean="0"/>
              <a:t>张测试集。从</a:t>
            </a:r>
            <a:r>
              <a:rPr kumimoji="1" lang="en-US" altLang="zh-CN" dirty="0" smtClean="0"/>
              <a:t>0-9</a:t>
            </a:r>
            <a:r>
              <a:rPr kumimoji="1" lang="zh-CN" altLang="en-US" baseline="0" dirty="0" smtClean="0"/>
              <a:t>一共分为</a:t>
            </a:r>
            <a:r>
              <a:rPr kumimoji="1" lang="en-US" altLang="zh-CN" baseline="0" dirty="0" smtClean="0"/>
              <a:t>10</a:t>
            </a:r>
            <a:r>
              <a:rPr kumimoji="1" lang="zh-CN" altLang="en-US" baseline="0" dirty="0" smtClean="0"/>
              <a:t>类。</a:t>
            </a:r>
            <a:r>
              <a:rPr kumimoji="1" lang="en-US" altLang="zh-CN" baseline="0" dirty="0" err="1" smtClean="0"/>
              <a:t>Mnist</a:t>
            </a:r>
            <a:r>
              <a:rPr kumimoji="1" lang="zh-CN" altLang="en-US" baseline="0" dirty="0" smtClean="0"/>
              <a:t>手写体识别数据集是</a:t>
            </a:r>
            <a:r>
              <a:rPr kumimoji="1" lang="en-US" altLang="zh-CN" baseline="0" dirty="0" smtClean="0"/>
              <a:t>LeCun98</a:t>
            </a:r>
            <a:r>
              <a:rPr kumimoji="1" lang="zh-CN" altLang="en-US" baseline="0" dirty="0" smtClean="0"/>
              <a:t>年为应用于美国邮政系统和支票系统中的手写体识别而提出的，是现在仍然常用的经典数据集。</a:t>
            </a:r>
            <a:endParaRPr kumimoji="1" lang="zh-CN" altLang="en-US" dirty="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8</a:t>
            </a:fld>
            <a:endParaRPr kumimoji="1" lang="zh-CN" altLang="en-US"/>
          </a:p>
        </p:txBody>
      </p:sp>
    </p:spTree>
    <p:extLst>
      <p:ext uri="{BB962C8B-B14F-4D97-AF65-F5344CB8AC3E}">
        <p14:creationId xmlns:p14="http://schemas.microsoft.com/office/powerpoint/2010/main" val="7749227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latin typeface="NimbusRomNo9L" charset="0"/>
              </a:rPr>
              <a:t>Part R-CNN</a:t>
            </a:r>
            <a:r>
              <a:rPr lang="zh-CN" altLang="en-US" dirty="0" smtClean="0">
                <a:latin typeface="SimSun" charset="-122"/>
              </a:rPr>
              <a:t>就是利用</a:t>
            </a:r>
            <a:r>
              <a:rPr lang="en-US" altLang="zh-CN" dirty="0" smtClean="0">
                <a:latin typeface="NimbusRomNo9L" charset="0"/>
              </a:rPr>
              <a:t>R-CNN</a:t>
            </a:r>
            <a:r>
              <a:rPr lang="zh-CN" altLang="en-US" dirty="0" smtClean="0">
                <a:latin typeface="SimSun" charset="-122"/>
              </a:rPr>
              <a:t>算法进行对象</a:t>
            </a:r>
            <a:r>
              <a:rPr lang="en-US" altLang="zh-CN" dirty="0" smtClean="0">
                <a:latin typeface="NimbusRomNo9L" charset="0"/>
              </a:rPr>
              <a:t>(</a:t>
            </a:r>
            <a:r>
              <a:rPr lang="zh-CN" altLang="en-US" dirty="0" smtClean="0">
                <a:latin typeface="SimSun" charset="-122"/>
              </a:rPr>
              <a:t>鸟</a:t>
            </a:r>
            <a:r>
              <a:rPr lang="en-US" altLang="zh-CN" dirty="0" smtClean="0">
                <a:latin typeface="NimbusRomNo9L" charset="0"/>
              </a:rPr>
              <a:t>)</a:t>
            </a:r>
            <a:r>
              <a:rPr lang="zh-CN" altLang="en-US" dirty="0" smtClean="0">
                <a:latin typeface="SimSun" charset="-122"/>
              </a:rPr>
              <a:t>与局部区域</a:t>
            </a:r>
            <a:r>
              <a:rPr lang="en-US" altLang="zh-CN" dirty="0" smtClean="0">
                <a:latin typeface="NimbusRomNo9L" charset="0"/>
              </a:rPr>
              <a:t>(</a:t>
            </a:r>
            <a:r>
              <a:rPr lang="zh-CN" altLang="en-US" dirty="0" smtClean="0">
                <a:latin typeface="SimSun" charset="-122"/>
              </a:rPr>
              <a:t>头、身体等</a:t>
            </a:r>
            <a:r>
              <a:rPr lang="en-US" altLang="zh-CN" dirty="0" smtClean="0">
                <a:latin typeface="NimbusRomNo9L" charset="0"/>
              </a:rPr>
              <a:t>)</a:t>
            </a:r>
            <a:r>
              <a:rPr lang="zh-CN" altLang="en-US" dirty="0" smtClean="0">
                <a:latin typeface="SimSun" charset="-122"/>
              </a:rPr>
              <a:t>的检测。</a:t>
            </a:r>
            <a:r>
              <a:rPr lang="zh-CN" altLang="en-US" sz="1200" kern="1200" dirty="0" smtClean="0">
                <a:solidFill>
                  <a:schemeClr val="tx1"/>
                </a:solidFill>
                <a:effectLst/>
                <a:latin typeface="+mn-lt"/>
                <a:ea typeface="+mn-ea"/>
                <a:cs typeface="+mn-cs"/>
              </a:rPr>
              <a:t>同</a:t>
            </a:r>
            <a:r>
              <a:rPr lang="en-US" altLang="zh-CN" sz="1200" kern="1200" dirty="0" smtClean="0">
                <a:solidFill>
                  <a:schemeClr val="tx1"/>
                </a:solidFill>
                <a:effectLst/>
                <a:latin typeface="+mn-lt"/>
                <a:ea typeface="+mn-ea"/>
                <a:cs typeface="+mn-cs"/>
              </a:rPr>
              <a:t>R-CNN</a:t>
            </a:r>
            <a:r>
              <a:rPr lang="zh-CN" altLang="en-US" sz="1200" kern="1200" dirty="0" smtClean="0">
                <a:solidFill>
                  <a:schemeClr val="tx1"/>
                </a:solidFill>
                <a:effectLst/>
                <a:latin typeface="+mn-lt"/>
                <a:ea typeface="+mn-ea"/>
                <a:cs typeface="+mn-cs"/>
              </a:rPr>
              <a:t>一样</a:t>
            </a:r>
            <a:r>
              <a:rPr lang="en-US" altLang="zh-CN" sz="1200" kern="1200" dirty="0" smtClean="0">
                <a:solidFill>
                  <a:schemeClr val="tx1"/>
                </a:solidFill>
                <a:effectLst/>
                <a:latin typeface="+mn-lt"/>
                <a:ea typeface="+mn-ea"/>
                <a:cs typeface="+mn-cs"/>
              </a:rPr>
              <a:t>, Part R-CNN</a:t>
            </a:r>
            <a:r>
              <a:rPr lang="zh-CN" altLang="en-US" sz="1200" kern="1200" dirty="0" smtClean="0">
                <a:solidFill>
                  <a:schemeClr val="tx1"/>
                </a:solidFill>
                <a:effectLst/>
                <a:latin typeface="+mn-lt"/>
                <a:ea typeface="+mn-ea"/>
                <a:cs typeface="+mn-cs"/>
              </a:rPr>
              <a:t>也使用自底向上的区域算法</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如</a:t>
            </a:r>
            <a:r>
              <a:rPr lang="en-US" altLang="zh-CN" sz="1200" kern="1200" dirty="0" smtClean="0">
                <a:solidFill>
                  <a:schemeClr val="tx1"/>
                </a:solidFill>
                <a:effectLst/>
                <a:latin typeface="+mn-lt"/>
                <a:ea typeface="+mn-ea"/>
                <a:cs typeface="+mn-cs"/>
              </a:rPr>
              <a:t>Selective Search[47])</a:t>
            </a:r>
            <a:r>
              <a:rPr lang="zh-CN" altLang="en-US" sz="1200" kern="1200" dirty="0" smtClean="0">
                <a:solidFill>
                  <a:schemeClr val="tx1"/>
                </a:solidFill>
                <a:effectLst/>
                <a:latin typeface="+mn-lt"/>
                <a:ea typeface="+mn-ea"/>
                <a:cs typeface="+mn-cs"/>
              </a:rPr>
              <a:t>来产生区域候选</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如图左上角所示</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之后</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利用</a:t>
            </a:r>
            <a:r>
              <a:rPr lang="en-US" altLang="zh-CN" sz="1200" kern="1200" dirty="0" smtClean="0">
                <a:solidFill>
                  <a:schemeClr val="tx1"/>
                </a:solidFill>
                <a:effectLst/>
                <a:latin typeface="+mn-lt"/>
                <a:ea typeface="+mn-ea"/>
                <a:cs typeface="+mn-cs"/>
              </a:rPr>
              <a:t>R-CNN</a:t>
            </a:r>
            <a:r>
              <a:rPr lang="zh-CN" altLang="en-US" sz="1200" kern="1200" dirty="0" smtClean="0">
                <a:solidFill>
                  <a:schemeClr val="tx1"/>
                </a:solidFill>
                <a:effectLst/>
                <a:latin typeface="+mn-lt"/>
                <a:ea typeface="+mn-ea"/>
                <a:cs typeface="+mn-cs"/>
              </a:rPr>
              <a:t>算法来对这些 区域候选进行检测</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给出评分分值</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在这里</a:t>
            </a:r>
            <a:r>
              <a:rPr lang="en-US" altLang="zh-CN" sz="1200" kern="1200" dirty="0" smtClean="0">
                <a:solidFill>
                  <a:schemeClr val="tx1"/>
                </a:solidFill>
                <a:effectLst/>
                <a:latin typeface="+mn-lt"/>
                <a:ea typeface="+mn-ea"/>
                <a:cs typeface="+mn-cs"/>
              </a:rPr>
              <a:t>, Part R- CNN</a:t>
            </a:r>
            <a:r>
              <a:rPr lang="zh-CN" altLang="en-US" sz="1200" kern="1200" dirty="0" smtClean="0">
                <a:solidFill>
                  <a:schemeClr val="tx1"/>
                </a:solidFill>
                <a:effectLst/>
                <a:latin typeface="+mn-lt"/>
                <a:ea typeface="+mn-ea"/>
                <a:cs typeface="+mn-cs"/>
              </a:rPr>
              <a:t>只检测前景对象</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鸟</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和两个局部区域</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头、身 体</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之后</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根据评分分值</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图</a:t>
            </a:r>
            <a:r>
              <a:rPr lang="en-US" altLang="zh-CN" sz="1200" kern="1200" dirty="0" smtClean="0">
                <a:solidFill>
                  <a:schemeClr val="tx1"/>
                </a:solidFill>
                <a:effectLst/>
                <a:latin typeface="+mn-lt"/>
                <a:ea typeface="+mn-ea"/>
                <a:cs typeface="+mn-cs"/>
              </a:rPr>
              <a:t>4</a:t>
            </a:r>
            <a:r>
              <a:rPr lang="zh-CN" altLang="en-US" sz="1200" kern="1200" dirty="0" smtClean="0">
                <a:solidFill>
                  <a:schemeClr val="tx1"/>
                </a:solidFill>
                <a:effectLst/>
                <a:latin typeface="+mn-lt"/>
                <a:ea typeface="+mn-ea"/>
                <a:cs typeface="+mn-cs"/>
              </a:rPr>
              <a:t>中间</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挑选出区域检测 结果</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见图上方中间</a:t>
            </a:r>
            <a:r>
              <a:rPr lang="en-US" altLang="zh-CN" sz="1200" kern="1200" dirty="0" smtClean="0">
                <a:solidFill>
                  <a:schemeClr val="tx1"/>
                </a:solidFill>
                <a:effectLst/>
                <a:latin typeface="+mn-lt"/>
                <a:ea typeface="+mn-ea"/>
                <a:cs typeface="+mn-cs"/>
              </a:rPr>
              <a:t>). R-CNN</a:t>
            </a:r>
            <a:r>
              <a:rPr lang="zh-CN" altLang="en-US" sz="1200" kern="1200" dirty="0" smtClean="0">
                <a:solidFill>
                  <a:schemeClr val="tx1"/>
                </a:solidFill>
                <a:effectLst/>
                <a:latin typeface="+mn-lt"/>
                <a:ea typeface="+mn-ea"/>
                <a:cs typeface="+mn-cs"/>
              </a:rPr>
              <a:t>给 出的评分分值并不能准确地反映出每个区域的好坏</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例如</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对于头部检测给出的标注框可能会在对象检 测的标注框外面</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身体检测的结果与头部检测的结 果可能会有重叠等</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这些现象都会影响最终的分类 性能</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因此</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需要对检测区域进行修正</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因此，作者在这篇文章中提出了两个约束条件：边框约束</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所有的局部区域的范围不能超出对象区域，将阈值设置为</a:t>
            </a:r>
            <a:r>
              <a:rPr lang="en-US" altLang="zh-CN" sz="1200" kern="1200" dirty="0" smtClean="0">
                <a:solidFill>
                  <a:schemeClr val="tx1"/>
                </a:solidFill>
                <a:effectLst/>
                <a:latin typeface="+mn-lt"/>
                <a:ea typeface="+mn-ea"/>
                <a:cs typeface="+mn-cs"/>
              </a:rPr>
              <a:t>10</a:t>
            </a:r>
            <a:r>
              <a:rPr lang="zh-CN" altLang="en-US" sz="1200" kern="1200" dirty="0" smtClean="0">
                <a:solidFill>
                  <a:schemeClr val="tx1"/>
                </a:solidFill>
                <a:effectLst/>
                <a:latin typeface="+mn-lt"/>
                <a:ea typeface="+mn-ea"/>
                <a:cs typeface="+mn-cs"/>
              </a:rPr>
              <a:t>个像素点，也就是说如果局部区域的框框，超出了对象区域框框十个像素点，就会被舍弃。还有一个更强的几何约束：</a:t>
            </a:r>
            <a:r>
              <a:rPr lang="en-US" altLang="zh-CN" sz="1200" b="0" i="0" kern="1200" dirty="0" smtClean="0">
                <a:solidFill>
                  <a:schemeClr val="tx1"/>
                </a:solidFill>
                <a:effectLst/>
                <a:latin typeface="+mn-lt"/>
                <a:ea typeface="+mn-ea"/>
                <a:cs typeface="+mn-cs"/>
              </a:rPr>
              <a:t>part</a:t>
            </a:r>
            <a:r>
              <a:rPr lang="zh-CN" altLang="en-US" sz="1200" b="0" i="0" kern="1200" dirty="0" smtClean="0">
                <a:solidFill>
                  <a:schemeClr val="tx1"/>
                </a:solidFill>
                <a:effectLst/>
                <a:latin typeface="+mn-lt"/>
                <a:ea typeface="+mn-ea"/>
                <a:cs typeface="+mn-cs"/>
              </a:rPr>
              <a:t>相对于</a:t>
            </a:r>
            <a:r>
              <a:rPr lang="en-US" altLang="zh-CN" sz="1200" b="0" i="0" kern="1200" dirty="0" smtClean="0">
                <a:solidFill>
                  <a:schemeClr val="tx1"/>
                </a:solidFill>
                <a:effectLst/>
                <a:latin typeface="+mn-lt"/>
                <a:ea typeface="+mn-ea"/>
                <a:cs typeface="+mn-cs"/>
              </a:rPr>
              <a:t>root</a:t>
            </a:r>
            <a:r>
              <a:rPr lang="zh-CN" altLang="en-US" sz="1200" b="0" i="0" kern="1200" dirty="0" smtClean="0">
                <a:solidFill>
                  <a:schemeClr val="tx1"/>
                </a:solidFill>
                <a:effectLst/>
                <a:latin typeface="+mn-lt"/>
                <a:ea typeface="+mn-ea"/>
                <a:cs typeface="+mn-cs"/>
              </a:rPr>
              <a:t>应该是有一个“默认”的位置的（比如鸟头应该在上方等），在论文中提出了基于混合高斯模型和最近邻的两种几何约束方法。</a:t>
            </a:r>
            <a:r>
              <a:rPr lang="zh-CN" altLang="en-US" sz="1200" kern="1200" dirty="0" smtClean="0">
                <a:solidFill>
                  <a:schemeClr val="tx1"/>
                </a:solidFill>
                <a:effectLst/>
                <a:latin typeface="+mn-lt"/>
                <a:ea typeface="+mn-ea"/>
                <a:cs typeface="+mn-cs"/>
              </a:rPr>
              <a:t>用如上所述的约束条件对</a:t>
            </a:r>
            <a:r>
              <a:rPr lang="en-US" altLang="zh-CN" sz="1200" kern="1200" dirty="0" smtClean="0">
                <a:solidFill>
                  <a:schemeClr val="tx1"/>
                </a:solidFill>
                <a:effectLst/>
                <a:latin typeface="+mn-lt"/>
                <a:ea typeface="+mn-ea"/>
                <a:cs typeface="+mn-cs"/>
              </a:rPr>
              <a:t>R-CNN</a:t>
            </a:r>
            <a:r>
              <a:rPr lang="zh-CN" altLang="en-US" sz="1200" kern="1200" dirty="0" smtClean="0">
                <a:solidFill>
                  <a:schemeClr val="tx1"/>
                </a:solidFill>
                <a:effectLst/>
                <a:latin typeface="+mn-lt"/>
                <a:ea typeface="+mn-ea"/>
                <a:cs typeface="+mn-cs"/>
              </a:rPr>
              <a:t>检测的位置信息进行修正之后</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再分别对每一块区域取卷积特征</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将不同区域的特征相互连接起来</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构成最后的特征表示</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用来训练</a:t>
            </a:r>
            <a:r>
              <a:rPr lang="en-US" altLang="zh-CN" sz="1200" kern="1200" dirty="0" smtClean="0">
                <a:solidFill>
                  <a:schemeClr val="tx1"/>
                </a:solidFill>
                <a:effectLst/>
                <a:latin typeface="+mn-lt"/>
                <a:ea typeface="+mn-ea"/>
                <a:cs typeface="+mn-cs"/>
              </a:rPr>
              <a:t>SVM</a:t>
            </a:r>
            <a:r>
              <a:rPr lang="zh-CN" altLang="en-US" sz="1200" kern="1200" dirty="0" smtClean="0">
                <a:solidFill>
                  <a:schemeClr val="tx1"/>
                </a:solidFill>
                <a:effectLst/>
                <a:latin typeface="+mn-lt"/>
                <a:ea typeface="+mn-ea"/>
                <a:cs typeface="+mn-cs"/>
              </a:rPr>
              <a:t>分类器</a:t>
            </a:r>
            <a:r>
              <a:rPr lang="en-US" altLang="zh-CN" sz="1200" kern="1200" dirty="0" smtClean="0">
                <a:solidFill>
                  <a:schemeClr val="tx1"/>
                </a:solidFill>
                <a:effectLst/>
                <a:latin typeface="+mn-lt"/>
                <a:ea typeface="+mn-ea"/>
                <a:cs typeface="+mn-cs"/>
              </a:rPr>
              <a:t>.</a:t>
            </a:r>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77</a:t>
            </a:fld>
            <a:endParaRPr kumimoji="1" lang="zh-CN" altLang="en-US"/>
          </a:p>
        </p:txBody>
      </p:sp>
    </p:spTree>
    <p:extLst>
      <p:ext uri="{BB962C8B-B14F-4D97-AF65-F5344CB8AC3E}">
        <p14:creationId xmlns:p14="http://schemas.microsoft.com/office/powerpoint/2010/main" val="8967454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经过几何约束后图像是这样的，也就是说，几何约束的效果就是限定了局部相对整体的位置。</a:t>
            </a:r>
            <a:endParaRPr kumimoji="1" lang="zh-CN" altLang="en-US" dirty="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78</a:t>
            </a:fld>
            <a:endParaRPr kumimoji="1" lang="zh-CN" altLang="en-US"/>
          </a:p>
        </p:txBody>
      </p:sp>
    </p:spTree>
    <p:extLst>
      <p:ext uri="{BB962C8B-B14F-4D97-AF65-F5344CB8AC3E}">
        <p14:creationId xmlns:p14="http://schemas.microsoft.com/office/powerpoint/2010/main" val="1497979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latin typeface="NimbusRomNo9L" charset="0"/>
              </a:rPr>
              <a:t>Part R-CNN</a:t>
            </a:r>
            <a:r>
              <a:rPr lang="zh-CN" altLang="en-US" dirty="0" smtClean="0">
                <a:latin typeface="SimSun" charset="-122"/>
              </a:rPr>
              <a:t>就是利用</a:t>
            </a:r>
            <a:r>
              <a:rPr lang="en-US" altLang="zh-CN" dirty="0" smtClean="0">
                <a:latin typeface="NimbusRomNo9L" charset="0"/>
              </a:rPr>
              <a:t>R-CNN</a:t>
            </a:r>
            <a:r>
              <a:rPr lang="zh-CN" altLang="en-US" dirty="0" smtClean="0">
                <a:latin typeface="SimSun" charset="-122"/>
              </a:rPr>
              <a:t>算法进行对象</a:t>
            </a:r>
            <a:r>
              <a:rPr lang="en-US" altLang="zh-CN" dirty="0" smtClean="0">
                <a:latin typeface="NimbusRomNo9L" charset="0"/>
              </a:rPr>
              <a:t>(</a:t>
            </a:r>
            <a:r>
              <a:rPr lang="zh-CN" altLang="en-US" dirty="0" smtClean="0">
                <a:latin typeface="SimSun" charset="-122"/>
              </a:rPr>
              <a:t>鸟</a:t>
            </a:r>
            <a:r>
              <a:rPr lang="en-US" altLang="zh-CN" dirty="0" smtClean="0">
                <a:latin typeface="NimbusRomNo9L" charset="0"/>
              </a:rPr>
              <a:t>)</a:t>
            </a:r>
            <a:r>
              <a:rPr lang="zh-CN" altLang="en-US" dirty="0" smtClean="0">
                <a:latin typeface="SimSun" charset="-122"/>
              </a:rPr>
              <a:t>与局部区域</a:t>
            </a:r>
            <a:r>
              <a:rPr lang="en-US" altLang="zh-CN" dirty="0" smtClean="0">
                <a:latin typeface="NimbusRomNo9L" charset="0"/>
              </a:rPr>
              <a:t>(</a:t>
            </a:r>
            <a:r>
              <a:rPr lang="zh-CN" altLang="en-US" dirty="0" smtClean="0">
                <a:latin typeface="SimSun" charset="-122"/>
              </a:rPr>
              <a:t>头、身体等</a:t>
            </a:r>
            <a:r>
              <a:rPr lang="en-US" altLang="zh-CN" dirty="0" smtClean="0">
                <a:latin typeface="NimbusRomNo9L" charset="0"/>
              </a:rPr>
              <a:t>)</a:t>
            </a:r>
            <a:r>
              <a:rPr lang="zh-CN" altLang="en-US" dirty="0" smtClean="0">
                <a:latin typeface="SimSun" charset="-122"/>
              </a:rPr>
              <a:t>的检测。</a:t>
            </a:r>
            <a:r>
              <a:rPr lang="zh-CN" altLang="en-US" sz="1200" kern="1200" dirty="0" smtClean="0">
                <a:solidFill>
                  <a:schemeClr val="tx1"/>
                </a:solidFill>
                <a:effectLst/>
                <a:latin typeface="+mn-lt"/>
                <a:ea typeface="+mn-ea"/>
                <a:cs typeface="+mn-cs"/>
              </a:rPr>
              <a:t>同</a:t>
            </a:r>
            <a:r>
              <a:rPr lang="en-US" altLang="zh-CN" sz="1200" kern="1200" dirty="0" smtClean="0">
                <a:solidFill>
                  <a:schemeClr val="tx1"/>
                </a:solidFill>
                <a:effectLst/>
                <a:latin typeface="+mn-lt"/>
                <a:ea typeface="+mn-ea"/>
                <a:cs typeface="+mn-cs"/>
              </a:rPr>
              <a:t>R-CNN</a:t>
            </a:r>
            <a:r>
              <a:rPr lang="zh-CN" altLang="en-US" sz="1200" kern="1200" dirty="0" smtClean="0">
                <a:solidFill>
                  <a:schemeClr val="tx1"/>
                </a:solidFill>
                <a:effectLst/>
                <a:latin typeface="+mn-lt"/>
                <a:ea typeface="+mn-ea"/>
                <a:cs typeface="+mn-cs"/>
              </a:rPr>
              <a:t>一样</a:t>
            </a:r>
            <a:r>
              <a:rPr lang="en-US" altLang="zh-CN" sz="1200" kern="1200" dirty="0" smtClean="0">
                <a:solidFill>
                  <a:schemeClr val="tx1"/>
                </a:solidFill>
                <a:effectLst/>
                <a:latin typeface="+mn-lt"/>
                <a:ea typeface="+mn-ea"/>
                <a:cs typeface="+mn-cs"/>
              </a:rPr>
              <a:t>, Part R-CNN</a:t>
            </a:r>
            <a:r>
              <a:rPr lang="zh-CN" altLang="en-US" sz="1200" kern="1200" dirty="0" smtClean="0">
                <a:solidFill>
                  <a:schemeClr val="tx1"/>
                </a:solidFill>
                <a:effectLst/>
                <a:latin typeface="+mn-lt"/>
                <a:ea typeface="+mn-ea"/>
                <a:cs typeface="+mn-cs"/>
              </a:rPr>
              <a:t>也使用自底向上的区域算法</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如</a:t>
            </a:r>
            <a:r>
              <a:rPr lang="en-US" altLang="zh-CN" sz="1200" kern="1200" dirty="0" smtClean="0">
                <a:solidFill>
                  <a:schemeClr val="tx1"/>
                </a:solidFill>
                <a:effectLst/>
                <a:latin typeface="+mn-lt"/>
                <a:ea typeface="+mn-ea"/>
                <a:cs typeface="+mn-cs"/>
              </a:rPr>
              <a:t>Selective Search[47])</a:t>
            </a:r>
            <a:r>
              <a:rPr lang="zh-CN" altLang="en-US" sz="1200" kern="1200" dirty="0" smtClean="0">
                <a:solidFill>
                  <a:schemeClr val="tx1"/>
                </a:solidFill>
                <a:effectLst/>
                <a:latin typeface="+mn-lt"/>
                <a:ea typeface="+mn-ea"/>
                <a:cs typeface="+mn-cs"/>
              </a:rPr>
              <a:t>来产生区域候选</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如图左上角所示</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之后</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利用</a:t>
            </a:r>
            <a:r>
              <a:rPr lang="en-US" altLang="zh-CN" sz="1200" kern="1200" dirty="0" smtClean="0">
                <a:solidFill>
                  <a:schemeClr val="tx1"/>
                </a:solidFill>
                <a:effectLst/>
                <a:latin typeface="+mn-lt"/>
                <a:ea typeface="+mn-ea"/>
                <a:cs typeface="+mn-cs"/>
              </a:rPr>
              <a:t>R-CNN</a:t>
            </a:r>
            <a:r>
              <a:rPr lang="zh-CN" altLang="en-US" sz="1200" kern="1200" dirty="0" smtClean="0">
                <a:solidFill>
                  <a:schemeClr val="tx1"/>
                </a:solidFill>
                <a:effectLst/>
                <a:latin typeface="+mn-lt"/>
                <a:ea typeface="+mn-ea"/>
                <a:cs typeface="+mn-cs"/>
              </a:rPr>
              <a:t>算法来对这些 区域候选进行检测</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给出评分分值</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在这里</a:t>
            </a:r>
            <a:r>
              <a:rPr lang="en-US" altLang="zh-CN" sz="1200" kern="1200" dirty="0" smtClean="0">
                <a:solidFill>
                  <a:schemeClr val="tx1"/>
                </a:solidFill>
                <a:effectLst/>
                <a:latin typeface="+mn-lt"/>
                <a:ea typeface="+mn-ea"/>
                <a:cs typeface="+mn-cs"/>
              </a:rPr>
              <a:t>, Part R- CNN</a:t>
            </a:r>
            <a:r>
              <a:rPr lang="zh-CN" altLang="en-US" sz="1200" kern="1200" dirty="0" smtClean="0">
                <a:solidFill>
                  <a:schemeClr val="tx1"/>
                </a:solidFill>
                <a:effectLst/>
                <a:latin typeface="+mn-lt"/>
                <a:ea typeface="+mn-ea"/>
                <a:cs typeface="+mn-cs"/>
              </a:rPr>
              <a:t>只检测前景对象</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鸟</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和两个局部区域</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头、身 体</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之后</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根据评分分值</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图</a:t>
            </a:r>
            <a:r>
              <a:rPr lang="en-US" altLang="zh-CN" sz="1200" kern="1200" dirty="0" smtClean="0">
                <a:solidFill>
                  <a:schemeClr val="tx1"/>
                </a:solidFill>
                <a:effectLst/>
                <a:latin typeface="+mn-lt"/>
                <a:ea typeface="+mn-ea"/>
                <a:cs typeface="+mn-cs"/>
              </a:rPr>
              <a:t>4</a:t>
            </a:r>
            <a:r>
              <a:rPr lang="zh-CN" altLang="en-US" sz="1200" kern="1200" dirty="0" smtClean="0">
                <a:solidFill>
                  <a:schemeClr val="tx1"/>
                </a:solidFill>
                <a:effectLst/>
                <a:latin typeface="+mn-lt"/>
                <a:ea typeface="+mn-ea"/>
                <a:cs typeface="+mn-cs"/>
              </a:rPr>
              <a:t>中间</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挑选出区域检测 结果</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见图上方中间</a:t>
            </a:r>
            <a:r>
              <a:rPr lang="en-US" altLang="zh-CN" sz="1200" kern="1200" dirty="0" smtClean="0">
                <a:solidFill>
                  <a:schemeClr val="tx1"/>
                </a:solidFill>
                <a:effectLst/>
                <a:latin typeface="+mn-lt"/>
                <a:ea typeface="+mn-ea"/>
                <a:cs typeface="+mn-cs"/>
              </a:rPr>
              <a:t>). R-CNN</a:t>
            </a:r>
            <a:r>
              <a:rPr lang="zh-CN" altLang="en-US" sz="1200" kern="1200" dirty="0" smtClean="0">
                <a:solidFill>
                  <a:schemeClr val="tx1"/>
                </a:solidFill>
                <a:effectLst/>
                <a:latin typeface="+mn-lt"/>
                <a:ea typeface="+mn-ea"/>
                <a:cs typeface="+mn-cs"/>
              </a:rPr>
              <a:t>给 出的评分分值并不能准确地反映出每个区域的好坏</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例如</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对于头部检测给出的标注框可能会在对象检 测的标注框外面</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身体检测的结果与头部检测的结 果可能会有重叠等</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这些现象都会影响最终的分类 性能</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因此</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需要对检测区域进行修正</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因此，作者在这篇文章中提出了两个约束条件：边框约束</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所有的局部区域的范围不能超出对象区域，将阈值设置为</a:t>
            </a:r>
            <a:r>
              <a:rPr lang="en-US" altLang="zh-CN" sz="1200" kern="1200" dirty="0" smtClean="0">
                <a:solidFill>
                  <a:schemeClr val="tx1"/>
                </a:solidFill>
                <a:effectLst/>
                <a:latin typeface="+mn-lt"/>
                <a:ea typeface="+mn-ea"/>
                <a:cs typeface="+mn-cs"/>
              </a:rPr>
              <a:t>10</a:t>
            </a:r>
            <a:r>
              <a:rPr lang="zh-CN" altLang="en-US" sz="1200" kern="1200" dirty="0" smtClean="0">
                <a:solidFill>
                  <a:schemeClr val="tx1"/>
                </a:solidFill>
                <a:effectLst/>
                <a:latin typeface="+mn-lt"/>
                <a:ea typeface="+mn-ea"/>
                <a:cs typeface="+mn-cs"/>
              </a:rPr>
              <a:t>个像素点，也就是说如果局部区域的框框，超出了对象区域框框十个像素点，就会被舍弃。还有一个更强的几何约束：</a:t>
            </a:r>
            <a:r>
              <a:rPr lang="en-US" altLang="zh-CN" sz="1200" b="0" i="0" kern="1200" dirty="0" smtClean="0">
                <a:solidFill>
                  <a:schemeClr val="tx1"/>
                </a:solidFill>
                <a:effectLst/>
                <a:latin typeface="+mn-lt"/>
                <a:ea typeface="+mn-ea"/>
                <a:cs typeface="+mn-cs"/>
              </a:rPr>
              <a:t>part</a:t>
            </a:r>
            <a:r>
              <a:rPr lang="zh-CN" altLang="en-US" sz="1200" b="0" i="0" kern="1200" dirty="0" smtClean="0">
                <a:solidFill>
                  <a:schemeClr val="tx1"/>
                </a:solidFill>
                <a:effectLst/>
                <a:latin typeface="+mn-lt"/>
                <a:ea typeface="+mn-ea"/>
                <a:cs typeface="+mn-cs"/>
              </a:rPr>
              <a:t>相对于</a:t>
            </a:r>
            <a:r>
              <a:rPr lang="en-US" altLang="zh-CN" sz="1200" b="0" i="0" kern="1200" dirty="0" smtClean="0">
                <a:solidFill>
                  <a:schemeClr val="tx1"/>
                </a:solidFill>
                <a:effectLst/>
                <a:latin typeface="+mn-lt"/>
                <a:ea typeface="+mn-ea"/>
                <a:cs typeface="+mn-cs"/>
              </a:rPr>
              <a:t>root</a:t>
            </a:r>
            <a:r>
              <a:rPr lang="zh-CN" altLang="en-US" sz="1200" b="0" i="0" kern="1200" dirty="0" smtClean="0">
                <a:solidFill>
                  <a:schemeClr val="tx1"/>
                </a:solidFill>
                <a:effectLst/>
                <a:latin typeface="+mn-lt"/>
                <a:ea typeface="+mn-ea"/>
                <a:cs typeface="+mn-cs"/>
              </a:rPr>
              <a:t>应该是有一个“默认”的位置的（比如鸟头应该在上方等），在论文中提出了基于混合高斯模型和最近邻的两种几何约束方法。</a:t>
            </a:r>
            <a:r>
              <a:rPr lang="zh-CN" altLang="en-US" sz="1200" kern="1200" dirty="0" smtClean="0">
                <a:solidFill>
                  <a:schemeClr val="tx1"/>
                </a:solidFill>
                <a:effectLst/>
                <a:latin typeface="+mn-lt"/>
                <a:ea typeface="+mn-ea"/>
                <a:cs typeface="+mn-cs"/>
              </a:rPr>
              <a:t>用如上所述的约束条件对</a:t>
            </a:r>
            <a:r>
              <a:rPr lang="en-US" altLang="zh-CN" sz="1200" kern="1200" dirty="0" smtClean="0">
                <a:solidFill>
                  <a:schemeClr val="tx1"/>
                </a:solidFill>
                <a:effectLst/>
                <a:latin typeface="+mn-lt"/>
                <a:ea typeface="+mn-ea"/>
                <a:cs typeface="+mn-cs"/>
              </a:rPr>
              <a:t>R-CNN</a:t>
            </a:r>
            <a:r>
              <a:rPr lang="zh-CN" altLang="en-US" sz="1200" kern="1200" dirty="0" smtClean="0">
                <a:solidFill>
                  <a:schemeClr val="tx1"/>
                </a:solidFill>
                <a:effectLst/>
                <a:latin typeface="+mn-lt"/>
                <a:ea typeface="+mn-ea"/>
                <a:cs typeface="+mn-cs"/>
              </a:rPr>
              <a:t>检测的位置信息进行修正之后</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再分别对每一块区域取卷积特征</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将不同区域的特征相互连接起来</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构成最后的特征表示</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用来训练</a:t>
            </a:r>
            <a:r>
              <a:rPr lang="en-US" altLang="zh-CN" sz="1200" kern="1200" dirty="0" smtClean="0">
                <a:solidFill>
                  <a:schemeClr val="tx1"/>
                </a:solidFill>
                <a:effectLst/>
                <a:latin typeface="+mn-lt"/>
                <a:ea typeface="+mn-ea"/>
                <a:cs typeface="+mn-cs"/>
              </a:rPr>
              <a:t>SVM</a:t>
            </a:r>
            <a:r>
              <a:rPr lang="zh-CN" altLang="en-US" sz="1200" kern="1200" dirty="0" smtClean="0">
                <a:solidFill>
                  <a:schemeClr val="tx1"/>
                </a:solidFill>
                <a:effectLst/>
                <a:latin typeface="+mn-lt"/>
                <a:ea typeface="+mn-ea"/>
                <a:cs typeface="+mn-cs"/>
              </a:rPr>
              <a:t>分类器</a:t>
            </a:r>
            <a:r>
              <a:rPr lang="en-US" altLang="zh-CN" sz="1200" kern="1200" dirty="0" smtClean="0">
                <a:solidFill>
                  <a:schemeClr val="tx1"/>
                </a:solidFill>
                <a:effectLst/>
                <a:latin typeface="+mn-lt"/>
                <a:ea typeface="+mn-ea"/>
                <a:cs typeface="+mn-cs"/>
              </a:rPr>
              <a:t>.</a:t>
            </a:r>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79</a:t>
            </a:fld>
            <a:endParaRPr kumimoji="1" lang="zh-CN" altLang="en-US"/>
          </a:p>
        </p:txBody>
      </p:sp>
    </p:spTree>
    <p:extLst>
      <p:ext uri="{BB962C8B-B14F-4D97-AF65-F5344CB8AC3E}">
        <p14:creationId xmlns:p14="http://schemas.microsoft.com/office/powerpoint/2010/main" val="14516575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Part R-CNN</a:t>
            </a:r>
            <a:r>
              <a:rPr lang="zh-CN" altLang="en-US" sz="1200" kern="1200" dirty="0" smtClean="0">
                <a:solidFill>
                  <a:schemeClr val="tx1"/>
                </a:solidFill>
                <a:effectLst/>
                <a:latin typeface="+mn-lt"/>
                <a:ea typeface="+mn-ea"/>
                <a:cs typeface="+mn-cs"/>
              </a:rPr>
              <a:t>的进步是明显的</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从局部区域 的检测定位</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到特征的 取</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该算法均基于卷积神经 网络</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并针对细粒度图像的特点进行改进优化</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以改 进通用物体定位检测算法在该任务上的不足</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达到 了一个相对比较高的准确度</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同时</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该算法进一步放 松了对标记信息的依赖程度</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在测试时无需 供任 何标记信息</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大大增强了算法的实用性</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其不足之处 在于</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利用自底向上的区域产生方法</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会产生大量无 关区域</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这会在很大程度上影响算法的速度</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另一方 面</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该算法本身的创新性十分有限</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既然局部区域对 于细粒度图像而言是关键所在</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那么对其进行定位 检测则是必要的途径</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只是引入现有的通用定位算 法</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似乎并不能很好地解决该问题</a:t>
            </a:r>
            <a:r>
              <a:rPr lang="en-US" altLang="zh-CN" sz="1200" kern="1200" dirty="0" smtClean="0">
                <a:solidFill>
                  <a:schemeClr val="tx1"/>
                </a:solidFill>
                <a:effectLst/>
                <a:latin typeface="+mn-lt"/>
                <a:ea typeface="+mn-ea"/>
                <a:cs typeface="+mn-cs"/>
              </a:rPr>
              <a:t>. </a:t>
            </a:r>
            <a:endParaRPr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80</a:t>
            </a:fld>
            <a:endParaRPr kumimoji="1" lang="zh-CN" altLang="en-US"/>
          </a:p>
        </p:txBody>
      </p:sp>
    </p:spTree>
    <p:extLst>
      <p:ext uri="{BB962C8B-B14F-4D97-AF65-F5344CB8AC3E}">
        <p14:creationId xmlns:p14="http://schemas.microsoft.com/office/powerpoint/2010/main" val="21457838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要进行局部区域的对齐需要首先要解决如何检测局部区域的问题</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对于输入图像</a:t>
            </a:r>
            <a:r>
              <a:rPr lang="en-US" altLang="zh-CN" sz="1200" kern="1200" dirty="0" smtClean="0">
                <a:solidFill>
                  <a:schemeClr val="tx1"/>
                </a:solidFill>
                <a:effectLst/>
                <a:latin typeface="+mn-lt"/>
                <a:ea typeface="+mn-ea"/>
                <a:cs typeface="+mn-cs"/>
              </a:rPr>
              <a:t>,Branson</a:t>
            </a:r>
            <a:r>
              <a:rPr lang="zh-CN" altLang="en-US" sz="1200" kern="1200" dirty="0" smtClean="0">
                <a:solidFill>
                  <a:schemeClr val="tx1"/>
                </a:solidFill>
                <a:effectLst/>
                <a:latin typeface="+mn-lt"/>
                <a:ea typeface="+mn-ea"/>
                <a:cs typeface="+mn-cs"/>
              </a:rPr>
              <a:t>等人利用预先训练好的</a:t>
            </a:r>
            <a:r>
              <a:rPr lang="en-US" altLang="zh-CN" sz="1200" kern="1200" dirty="0" smtClean="0">
                <a:solidFill>
                  <a:schemeClr val="tx1"/>
                </a:solidFill>
                <a:effectLst/>
                <a:latin typeface="+mn-lt"/>
                <a:ea typeface="+mn-ea"/>
                <a:cs typeface="+mn-cs"/>
              </a:rPr>
              <a:t>DPM</a:t>
            </a:r>
            <a:r>
              <a:rPr lang="zh-CN" altLang="en-US" sz="1200" kern="1200" dirty="0" smtClean="0">
                <a:solidFill>
                  <a:schemeClr val="tx1"/>
                </a:solidFill>
                <a:effectLst/>
                <a:latin typeface="+mn-lt"/>
                <a:ea typeface="+mn-ea"/>
                <a:cs typeface="+mn-cs"/>
              </a:rPr>
              <a:t>算法完成关键点的检测</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之后</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利用这些关键点来和原型进行姿态对齐操作，它在原有的局部区域模型的基础上</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进一步考虑 了鸟类的不同姿态的干扰</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减轻了类内方差造成的 影响</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从而取得了较好的性能表现</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同时，文章还提出了不同网络层 取的特征包含不同的语义信 息</a:t>
            </a:r>
            <a:r>
              <a:rPr lang="en-US" altLang="zh-CN" sz="1200" kern="1200" dirty="0" smtClean="0">
                <a:solidFill>
                  <a:schemeClr val="tx1"/>
                </a:solidFill>
                <a:effectLst/>
                <a:latin typeface="+mn-lt"/>
                <a:ea typeface="+mn-ea"/>
                <a:cs typeface="+mn-cs"/>
              </a:rPr>
              <a:t>, Branson</a:t>
            </a:r>
            <a:r>
              <a:rPr lang="zh-CN" altLang="en-US" sz="1200" kern="1200" dirty="0" smtClean="0">
                <a:solidFill>
                  <a:schemeClr val="tx1"/>
                </a:solidFill>
                <a:effectLst/>
                <a:latin typeface="+mn-lt"/>
                <a:ea typeface="+mn-ea"/>
                <a:cs typeface="+mn-cs"/>
              </a:rPr>
              <a:t>等人认为应该针对不同的局部区域 取 不同网络层的卷积特征</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为了证明这一点</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他们比 较了不同的局部区域在各个网络层 取的特征所能 达到的分类准确度</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实验结果表明</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对于低层对齐图 像</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原始图像与前景对象</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而言</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后层的卷积特征更具 区分度</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能够实现更高的准确度</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相对浅层特征具有 绝对的优势</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但对于高层对齐图像</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头部图像</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来说</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情况却恰恰相反</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因此</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对于不同的局部区域应当 取不同网络层的特征</a:t>
            </a:r>
            <a:r>
              <a:rPr lang="en-US" altLang="zh-CN" sz="1200" kern="1200" dirty="0" smtClean="0">
                <a:solidFill>
                  <a:schemeClr val="tx1"/>
                </a:solidFill>
                <a:effectLst/>
                <a:latin typeface="+mn-lt"/>
                <a:ea typeface="+mn-ea"/>
                <a:cs typeface="+mn-cs"/>
              </a:rPr>
              <a:t>. </a:t>
            </a:r>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81</a:t>
            </a:fld>
            <a:endParaRPr kumimoji="1" lang="zh-CN" altLang="en-US"/>
          </a:p>
        </p:txBody>
      </p:sp>
    </p:spTree>
    <p:extLst>
      <p:ext uri="{BB962C8B-B14F-4D97-AF65-F5344CB8AC3E}">
        <p14:creationId xmlns:p14="http://schemas.microsoft.com/office/powerpoint/2010/main" val="15145697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The part localization sub-network consists of 5 convo- </a:t>
            </a:r>
            <a:r>
              <a:rPr lang="en-US" altLang="zh-CN" sz="1200" kern="1200" dirty="0" err="1" smtClean="0">
                <a:solidFill>
                  <a:schemeClr val="tx1"/>
                </a:solidFill>
                <a:effectLst/>
                <a:latin typeface="+mn-lt"/>
                <a:ea typeface="+mn-ea"/>
                <a:cs typeface="+mn-cs"/>
              </a:rPr>
              <a:t>lutional</a:t>
            </a:r>
            <a:r>
              <a:rPr lang="en-US" altLang="zh-CN" sz="1200" kern="1200" dirty="0" smtClean="0">
                <a:solidFill>
                  <a:schemeClr val="tx1"/>
                </a:solidFill>
                <a:effectLst/>
                <a:latin typeface="+mn-lt"/>
                <a:ea typeface="+mn-ea"/>
                <a:cs typeface="+mn-cs"/>
              </a:rPr>
              <a:t> layers and 3 fully connected ones. It outputs the commonly used coordinates for the top-left and bottom- right bounding-box corners, given an input natural image for fine-grained recognition. In the training phase, deep LAC regresses bounding boxes of part regions. Ground truth bounding boxes are generated with part annotations.</a:t>
            </a:r>
          </a:p>
          <a:p>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The alignment sub-network offsets trans- </a:t>
            </a:r>
            <a:r>
              <a:rPr lang="en-US" altLang="zh-CN" sz="1200" kern="1200" dirty="0" err="1" smtClean="0">
                <a:solidFill>
                  <a:schemeClr val="tx1"/>
                </a:solidFill>
                <a:effectLst/>
                <a:latin typeface="+mn-lt"/>
                <a:ea typeface="+mn-ea"/>
                <a:cs typeface="+mn-cs"/>
              </a:rPr>
              <a:t>lation</a:t>
            </a:r>
            <a:r>
              <a:rPr lang="en-US" altLang="zh-CN" sz="1200" kern="1200" dirty="0" smtClean="0">
                <a:solidFill>
                  <a:schemeClr val="tx1"/>
                </a:solidFill>
                <a:effectLst/>
                <a:latin typeface="+mn-lt"/>
                <a:ea typeface="+mn-ea"/>
                <a:cs typeface="+mn-cs"/>
              </a:rPr>
              <a:t>, scaling, and rotation for pose-aligned part region generation, which is important for accurate classification. Apart from pose aligning, this sub-network plays a crucial role in bridging the backward-propagation (BP) stage of the whole LAC model, which helps utilize the classification and alignment results to refine localization. VLF in the alignment sub-network is the most essential part which optimally con- </a:t>
            </a:r>
            <a:r>
              <a:rPr lang="en-US" altLang="zh-CN" sz="1200" kern="1200" dirty="0" err="1" smtClean="0">
                <a:solidFill>
                  <a:schemeClr val="tx1"/>
                </a:solidFill>
                <a:effectLst/>
                <a:latin typeface="+mn-lt"/>
                <a:ea typeface="+mn-ea"/>
                <a:cs typeface="+mn-cs"/>
              </a:rPr>
              <a:t>nects</a:t>
            </a:r>
            <a:r>
              <a:rPr lang="en-US" altLang="zh-CN" sz="1200" kern="1200" dirty="0" smtClean="0">
                <a:solidFill>
                  <a:schemeClr val="tx1"/>
                </a:solidFill>
                <a:effectLst/>
                <a:latin typeface="+mn-lt"/>
                <a:ea typeface="+mn-ea"/>
                <a:cs typeface="+mn-cs"/>
              </a:rPr>
              <a:t> the localization and classification modules. It not only connects all sub-networks, but also functions as in- formation valve to compromise classification and alignment errors. If the alignment is good enough in the forward prop- </a:t>
            </a:r>
            <a:r>
              <a:rPr lang="en-US" altLang="zh-CN" sz="1200" kern="1200" dirty="0" err="1" smtClean="0">
                <a:solidFill>
                  <a:schemeClr val="tx1"/>
                </a:solidFill>
                <a:effectLst/>
                <a:latin typeface="+mn-lt"/>
                <a:ea typeface="+mn-ea"/>
                <a:cs typeface="+mn-cs"/>
              </a:rPr>
              <a:t>agation</a:t>
            </a:r>
            <a:r>
              <a:rPr lang="en-US" altLang="zh-CN" sz="1200" kern="1200" dirty="0" smtClean="0">
                <a:solidFill>
                  <a:schemeClr val="tx1"/>
                </a:solidFill>
                <a:effectLst/>
                <a:latin typeface="+mn-lt"/>
                <a:ea typeface="+mn-ea"/>
                <a:cs typeface="+mn-cs"/>
              </a:rPr>
              <a:t> stage, VLF guarantees corresponding accurate </a:t>
            </a:r>
            <a:r>
              <a:rPr lang="en-US" altLang="zh-CN" sz="1200" kern="1200" dirty="0" err="1" smtClean="0">
                <a:solidFill>
                  <a:schemeClr val="tx1"/>
                </a:solidFill>
                <a:effectLst/>
                <a:latin typeface="+mn-lt"/>
                <a:ea typeface="+mn-ea"/>
                <a:cs typeface="+mn-cs"/>
              </a:rPr>
              <a:t>clas</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sification</a:t>
            </a:r>
            <a:r>
              <a:rPr lang="en-US" altLang="zh-CN" sz="1200" kern="1200" dirty="0" smtClean="0">
                <a:solidFill>
                  <a:schemeClr val="tx1"/>
                </a:solidFill>
                <a:effectLst/>
                <a:latin typeface="+mn-lt"/>
                <a:ea typeface="+mn-ea"/>
                <a:cs typeface="+mn-cs"/>
              </a:rPr>
              <a:t>. Otherwise, errors propagated from classification finely tune the previous modules. These effects make the whole network reach a stable state. </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p>
          <a:p>
            <a:endParaRPr lang="en-US" altLang="zh-CN" sz="1200" kern="1200" dirty="0" smtClean="0">
              <a:solidFill>
                <a:schemeClr val="tx1"/>
              </a:solidFill>
              <a:effectLst/>
              <a:latin typeface="+mn-lt"/>
              <a:ea typeface="+mn-ea"/>
              <a:cs typeface="+mn-cs"/>
            </a:endParaRPr>
          </a:p>
          <a:p>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83</a:t>
            </a:fld>
            <a:endParaRPr kumimoji="1" lang="zh-CN" altLang="en-US"/>
          </a:p>
        </p:txBody>
      </p:sp>
    </p:spTree>
    <p:extLst>
      <p:ext uri="{BB962C8B-B14F-4D97-AF65-F5344CB8AC3E}">
        <p14:creationId xmlns:p14="http://schemas.microsoft.com/office/powerpoint/2010/main" val="67074743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Part-stack</a:t>
            </a:r>
            <a:r>
              <a:rPr kumimoji="1" lang="zh-CN" altLang="en-US" dirty="0" smtClean="0"/>
              <a:t> </a:t>
            </a:r>
            <a:r>
              <a:rPr kumimoji="1" lang="en-US" altLang="zh-CN" dirty="0" smtClean="0"/>
              <a:t>CNN</a:t>
            </a:r>
            <a:r>
              <a:rPr kumimoji="1" lang="zh-CN" altLang="en-US" baseline="0" dirty="0" smtClean="0"/>
              <a:t> 采用了</a:t>
            </a:r>
            <a:r>
              <a:rPr kumimoji="1" lang="en-US" altLang="zh-CN" baseline="0" dirty="0" smtClean="0"/>
              <a:t>FCN</a:t>
            </a:r>
            <a:r>
              <a:rPr kumimoji="1" lang="zh-CN" altLang="en-US" baseline="0" dirty="0" smtClean="0"/>
              <a:t>来提取局部特征，</a:t>
            </a:r>
            <a:r>
              <a:rPr lang="en-US" altLang="zh-CN" sz="1200" kern="1200" dirty="0" smtClean="0">
                <a:solidFill>
                  <a:schemeClr val="tx1"/>
                </a:solidFill>
                <a:effectLst/>
                <a:latin typeface="+mn-lt"/>
                <a:ea typeface="+mn-ea"/>
                <a:cs typeface="+mn-cs"/>
              </a:rPr>
              <a:t>two-stream</a:t>
            </a:r>
            <a:r>
              <a:rPr lang="zh-CN" altLang="en-US" sz="1200" kern="1200" dirty="0" smtClean="0">
                <a:solidFill>
                  <a:schemeClr val="tx1"/>
                </a:solidFill>
                <a:effectLst/>
                <a:latin typeface="+mn-lt"/>
                <a:ea typeface="+mn-ea"/>
                <a:cs typeface="+mn-cs"/>
              </a:rPr>
              <a:t>的分类网络来分别处理全局特征和局部特征，</a:t>
            </a: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84</a:t>
            </a:fld>
            <a:endParaRPr kumimoji="1" lang="zh-CN" altLang="en-US"/>
          </a:p>
        </p:txBody>
      </p:sp>
    </p:spTree>
    <p:extLst>
      <p:ext uri="{BB962C8B-B14F-4D97-AF65-F5344CB8AC3E}">
        <p14:creationId xmlns:p14="http://schemas.microsoft.com/office/powerpoint/2010/main" val="15928653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他们用到的</a:t>
            </a:r>
            <a:r>
              <a:rPr kumimoji="1" lang="en-US" altLang="zh-CN" dirty="0" smtClean="0"/>
              <a:t>FCN</a:t>
            </a:r>
            <a:r>
              <a:rPr kumimoji="1" lang="zh-CN" altLang="en-US" dirty="0" smtClean="0"/>
              <a:t>网络就是把卷积神经网络中的参数特别多的全连接层替换成所有的卷积核大小都是</a:t>
            </a:r>
            <a:r>
              <a:rPr kumimoji="1" lang="en-US" altLang="zh-CN" dirty="0" smtClean="0"/>
              <a:t>1</a:t>
            </a:r>
            <a:r>
              <a:rPr kumimoji="1" lang="zh-CN" altLang="en-US" dirty="0" smtClean="0"/>
              <a:t>*</a:t>
            </a:r>
            <a:r>
              <a:rPr kumimoji="1" lang="en-US" altLang="zh-CN" dirty="0" smtClean="0"/>
              <a:t>1</a:t>
            </a:r>
            <a:r>
              <a:rPr kumimoji="1" lang="zh-CN" altLang="en-US" dirty="0" smtClean="0"/>
              <a:t>的卷积层，这样他的输出，相对于输入来说就是降维了，</a:t>
            </a:r>
            <a:endParaRPr kumimoji="1" lang="zh-CN" altLang="en-US" dirty="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85</a:t>
            </a:fld>
            <a:endParaRPr kumimoji="1" lang="zh-CN" altLang="en-US"/>
          </a:p>
        </p:txBody>
      </p:sp>
    </p:spTree>
    <p:extLst>
      <p:ext uri="{BB962C8B-B14F-4D97-AF65-F5344CB8AC3E}">
        <p14:creationId xmlns:p14="http://schemas.microsoft.com/office/powerpoint/2010/main" val="175189248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Coarse-to-fine</a:t>
            </a:r>
            <a:r>
              <a:rPr kumimoji="1" lang="zh-CN" altLang="en-US" dirty="0" smtClean="0"/>
              <a:t>就是从粗到细的特征，他们认为最后层的卷积层，更多的对应的是全局特征而忽略了局部，因此最后一层卷积层所表达的特征对传统特征分类有效，但是对细粒度分类的有效性不够。因此，他们设置第五层卷积层和前面的第</a:t>
            </a:r>
            <a:r>
              <a:rPr kumimoji="1" lang="en-US" altLang="zh-CN" dirty="0" smtClean="0"/>
              <a:t>2</a:t>
            </a:r>
            <a:r>
              <a:rPr kumimoji="1" lang="zh-CN" altLang="en-US" dirty="0" smtClean="0"/>
              <a:t>，</a:t>
            </a:r>
            <a:r>
              <a:rPr kumimoji="1" lang="en-US" altLang="zh-CN" dirty="0" smtClean="0"/>
              <a:t>3</a:t>
            </a:r>
            <a:r>
              <a:rPr kumimoji="1" lang="zh-CN" altLang="en-US" dirty="0" smtClean="0"/>
              <a:t>，</a:t>
            </a:r>
            <a:r>
              <a:rPr kumimoji="1" lang="en-US" altLang="zh-CN" dirty="0" smtClean="0"/>
              <a:t>4</a:t>
            </a:r>
            <a:r>
              <a:rPr kumimoji="1" lang="zh-CN" altLang="en-US" dirty="0" smtClean="0"/>
              <a:t>层卷积层都交叉相关，这样的设置可以使得整个卷积神经网络不仅仅关注全局信息，也会关注局部信息。</a:t>
            </a:r>
            <a:endParaRPr kumimoji="1" lang="zh-CN" altLang="en-US" dirty="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86</a:t>
            </a:fld>
            <a:endParaRPr kumimoji="1" lang="zh-CN" altLang="en-US"/>
          </a:p>
        </p:txBody>
      </p:sp>
    </p:spTree>
    <p:extLst>
      <p:ext uri="{BB962C8B-B14F-4D97-AF65-F5344CB8AC3E}">
        <p14:creationId xmlns:p14="http://schemas.microsoft.com/office/powerpoint/2010/main" val="84945386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Mix</a:t>
            </a:r>
            <a:r>
              <a:rPr kumimoji="1" lang="zh-CN" altLang="en-US" baseline="0" dirty="0" smtClean="0"/>
              <a:t> </a:t>
            </a:r>
            <a:r>
              <a:rPr kumimoji="1" lang="en-US" altLang="zh-CN" baseline="0" dirty="0" smtClean="0"/>
              <a:t>DCNN</a:t>
            </a:r>
            <a:r>
              <a:rPr kumimoji="1" lang="zh-CN" altLang="en-US" baseline="0" dirty="0" smtClean="0"/>
              <a:t>方法，训练了</a:t>
            </a:r>
            <a:r>
              <a:rPr kumimoji="1" lang="en-US" altLang="zh-CN" baseline="0" dirty="0" smtClean="0"/>
              <a:t>K</a:t>
            </a:r>
            <a:r>
              <a:rPr kumimoji="1" lang="zh-CN" altLang="en-US" baseline="0" dirty="0" smtClean="0"/>
              <a:t>个</a:t>
            </a:r>
            <a:r>
              <a:rPr kumimoji="1" lang="en-US" altLang="zh-CN" baseline="0" dirty="0" smtClean="0"/>
              <a:t>CNN</a:t>
            </a:r>
            <a:r>
              <a:rPr kumimoji="1" lang="zh-CN" altLang="en-US" baseline="0" dirty="0" smtClean="0"/>
              <a:t>网络</a:t>
            </a:r>
            <a:r>
              <a:rPr kumimoji="1" lang="en-US" altLang="zh-CN" baseline="0" dirty="0" smtClean="0"/>
              <a:t>,</a:t>
            </a:r>
            <a:r>
              <a:rPr kumimoji="1" lang="zh-CN" altLang="en-US" baseline="0" dirty="0" smtClean="0"/>
              <a:t>图片会被输入到这</a:t>
            </a:r>
            <a:r>
              <a:rPr kumimoji="1" lang="en-US" altLang="zh-CN" baseline="0" dirty="0" smtClean="0"/>
              <a:t>K</a:t>
            </a:r>
            <a:r>
              <a:rPr kumimoji="1" lang="zh-CN" altLang="en-US" baseline="0" dirty="0" smtClean="0"/>
              <a:t>个网络中，这样，我们每一个网络都会有一个分类结果，在整合所有分类结果的时候，他并不是所有的分类结果求平均，而是采用了注意力机制：</a:t>
            </a:r>
            <a:r>
              <a:rPr kumimoji="1" lang="en-US" altLang="zh-CN" baseline="0" dirty="0" err="1" smtClean="0"/>
              <a:t>Ck</a:t>
            </a:r>
            <a:r>
              <a:rPr kumimoji="1" lang="zh-CN" altLang="en-US" baseline="0" dirty="0" smtClean="0"/>
              <a:t>是最佳的分类结果，</a:t>
            </a:r>
            <a:r>
              <a:rPr kumimoji="1" lang="en-US" altLang="zh-CN" baseline="0" dirty="0" smtClean="0"/>
              <a:t>Cc</a:t>
            </a:r>
            <a:r>
              <a:rPr kumimoji="1" lang="zh-CN" altLang="en-US" baseline="0" dirty="0" smtClean="0"/>
              <a:t>是每一类的分类结果，这样，对于分类效果更好的子网络，我们可以给他更高的权重，这个网络中，用</a:t>
            </a:r>
            <a:r>
              <a:rPr kumimoji="1" lang="en-US" altLang="zh-CN" baseline="0" dirty="0" err="1" smtClean="0"/>
              <a:t>softmax</a:t>
            </a:r>
            <a:r>
              <a:rPr kumimoji="1" lang="zh-CN" altLang="en-US" baseline="0" dirty="0" smtClean="0"/>
              <a:t>进行分类。还有值得一提的是，即使是有</a:t>
            </a:r>
            <a:r>
              <a:rPr kumimoji="1" lang="en-US" altLang="zh-CN" baseline="0" dirty="0" smtClean="0"/>
              <a:t>K</a:t>
            </a:r>
            <a:r>
              <a:rPr kumimoji="1" lang="zh-CN" altLang="en-US" baseline="0" dirty="0" smtClean="0"/>
              <a:t>个网络，但是他们都可以共用一个标签，所有</a:t>
            </a:r>
            <a:r>
              <a:rPr kumimoji="1" lang="en-US" altLang="zh-CN" baseline="0" dirty="0" smtClean="0"/>
              <a:t>K</a:t>
            </a:r>
            <a:r>
              <a:rPr kumimoji="1" lang="zh-CN" altLang="en-US" baseline="0" dirty="0" smtClean="0"/>
              <a:t>个网络可以一起进行端到端训练。</a:t>
            </a:r>
            <a:endParaRPr kumimoji="1" lang="zh-CN" altLang="en-US" dirty="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87</a:t>
            </a:fld>
            <a:endParaRPr kumimoji="1" lang="zh-CN" altLang="en-US"/>
          </a:p>
        </p:txBody>
      </p:sp>
    </p:spTree>
    <p:extLst>
      <p:ext uri="{BB962C8B-B14F-4D97-AF65-F5344CB8AC3E}">
        <p14:creationId xmlns:p14="http://schemas.microsoft.com/office/powerpoint/2010/main" val="479399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smtClean="0"/>
              <a:t>Cifar</a:t>
            </a:r>
            <a:r>
              <a:rPr kumimoji="1" lang="zh-CN" altLang="en-US" dirty="0" smtClean="0"/>
              <a:t> 系列数据集是由</a:t>
            </a:r>
            <a:r>
              <a:rPr lang="en-US" altLang="zh-CN" sz="1200" b="0" i="0" kern="1200" dirty="0" smtClean="0">
                <a:solidFill>
                  <a:schemeClr val="tx1"/>
                </a:solidFill>
                <a:effectLst/>
                <a:latin typeface="+mn-lt"/>
                <a:ea typeface="+mn-ea"/>
                <a:cs typeface="+mn-cs"/>
              </a:rPr>
              <a:t>Alex </a:t>
            </a:r>
            <a:r>
              <a:rPr lang="en-US" altLang="zh-CN" sz="1200" b="0" i="0" kern="1200" dirty="0" err="1" smtClean="0">
                <a:solidFill>
                  <a:schemeClr val="tx1"/>
                </a:solidFill>
                <a:effectLst/>
                <a:latin typeface="+mn-lt"/>
                <a:ea typeface="+mn-ea"/>
                <a:cs typeface="+mn-cs"/>
              </a:rPr>
              <a:t>Krizhevsky</a:t>
            </a:r>
            <a:r>
              <a:rPr lang="en-US" altLang="zh-CN" sz="1200" b="0" i="0" kern="1200" dirty="0" smtClean="0">
                <a:solidFill>
                  <a:schemeClr val="tx1"/>
                </a:solidFill>
                <a:effectLst/>
                <a:latin typeface="+mn-lt"/>
                <a:ea typeface="+mn-ea"/>
                <a:cs typeface="+mn-cs"/>
              </a:rPr>
              <a:t>, Vinod Nair, and Geoffrey Hinton.</a:t>
            </a:r>
            <a:r>
              <a:rPr lang="zh-CN" altLang="en-US" sz="1200" b="0" i="0" kern="1200" dirty="0" smtClean="0">
                <a:solidFill>
                  <a:schemeClr val="tx1"/>
                </a:solidFill>
                <a:effectLst/>
                <a:latin typeface="+mn-lt"/>
                <a:ea typeface="+mn-ea"/>
                <a:cs typeface="+mn-cs"/>
              </a:rPr>
              <a:t>提出的。</a:t>
            </a:r>
            <a:r>
              <a:rPr kumimoji="1" lang="en-US" altLang="zh-CN" dirty="0" smtClean="0"/>
              <a:t>Cifar-10</a:t>
            </a:r>
            <a:r>
              <a:rPr kumimoji="1" lang="zh-CN" altLang="en-US" dirty="0" smtClean="0"/>
              <a:t> 包含</a:t>
            </a:r>
            <a:r>
              <a:rPr kumimoji="1" lang="en-US" altLang="zh-CN" dirty="0" smtClean="0"/>
              <a:t>60000</a:t>
            </a:r>
            <a:r>
              <a:rPr kumimoji="1" lang="zh-CN" altLang="en-US" dirty="0" smtClean="0"/>
              <a:t> 张图片，一共</a:t>
            </a:r>
            <a:r>
              <a:rPr kumimoji="1" lang="en-US" altLang="zh-CN" dirty="0" smtClean="0"/>
              <a:t>10</a:t>
            </a:r>
            <a:r>
              <a:rPr kumimoji="1" lang="zh-CN" altLang="en-US" dirty="0" smtClean="0"/>
              <a:t>类，每一类有</a:t>
            </a:r>
            <a:r>
              <a:rPr kumimoji="1" lang="en-US" altLang="zh-CN" dirty="0" smtClean="0"/>
              <a:t>6000</a:t>
            </a:r>
            <a:r>
              <a:rPr kumimoji="1" lang="zh-CN" altLang="en-US" dirty="0" smtClean="0"/>
              <a:t>张，</a:t>
            </a:r>
            <a:r>
              <a:rPr kumimoji="1" lang="en-US" altLang="zh-CN" dirty="0" smtClean="0"/>
              <a:t>CIFAR-100</a:t>
            </a:r>
            <a:r>
              <a:rPr kumimoji="1" lang="zh-CN" altLang="en-US" baseline="0" dirty="0" smtClean="0"/>
              <a:t> 是包含</a:t>
            </a:r>
            <a:r>
              <a:rPr kumimoji="1" lang="en-US" altLang="zh-CN" baseline="0" dirty="0" smtClean="0"/>
              <a:t>100</a:t>
            </a:r>
            <a:r>
              <a:rPr kumimoji="1" lang="zh-CN" altLang="en-US" baseline="0" dirty="0" smtClean="0"/>
              <a:t>类，每一类有</a:t>
            </a:r>
            <a:r>
              <a:rPr kumimoji="1" lang="en-US" altLang="zh-CN" baseline="0" dirty="0" smtClean="0"/>
              <a:t>600</a:t>
            </a:r>
            <a:r>
              <a:rPr kumimoji="1" lang="zh-CN" altLang="en-US" baseline="0" dirty="0" smtClean="0"/>
              <a:t>张，我们更为常用的是</a:t>
            </a:r>
            <a:r>
              <a:rPr kumimoji="1" lang="en-US" altLang="zh-CN" baseline="0" dirty="0" smtClean="0"/>
              <a:t>CIFAR-10</a:t>
            </a:r>
            <a:r>
              <a:rPr kumimoji="1" lang="zh-CN" altLang="en-US" baseline="0" dirty="0" smtClean="0"/>
              <a:t>数据集</a:t>
            </a:r>
            <a:endParaRPr kumimoji="1" lang="en-US" altLang="zh-CN" baseline="0" dirty="0" smtClean="0"/>
          </a:p>
          <a:p>
            <a:endParaRPr kumimoji="1" lang="zh-CN" altLang="en-US" dirty="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9</a:t>
            </a:fld>
            <a:endParaRPr kumimoji="1" lang="zh-CN" altLang="en-US"/>
          </a:p>
        </p:txBody>
      </p:sp>
    </p:spTree>
    <p:extLst>
      <p:ext uri="{BB962C8B-B14F-4D97-AF65-F5344CB8AC3E}">
        <p14:creationId xmlns:p14="http://schemas.microsoft.com/office/powerpoint/2010/main" val="2114712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仅仅依赖于类别标签完成分类是近年来细粒度 图像研究的一大趋势</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得益于深度学习的发展</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以 及相关研究工作的深入</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不借助人工标注信息</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也 能实现良好的分类性能从前文的讨论中可以看出</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对于细粒度图像分 类算法而言</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局部区域信息是至关重要的</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这也正是 大多数算法依赖于标注信息的一大原因</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因此</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要实 现更好的弱监督的细粒度图像分类</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首先要解决的 就是如何检测并定位这些局部区域</a:t>
            </a:r>
            <a:r>
              <a:rPr lang="en-US" altLang="zh-CN" sz="1200" kern="1200" dirty="0" smtClean="0">
                <a:solidFill>
                  <a:schemeClr val="tx1"/>
                </a:solidFill>
                <a:effectLst/>
                <a:latin typeface="+mn-lt"/>
                <a:ea typeface="+mn-ea"/>
                <a:cs typeface="+mn-cs"/>
              </a:rPr>
              <a:t>. </a:t>
            </a:r>
            <a:endParaRPr lang="zh-CN" altLang="en-US" dirty="0" smtClean="0"/>
          </a:p>
          <a:p>
            <a:endParaRPr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90</a:t>
            </a:fld>
            <a:endParaRPr kumimoji="1" lang="zh-CN" altLang="en-US"/>
          </a:p>
        </p:txBody>
      </p:sp>
    </p:spTree>
    <p:extLst>
      <p:ext uri="{BB962C8B-B14F-4D97-AF65-F5344CB8AC3E}">
        <p14:creationId xmlns:p14="http://schemas.microsoft.com/office/powerpoint/2010/main" val="48111891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两级注意力</a:t>
            </a:r>
            <a:r>
              <a:rPr lang="en-US" altLang="zh-CN" sz="1200" kern="1200" dirty="0" smtClean="0">
                <a:solidFill>
                  <a:schemeClr val="tx1"/>
                </a:solidFill>
                <a:effectLst/>
                <a:latin typeface="+mn-lt"/>
                <a:ea typeface="+mn-ea"/>
                <a:cs typeface="+mn-cs"/>
              </a:rPr>
              <a:t>(Two Level Attention)</a:t>
            </a:r>
            <a:r>
              <a:rPr lang="zh-CN" altLang="en-US" sz="1200" kern="1200" dirty="0" smtClean="0">
                <a:solidFill>
                  <a:schemeClr val="tx1"/>
                </a:solidFill>
                <a:effectLst/>
                <a:latin typeface="+mn-lt"/>
                <a:ea typeface="+mn-ea"/>
                <a:cs typeface="+mn-cs"/>
              </a:rPr>
              <a:t>算法</a:t>
            </a:r>
            <a:r>
              <a:rPr lang="en-US" altLang="zh-CN" sz="1200" kern="1200" dirty="0" smtClean="0">
                <a:solidFill>
                  <a:schemeClr val="tx1"/>
                </a:solidFill>
                <a:effectLst/>
                <a:latin typeface="+mn-lt"/>
                <a:ea typeface="+mn-ea"/>
                <a:cs typeface="+mn-cs"/>
              </a:rPr>
              <a:t>[56]</a:t>
            </a:r>
            <a:r>
              <a:rPr lang="zh-CN" altLang="en-US" sz="1200" kern="1200" dirty="0" smtClean="0">
                <a:solidFill>
                  <a:schemeClr val="tx1"/>
                </a:solidFill>
                <a:effectLst/>
                <a:latin typeface="+mn-lt"/>
                <a:ea typeface="+mn-ea"/>
                <a:cs typeface="+mn-cs"/>
              </a:rPr>
              <a:t>是第一 个尝试不依赖额外的标注信息</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而仅仅使用类别标 签来完成细粒度图像分类的工作。顾名思义</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该模型主要关注 两个不同层次的特征</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分别是对象级</a:t>
            </a:r>
            <a:r>
              <a:rPr lang="en-US" altLang="zh-CN" sz="1200" kern="1200" dirty="0" smtClean="0">
                <a:solidFill>
                  <a:schemeClr val="tx1"/>
                </a:solidFill>
                <a:effectLst/>
                <a:latin typeface="+mn-lt"/>
                <a:ea typeface="+mn-ea"/>
                <a:cs typeface="+mn-cs"/>
              </a:rPr>
              <a:t>(Object-Level)</a:t>
            </a:r>
            <a:r>
              <a:rPr lang="zh-CN" altLang="en-US" sz="1200" kern="1200" dirty="0" smtClean="0">
                <a:solidFill>
                  <a:schemeClr val="tx1"/>
                </a:solidFill>
                <a:effectLst/>
                <a:latin typeface="+mn-lt"/>
                <a:ea typeface="+mn-ea"/>
                <a:cs typeface="+mn-cs"/>
              </a:rPr>
              <a:t>和 局部级</a:t>
            </a:r>
            <a:r>
              <a:rPr lang="en-US" altLang="zh-CN" sz="1200" kern="1200" dirty="0" smtClean="0">
                <a:solidFill>
                  <a:schemeClr val="tx1"/>
                </a:solidFill>
                <a:effectLst/>
                <a:latin typeface="+mn-lt"/>
                <a:ea typeface="+mn-ea"/>
                <a:cs typeface="+mn-cs"/>
              </a:rPr>
              <a:t>(Part-Level),</a:t>
            </a:r>
            <a:r>
              <a:rPr lang="zh-CN" altLang="mr-IN" sz="1200" kern="1200" dirty="0" smtClean="0">
                <a:solidFill>
                  <a:schemeClr val="tx1"/>
                </a:solidFill>
                <a:effectLst/>
                <a:latin typeface="+mn-lt"/>
                <a:ea typeface="+mn-ea"/>
                <a:cs typeface="+mn-cs"/>
              </a:rPr>
              <a:t>与</a:t>
            </a:r>
            <a:r>
              <a:rPr lang="mr-IN" altLang="zh-CN" sz="1200" kern="1200" dirty="0" smtClean="0">
                <a:solidFill>
                  <a:schemeClr val="tx1"/>
                </a:solidFill>
                <a:effectLst/>
                <a:latin typeface="+mn-lt"/>
                <a:ea typeface="+mn-ea"/>
                <a:cs typeface="+mn-cs"/>
              </a:rPr>
              <a:t>R-CNN</a:t>
            </a:r>
            <a:r>
              <a:rPr lang="zh-CN" altLang="mr-IN" sz="1200" kern="1200" dirty="0" smtClean="0">
                <a:solidFill>
                  <a:schemeClr val="tx1"/>
                </a:solidFill>
                <a:effectLst/>
                <a:latin typeface="+mn-lt"/>
                <a:ea typeface="+mn-ea"/>
                <a:cs typeface="+mn-cs"/>
              </a:rPr>
              <a:t>相类似</a:t>
            </a:r>
            <a:r>
              <a:rPr lang="zh-CN" altLang="en-US" sz="1200" kern="1200" dirty="0" smtClean="0">
                <a:solidFill>
                  <a:schemeClr val="tx1"/>
                </a:solidFill>
                <a:effectLst/>
                <a:latin typeface="+mn-lt"/>
                <a:ea typeface="+mn-ea"/>
                <a:cs typeface="+mn-cs"/>
              </a:rPr>
              <a:t>，使用一个卷积网络来对</a:t>
            </a:r>
            <a:r>
              <a:rPr lang="en-US" altLang="zh-CN" sz="1200" kern="1200" dirty="0" smtClean="0">
                <a:solidFill>
                  <a:schemeClr val="tx1"/>
                </a:solidFill>
                <a:effectLst/>
                <a:latin typeface="+mn-lt"/>
                <a:ea typeface="+mn-ea"/>
                <a:cs typeface="+mn-cs"/>
              </a:rPr>
              <a:t>Selective Search</a:t>
            </a:r>
            <a:r>
              <a:rPr lang="zh-CN" altLang="en-US" sz="1200" kern="1200" dirty="0" smtClean="0">
                <a:solidFill>
                  <a:schemeClr val="tx1"/>
                </a:solidFill>
                <a:effectLst/>
                <a:latin typeface="+mn-lt"/>
                <a:ea typeface="+mn-ea"/>
                <a:cs typeface="+mn-cs"/>
              </a:rPr>
              <a:t>产生的所有区域候选进行筛选</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检测该区域的图像中是否包含鸟类</a:t>
            </a:r>
            <a:r>
              <a:rPr lang="en-US" altLang="zh-CN" sz="1200" kern="1200" dirty="0" smtClean="0">
                <a:solidFill>
                  <a:schemeClr val="tx1"/>
                </a:solidFill>
                <a:effectLst/>
                <a:latin typeface="+mn-lt"/>
                <a:ea typeface="+mn-ea"/>
                <a:cs typeface="+mn-cs"/>
              </a:rPr>
              <a:t>. </a:t>
            </a:r>
            <a:endParaRPr lang="zh-CN" alt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mr-IN"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91</a:t>
            </a:fld>
            <a:endParaRPr kumimoji="1" lang="zh-CN" altLang="en-US"/>
          </a:p>
        </p:txBody>
      </p:sp>
    </p:spTree>
    <p:extLst>
      <p:ext uri="{BB962C8B-B14F-4D97-AF65-F5344CB8AC3E}">
        <p14:creationId xmlns:p14="http://schemas.microsoft.com/office/powerpoint/2010/main" val="92996191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这张图应该是论文的精髓了，网络跟</a:t>
            </a:r>
            <a:r>
              <a:rPr lang="en-US" altLang="zh-CN" sz="1200" b="0" i="0" kern="1200" dirty="0" err="1" smtClean="0">
                <a:solidFill>
                  <a:schemeClr val="tx1"/>
                </a:solidFill>
                <a:effectLst/>
                <a:latin typeface="+mn-lt"/>
                <a:ea typeface="+mn-ea"/>
                <a:cs typeface="+mn-cs"/>
              </a:rPr>
              <a:t>AlexNet</a:t>
            </a:r>
            <a:r>
              <a:rPr lang="zh-CN" altLang="en-US" sz="1200" b="0" i="0" kern="1200" dirty="0" smtClean="0">
                <a:solidFill>
                  <a:schemeClr val="tx1"/>
                </a:solidFill>
                <a:effectLst/>
                <a:latin typeface="+mn-lt"/>
                <a:ea typeface="+mn-ea"/>
                <a:cs typeface="+mn-cs"/>
              </a:rPr>
              <a:t>是一样的，选择第四个卷集成聚类成</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类，每个聚类看作是一个部分检测器。对于每一聚类，选择生成</a:t>
            </a:r>
            <a:r>
              <a:rPr lang="en-US" altLang="zh-CN" sz="1200" b="0" i="0" kern="1200" dirty="0" smtClean="0">
                <a:solidFill>
                  <a:schemeClr val="tx1"/>
                </a:solidFill>
                <a:effectLst/>
                <a:latin typeface="+mn-lt"/>
                <a:ea typeface="+mn-ea"/>
                <a:cs typeface="+mn-cs"/>
              </a:rPr>
              <a:t>score</a:t>
            </a:r>
            <a:r>
              <a:rPr lang="zh-CN" altLang="en-US" sz="1200" b="0" i="0" kern="1200" dirty="0" smtClean="0">
                <a:solidFill>
                  <a:schemeClr val="tx1"/>
                </a:solidFill>
                <a:effectLst/>
                <a:latin typeface="+mn-lt"/>
                <a:ea typeface="+mn-ea"/>
                <a:cs typeface="+mn-cs"/>
              </a:rPr>
              <a:t>最高的</a:t>
            </a:r>
            <a:r>
              <a:rPr lang="en-US" altLang="zh-CN" sz="1200" b="0" i="0" kern="1200" dirty="0" smtClean="0">
                <a:solidFill>
                  <a:schemeClr val="tx1"/>
                </a:solidFill>
                <a:effectLst/>
                <a:latin typeface="+mn-lt"/>
                <a:ea typeface="+mn-ea"/>
                <a:cs typeface="+mn-cs"/>
              </a:rPr>
              <a:t>patch</a:t>
            </a:r>
            <a:r>
              <a:rPr lang="zh-CN" altLang="en-US" sz="1200" b="0" i="0" kern="1200" dirty="0" smtClean="0">
                <a:solidFill>
                  <a:schemeClr val="tx1"/>
                </a:solidFill>
                <a:effectLst/>
                <a:latin typeface="+mn-lt"/>
                <a:ea typeface="+mn-ea"/>
                <a:cs typeface="+mn-cs"/>
              </a:rPr>
              <a:t>，把这个</a:t>
            </a:r>
            <a:r>
              <a:rPr lang="en-US" altLang="zh-CN" sz="1200" b="0" i="0" kern="1200" dirty="0" smtClean="0">
                <a:solidFill>
                  <a:schemeClr val="tx1"/>
                </a:solidFill>
                <a:effectLst/>
                <a:latin typeface="+mn-lt"/>
                <a:ea typeface="+mn-ea"/>
                <a:cs typeface="+mn-cs"/>
              </a:rPr>
              <a:t>patch</a:t>
            </a:r>
            <a:r>
              <a:rPr lang="zh-CN" altLang="en-US" sz="1200" b="0" i="0" kern="1200" dirty="0" smtClean="0">
                <a:solidFill>
                  <a:schemeClr val="tx1"/>
                </a:solidFill>
                <a:effectLst/>
                <a:latin typeface="+mn-lt"/>
                <a:ea typeface="+mn-ea"/>
                <a:cs typeface="+mn-cs"/>
              </a:rPr>
              <a:t>当做</a:t>
            </a:r>
            <a:r>
              <a:rPr lang="en-US" altLang="zh-CN" sz="1200" b="0" i="0" kern="1200" dirty="0" smtClean="0">
                <a:solidFill>
                  <a:schemeClr val="tx1"/>
                </a:solidFill>
                <a:effectLst/>
                <a:latin typeface="+mn-lt"/>
                <a:ea typeface="+mn-ea"/>
                <a:cs typeface="+mn-cs"/>
              </a:rPr>
              <a:t>part patch</a:t>
            </a:r>
            <a:r>
              <a:rPr lang="zh-CN" altLang="en-US" sz="1200" b="0" i="0" kern="1200" dirty="0" smtClean="0">
                <a:solidFill>
                  <a:schemeClr val="tx1"/>
                </a:solidFill>
                <a:effectLst/>
                <a:latin typeface="+mn-lt"/>
                <a:ea typeface="+mn-ea"/>
                <a:cs typeface="+mn-cs"/>
              </a:rPr>
              <a:t>。每张图应该是有聚类个数</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个</a:t>
            </a:r>
            <a:r>
              <a:rPr lang="en-US" altLang="zh-CN" sz="1200" b="0" i="0" kern="1200" dirty="0" smtClean="0">
                <a:solidFill>
                  <a:schemeClr val="tx1"/>
                </a:solidFill>
                <a:effectLst/>
                <a:latin typeface="+mn-lt"/>
                <a:ea typeface="+mn-ea"/>
                <a:cs typeface="+mn-cs"/>
              </a:rPr>
              <a:t>part patch</a:t>
            </a:r>
            <a:r>
              <a:rPr lang="zh-CN" altLang="en-US" sz="1200" b="0" i="0" kern="1200" dirty="0" smtClean="0">
                <a:solidFill>
                  <a:schemeClr val="tx1"/>
                </a:solidFill>
                <a:effectLst/>
                <a:latin typeface="+mn-lt"/>
                <a:ea typeface="+mn-ea"/>
                <a:cs typeface="+mn-cs"/>
              </a:rPr>
              <a:t>。（就相当于另外一次对原始</a:t>
            </a:r>
            <a:r>
              <a:rPr lang="en-US" altLang="zh-CN" sz="1200" b="0" i="0" kern="1200" dirty="0" smtClean="0">
                <a:solidFill>
                  <a:schemeClr val="tx1"/>
                </a:solidFill>
                <a:effectLst/>
                <a:latin typeface="+mn-lt"/>
                <a:ea typeface="+mn-ea"/>
                <a:cs typeface="+mn-cs"/>
              </a:rPr>
              <a:t>selective search</a:t>
            </a:r>
            <a:r>
              <a:rPr lang="zh-CN" altLang="en-US" sz="1200" b="0" i="0" kern="1200" dirty="0" smtClean="0">
                <a:solidFill>
                  <a:schemeClr val="tx1"/>
                </a:solidFill>
                <a:effectLst/>
                <a:latin typeface="+mn-lt"/>
                <a:ea typeface="+mn-ea"/>
                <a:cs typeface="+mn-cs"/>
              </a:rPr>
              <a:t>产生的</a:t>
            </a:r>
            <a:r>
              <a:rPr lang="en-US" altLang="zh-CN" sz="1200" b="0" i="0" kern="1200" dirty="0" smtClean="0">
                <a:solidFill>
                  <a:schemeClr val="tx1"/>
                </a:solidFill>
                <a:effectLst/>
                <a:latin typeface="+mn-lt"/>
                <a:ea typeface="+mn-ea"/>
                <a:cs typeface="+mn-cs"/>
              </a:rPr>
              <a:t>region proposal</a:t>
            </a:r>
            <a:r>
              <a:rPr lang="zh-CN" altLang="en-US" sz="1200" b="0" i="0" kern="1200" dirty="0" smtClean="0">
                <a:solidFill>
                  <a:schemeClr val="tx1"/>
                </a:solidFill>
                <a:effectLst/>
                <a:latin typeface="+mn-lt"/>
                <a:ea typeface="+mn-ea"/>
                <a:cs typeface="+mn-cs"/>
              </a:rPr>
              <a:t>进行删选，这次一张图片只保留</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个最有影响力的</a:t>
            </a:r>
            <a:r>
              <a:rPr lang="en-US" altLang="zh-CN" sz="1200" b="0" i="0" kern="1200" dirty="0" smtClean="0">
                <a:solidFill>
                  <a:schemeClr val="tx1"/>
                </a:solidFill>
                <a:effectLst/>
                <a:latin typeface="+mn-lt"/>
                <a:ea typeface="+mn-ea"/>
                <a:cs typeface="+mn-cs"/>
              </a:rPr>
              <a:t>patch</a:t>
            </a:r>
            <a:r>
              <a:rPr lang="zh-CN" altLang="en-US" sz="1200" b="0" i="0" kern="1200" dirty="0" smtClean="0">
                <a:solidFill>
                  <a:schemeClr val="tx1"/>
                </a:solidFill>
                <a:effectLst/>
                <a:latin typeface="+mn-lt"/>
                <a:ea typeface="+mn-ea"/>
                <a:cs typeface="+mn-cs"/>
              </a:rPr>
              <a:t>，</a:t>
            </a:r>
            <a:endParaRPr kumimoji="1" lang="zh-CN" altLang="en-US" dirty="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92</a:t>
            </a:fld>
            <a:endParaRPr kumimoji="1" lang="zh-CN" altLang="en-US"/>
          </a:p>
        </p:txBody>
      </p:sp>
    </p:spTree>
    <p:extLst>
      <p:ext uri="{BB962C8B-B14F-4D97-AF65-F5344CB8AC3E}">
        <p14:creationId xmlns:p14="http://schemas.microsoft.com/office/powerpoint/2010/main" val="6246772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把一个在</a:t>
            </a:r>
            <a:r>
              <a:rPr lang="en-US" altLang="zh-CN" sz="1200" b="0" i="0" kern="1200" dirty="0" smtClean="0">
                <a:solidFill>
                  <a:schemeClr val="tx1"/>
                </a:solidFill>
                <a:effectLst/>
                <a:latin typeface="+mn-lt"/>
                <a:ea typeface="+mn-ea"/>
                <a:cs typeface="+mn-cs"/>
              </a:rPr>
              <a:t>ILSVRC2012</a:t>
            </a:r>
            <a:r>
              <a:rPr lang="zh-CN" altLang="en-US" sz="1200" b="0" i="0" kern="1200" dirty="0" smtClean="0">
                <a:solidFill>
                  <a:schemeClr val="tx1"/>
                </a:solidFill>
                <a:effectLst/>
                <a:latin typeface="+mn-lt"/>
                <a:ea typeface="+mn-ea"/>
                <a:cs typeface="+mn-cs"/>
              </a:rPr>
              <a:t>上面预训练过的</a:t>
            </a:r>
            <a:r>
              <a:rPr lang="en-US" altLang="zh-CN" sz="1200" b="0" i="0" kern="1200" dirty="0" smtClean="0">
                <a:solidFill>
                  <a:schemeClr val="tx1"/>
                </a:solidFill>
                <a:effectLst/>
                <a:latin typeface="+mn-lt"/>
                <a:ea typeface="+mn-ea"/>
                <a:cs typeface="+mn-cs"/>
              </a:rPr>
              <a:t>CNN</a:t>
            </a:r>
            <a:r>
              <a:rPr lang="zh-CN" altLang="en-US" sz="1200" b="0" i="0" kern="1200" dirty="0" smtClean="0">
                <a:solidFill>
                  <a:schemeClr val="tx1"/>
                </a:solidFill>
                <a:effectLst/>
                <a:latin typeface="+mn-lt"/>
                <a:ea typeface="+mn-ea"/>
                <a:cs typeface="+mn-cs"/>
              </a:rPr>
              <a:t>转变成一个</a:t>
            </a:r>
            <a:r>
              <a:rPr lang="en-US" altLang="zh-CN" sz="1200" b="0" i="0" kern="1200" dirty="0" err="1" smtClean="0">
                <a:solidFill>
                  <a:schemeClr val="tx1"/>
                </a:solidFill>
                <a:effectLst/>
                <a:latin typeface="+mn-lt"/>
                <a:ea typeface="+mn-ea"/>
                <a:cs typeface="+mn-cs"/>
              </a:rPr>
              <a:t>filterNet</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FilterNet</a:t>
            </a:r>
            <a:r>
              <a:rPr lang="zh-CN" altLang="en-US" sz="1200" b="0" i="0" kern="1200" dirty="0" smtClean="0">
                <a:solidFill>
                  <a:schemeClr val="tx1"/>
                </a:solidFill>
                <a:effectLst/>
                <a:latin typeface="+mn-lt"/>
                <a:ea typeface="+mn-ea"/>
                <a:cs typeface="+mn-cs"/>
              </a:rPr>
              <a:t>可以选择跟基准类别很相近的</a:t>
            </a:r>
            <a:r>
              <a:rPr lang="en-US" altLang="zh-CN" sz="1200" b="0" i="0" kern="1200" dirty="0" smtClean="0">
                <a:solidFill>
                  <a:schemeClr val="tx1"/>
                </a:solidFill>
                <a:effectLst/>
                <a:latin typeface="+mn-lt"/>
                <a:ea typeface="+mn-ea"/>
                <a:cs typeface="+mn-cs"/>
              </a:rPr>
              <a:t>patches</a:t>
            </a:r>
            <a:r>
              <a:rPr lang="zh-CN" altLang="en-US" sz="1200" b="0" i="0" kern="1200" dirty="0" smtClean="0">
                <a:solidFill>
                  <a:schemeClr val="tx1"/>
                </a:solidFill>
                <a:effectLst/>
                <a:latin typeface="+mn-lt"/>
                <a:ea typeface="+mn-ea"/>
                <a:cs typeface="+mn-cs"/>
              </a:rPr>
              <a:t>，因此可以处理</a:t>
            </a:r>
            <a:r>
              <a:rPr lang="en-US" altLang="zh-CN" sz="1200" b="0" i="0" kern="1200" dirty="0" smtClean="0">
                <a:solidFill>
                  <a:schemeClr val="tx1"/>
                </a:solidFill>
                <a:effectLst/>
                <a:latin typeface="+mn-lt"/>
                <a:ea typeface="+mn-ea"/>
                <a:cs typeface="+mn-cs"/>
              </a:rPr>
              <a:t>object-level attention</a:t>
            </a:r>
            <a:r>
              <a:rPr lang="zh-CN" altLang="en-US" sz="1200" b="0" i="0" kern="1200" dirty="0" smtClean="0">
                <a:solidFill>
                  <a:schemeClr val="tx1"/>
                </a:solidFill>
                <a:effectLst/>
                <a:latin typeface="+mn-lt"/>
                <a:ea typeface="+mn-ea"/>
                <a:cs typeface="+mn-cs"/>
              </a:rPr>
              <a:t>。这个选择到的</a:t>
            </a:r>
            <a:r>
              <a:rPr lang="en-US" altLang="zh-CN" sz="1200" b="0" i="0" kern="1200" dirty="0" smtClean="0">
                <a:solidFill>
                  <a:schemeClr val="tx1"/>
                </a:solidFill>
                <a:effectLst/>
                <a:latin typeface="+mn-lt"/>
                <a:ea typeface="+mn-ea"/>
                <a:cs typeface="+mn-cs"/>
              </a:rPr>
              <a:t>patches</a:t>
            </a:r>
            <a:r>
              <a:rPr lang="zh-CN" altLang="en-US" sz="1200" b="0" i="0" kern="1200" dirty="0" smtClean="0">
                <a:solidFill>
                  <a:schemeClr val="tx1"/>
                </a:solidFill>
                <a:effectLst/>
                <a:latin typeface="+mn-lt"/>
                <a:ea typeface="+mn-ea"/>
                <a:cs typeface="+mn-cs"/>
              </a:rPr>
              <a:t>用来训练另外一个</a:t>
            </a:r>
            <a:r>
              <a:rPr lang="en-US" altLang="zh-CN" sz="1200" b="0" i="0" kern="1200" dirty="0" smtClean="0">
                <a:solidFill>
                  <a:schemeClr val="tx1"/>
                </a:solidFill>
                <a:effectLst/>
                <a:latin typeface="+mn-lt"/>
                <a:ea typeface="+mn-ea"/>
                <a:cs typeface="+mn-cs"/>
              </a:rPr>
              <a:t>CNN</a:t>
            </a:r>
            <a:r>
              <a:rPr lang="zh-CN" altLang="en-US" sz="1200" b="0" i="0" kern="1200" dirty="0" smtClean="0">
                <a:solidFill>
                  <a:schemeClr val="tx1"/>
                </a:solidFill>
                <a:effectLst/>
                <a:latin typeface="+mn-lt"/>
                <a:ea typeface="+mn-ea"/>
                <a:cs typeface="+mn-cs"/>
              </a:rPr>
              <a:t>，训练成一个</a:t>
            </a:r>
            <a:r>
              <a:rPr lang="en-US" altLang="zh-CN" sz="1200" b="0" i="0" kern="1200" dirty="0" smtClean="0">
                <a:solidFill>
                  <a:schemeClr val="tx1"/>
                </a:solidFill>
                <a:effectLst/>
                <a:latin typeface="+mn-lt"/>
                <a:ea typeface="+mn-ea"/>
                <a:cs typeface="+mn-cs"/>
              </a:rPr>
              <a:t>domain</a:t>
            </a:r>
            <a:r>
              <a:rPr lang="zh-CN" altLang="en-US" sz="1200" b="0" i="0" kern="1200" dirty="0" smtClean="0">
                <a:solidFill>
                  <a:schemeClr val="tx1"/>
                </a:solidFill>
                <a:effectLst/>
                <a:latin typeface="+mn-lt"/>
                <a:ea typeface="+mn-ea"/>
                <a:cs typeface="+mn-cs"/>
              </a:rPr>
              <a:t>分类器，称</a:t>
            </a:r>
            <a:r>
              <a:rPr lang="en-US" altLang="zh-CN" sz="1200" b="0" i="0" kern="1200" dirty="0" err="1" smtClean="0">
                <a:solidFill>
                  <a:schemeClr val="tx1"/>
                </a:solidFill>
                <a:effectLst/>
                <a:latin typeface="+mn-lt"/>
                <a:ea typeface="+mn-ea"/>
                <a:cs typeface="+mn-cs"/>
              </a:rPr>
              <a:t>DomainNet</a:t>
            </a:r>
            <a:r>
              <a:rPr lang="zh-CN" altLang="en-US" sz="1200" b="0" i="0" kern="1200" dirty="0" smtClean="0">
                <a:solidFill>
                  <a:schemeClr val="tx1"/>
                </a:solidFill>
                <a:effectLst/>
                <a:latin typeface="+mn-lt"/>
                <a:ea typeface="+mn-ea"/>
                <a:cs typeface="+mn-cs"/>
              </a:rPr>
              <a:t>。</a:t>
            </a:r>
          </a:p>
          <a:p>
            <a:endParaRPr kumimoji="1" lang="zh-CN" altLang="en-US" dirty="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94</a:t>
            </a:fld>
            <a:endParaRPr kumimoji="1" lang="zh-CN" altLang="en-US"/>
          </a:p>
        </p:txBody>
      </p:sp>
    </p:spTree>
    <p:extLst>
      <p:ext uri="{BB962C8B-B14F-4D97-AF65-F5344CB8AC3E}">
        <p14:creationId xmlns:p14="http://schemas.microsoft.com/office/powerpoint/2010/main" val="37679400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将不同局部区域的特征级联成一个特征向量</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用来训练</a:t>
            </a:r>
            <a:r>
              <a:rPr lang="en-US" altLang="zh-CN" sz="1200" kern="1200" dirty="0" smtClean="0">
                <a:solidFill>
                  <a:schemeClr val="tx1"/>
                </a:solidFill>
                <a:effectLst/>
                <a:latin typeface="+mn-lt"/>
                <a:ea typeface="+mn-ea"/>
                <a:cs typeface="+mn-cs"/>
              </a:rPr>
              <a:t>SVM, </a:t>
            </a:r>
            <a:r>
              <a:rPr lang="zh-CN" altLang="en-US" sz="1200" kern="1200" dirty="0" smtClean="0">
                <a:solidFill>
                  <a:schemeClr val="tx1"/>
                </a:solidFill>
                <a:effectLst/>
                <a:latin typeface="+mn-lt"/>
                <a:ea typeface="+mn-ea"/>
                <a:cs typeface="+mn-cs"/>
              </a:rPr>
              <a:t>作为局部级模型给出的分类器</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最 后</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将对象级模型的预测结果与局部级模型的结果 相结合</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作为模型的最终输出</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达到了</a:t>
            </a:r>
            <a:r>
              <a:rPr lang="en-US" altLang="zh-CN" sz="1200" kern="1200" dirty="0" smtClean="0">
                <a:solidFill>
                  <a:schemeClr val="tx1"/>
                </a:solidFill>
                <a:effectLst/>
                <a:latin typeface="+mn-lt"/>
                <a:ea typeface="+mn-ea"/>
                <a:cs typeface="+mn-cs"/>
              </a:rPr>
              <a:t>69.7%</a:t>
            </a:r>
            <a:r>
              <a:rPr lang="zh-CN" altLang="en-US" sz="1200" kern="1200" dirty="0" smtClean="0">
                <a:solidFill>
                  <a:schemeClr val="tx1"/>
                </a:solidFill>
                <a:effectLst/>
                <a:latin typeface="+mn-lt"/>
                <a:ea typeface="+mn-ea"/>
                <a:cs typeface="+mn-cs"/>
              </a:rPr>
              <a:t>的精度</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需要说明的是</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这是在</a:t>
            </a:r>
            <a:r>
              <a:rPr lang="en-US" altLang="zh-CN" sz="1200" kern="1200" dirty="0" smtClean="0">
                <a:solidFill>
                  <a:schemeClr val="tx1"/>
                </a:solidFill>
                <a:effectLst/>
                <a:latin typeface="+mn-lt"/>
                <a:ea typeface="+mn-ea"/>
                <a:cs typeface="+mn-cs"/>
              </a:rPr>
              <a:t>Alex-Net[22]</a:t>
            </a:r>
            <a:r>
              <a:rPr lang="zh-CN" altLang="en-US" sz="1200" kern="1200" dirty="0" smtClean="0">
                <a:solidFill>
                  <a:schemeClr val="tx1"/>
                </a:solidFill>
                <a:effectLst/>
                <a:latin typeface="+mn-lt"/>
                <a:ea typeface="+mn-ea"/>
                <a:cs typeface="+mn-cs"/>
              </a:rPr>
              <a:t>上的实验结果</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如 果采用更强大的网络结构如</a:t>
            </a:r>
            <a:r>
              <a:rPr lang="en-US" altLang="zh-CN" sz="1200" kern="1200" dirty="0" smtClean="0">
                <a:solidFill>
                  <a:schemeClr val="tx1"/>
                </a:solidFill>
                <a:effectLst/>
                <a:latin typeface="+mn-lt"/>
                <a:ea typeface="+mn-ea"/>
                <a:cs typeface="+mn-cs"/>
              </a:rPr>
              <a:t>VGG-Net[39], </a:t>
            </a:r>
            <a:r>
              <a:rPr lang="zh-CN" altLang="en-US" sz="1200" kern="1200" dirty="0" smtClean="0">
                <a:solidFill>
                  <a:schemeClr val="tx1"/>
                </a:solidFill>
                <a:effectLst/>
                <a:latin typeface="+mn-lt"/>
                <a:ea typeface="+mn-ea"/>
                <a:cs typeface="+mn-cs"/>
              </a:rPr>
              <a:t>则能将分 类准确率 升到</a:t>
            </a:r>
            <a:r>
              <a:rPr lang="en-US" altLang="zh-CN" sz="1200" kern="1200" dirty="0" smtClean="0">
                <a:solidFill>
                  <a:schemeClr val="tx1"/>
                </a:solidFill>
                <a:effectLst/>
                <a:latin typeface="+mn-lt"/>
                <a:ea typeface="+mn-ea"/>
                <a:cs typeface="+mn-cs"/>
              </a:rPr>
              <a:t>77.9%. </a:t>
            </a:r>
            <a:r>
              <a:rPr lang="zh-CN" altLang="en-US" sz="1200" kern="1200" dirty="0" smtClean="0">
                <a:solidFill>
                  <a:schemeClr val="tx1"/>
                </a:solidFill>
                <a:effectLst/>
                <a:latin typeface="+mn-lt"/>
                <a:ea typeface="+mn-ea"/>
                <a:cs typeface="+mn-cs"/>
              </a:rPr>
              <a:t>这也从另一个角度说明了特 征对于图像分类算法的重要性</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总体上来看</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两级注意力模型较好地解决了在 只有类别标签的情况下</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如何对局部区域进行检测 的问题</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但是</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利用聚类算法所得到的局部区域</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准 确度十分有限</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在同样使用</a:t>
            </a:r>
            <a:r>
              <a:rPr lang="en-US" altLang="zh-CN" sz="1200" kern="1200" dirty="0" smtClean="0">
                <a:solidFill>
                  <a:schemeClr val="tx1"/>
                </a:solidFill>
                <a:effectLst/>
                <a:latin typeface="+mn-lt"/>
                <a:ea typeface="+mn-ea"/>
                <a:cs typeface="+mn-cs"/>
              </a:rPr>
              <a:t>Alex Net</a:t>
            </a:r>
            <a:r>
              <a:rPr lang="zh-CN" altLang="en-US" sz="1200" kern="1200" dirty="0" smtClean="0">
                <a:solidFill>
                  <a:schemeClr val="tx1"/>
                </a:solidFill>
                <a:effectLst/>
                <a:latin typeface="+mn-lt"/>
                <a:ea typeface="+mn-ea"/>
                <a:cs typeface="+mn-cs"/>
              </a:rPr>
              <a:t>的情况下</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其分 类精度要低于强监督的</a:t>
            </a:r>
            <a:r>
              <a:rPr lang="en-US" altLang="zh-CN" sz="1200" kern="1200" dirty="0" smtClean="0">
                <a:solidFill>
                  <a:schemeClr val="tx1"/>
                </a:solidFill>
                <a:effectLst/>
                <a:latin typeface="+mn-lt"/>
                <a:ea typeface="+mn-ea"/>
                <a:cs typeface="+mn-cs"/>
              </a:rPr>
              <a:t>Part R-CNN</a:t>
            </a:r>
            <a:r>
              <a:rPr lang="zh-CN" altLang="en-US" sz="1200" kern="1200" dirty="0" smtClean="0">
                <a:solidFill>
                  <a:schemeClr val="tx1"/>
                </a:solidFill>
                <a:effectLst/>
                <a:latin typeface="+mn-lt"/>
                <a:ea typeface="+mn-ea"/>
                <a:cs typeface="+mn-cs"/>
              </a:rPr>
              <a:t>算法</a:t>
            </a:r>
            <a:r>
              <a:rPr lang="en-US" altLang="zh-CN" sz="1200" kern="1200" dirty="0" smtClean="0">
                <a:solidFill>
                  <a:schemeClr val="tx1"/>
                </a:solidFill>
                <a:effectLst/>
                <a:latin typeface="+mn-lt"/>
                <a:ea typeface="+mn-ea"/>
                <a:cs typeface="+mn-cs"/>
              </a:rPr>
              <a:t>.</a:t>
            </a:r>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95</a:t>
            </a:fld>
            <a:endParaRPr kumimoji="1" lang="zh-CN" altLang="en-US"/>
          </a:p>
        </p:txBody>
      </p:sp>
    </p:spTree>
    <p:extLst>
      <p:ext uri="{BB962C8B-B14F-4D97-AF65-F5344CB8AC3E}">
        <p14:creationId xmlns:p14="http://schemas.microsoft.com/office/powerpoint/2010/main" val="169280248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都只是把卷积网 络当做一个特征 取器</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各个步骤之间的处理仍然是一个分散的过程</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并未从整体上进行端到端</a:t>
            </a:r>
            <a:r>
              <a:rPr lang="en-US" altLang="zh-CN" sz="1200" kern="1200" dirty="0" smtClean="0">
                <a:solidFill>
                  <a:schemeClr val="tx1"/>
                </a:solidFill>
                <a:effectLst/>
                <a:latin typeface="+mn-lt"/>
                <a:ea typeface="+mn-ea"/>
                <a:cs typeface="+mn-cs"/>
              </a:rPr>
              <a:t>(end- to-end)</a:t>
            </a:r>
            <a:r>
              <a:rPr lang="zh-CN" altLang="en-US" sz="1200" kern="1200" dirty="0" smtClean="0">
                <a:solidFill>
                  <a:schemeClr val="tx1"/>
                </a:solidFill>
                <a:effectLst/>
                <a:latin typeface="+mn-lt"/>
                <a:ea typeface="+mn-ea"/>
                <a:cs typeface="+mn-cs"/>
              </a:rPr>
              <a:t>的训练优化</a:t>
            </a:r>
            <a:r>
              <a:rPr lang="en-US" altLang="zh-CN" sz="1200" kern="1200" dirty="0" smtClean="0">
                <a:solidFill>
                  <a:schemeClr val="tx1"/>
                </a:solidFill>
                <a:effectLst/>
                <a:latin typeface="+mn-lt"/>
                <a:ea typeface="+mn-ea"/>
                <a:cs typeface="+mn-cs"/>
              </a:rPr>
              <a:t>.B-CNN</a:t>
            </a:r>
            <a:r>
              <a:rPr lang="zh-CN" altLang="en-US" sz="1200" kern="1200" dirty="0" smtClean="0">
                <a:solidFill>
                  <a:schemeClr val="tx1"/>
                </a:solidFill>
                <a:effectLst/>
                <a:latin typeface="+mn-lt"/>
                <a:ea typeface="+mn-ea"/>
                <a:cs typeface="+mn-cs"/>
              </a:rPr>
              <a:t>完全实现了端到端。</a:t>
            </a:r>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一个双线性模型</a:t>
            </a:r>
            <a:r>
              <a:rPr lang="en-US" altLang="zh-CN" sz="1200" kern="1200" dirty="0" smtClean="0">
                <a:solidFill>
                  <a:schemeClr val="tx1"/>
                </a:solidFill>
                <a:effectLst/>
                <a:latin typeface="+mn-lt"/>
                <a:ea typeface="+mn-ea"/>
                <a:cs typeface="+mn-cs"/>
              </a:rPr>
              <a:t>B</a:t>
            </a:r>
            <a:r>
              <a:rPr lang="zh-CN" altLang="en-US" sz="1200" kern="1200" dirty="0" smtClean="0">
                <a:solidFill>
                  <a:schemeClr val="tx1"/>
                </a:solidFill>
                <a:effectLst/>
                <a:latin typeface="+mn-lt"/>
                <a:ea typeface="+mn-ea"/>
                <a:cs typeface="+mn-cs"/>
              </a:rPr>
              <a:t>由一个四元组 组成</a:t>
            </a:r>
            <a:r>
              <a:rPr lang="en-US" altLang="zh-CN" sz="1200" kern="1200" dirty="0" smtClean="0">
                <a:solidFill>
                  <a:schemeClr val="tx1"/>
                </a:solidFill>
                <a:effectLst/>
                <a:latin typeface="+mn-lt"/>
                <a:ea typeface="+mn-ea"/>
                <a:cs typeface="+mn-cs"/>
              </a:rPr>
              <a:t>: B = (</a:t>
            </a:r>
            <a:r>
              <a:rPr lang="en-US" altLang="zh-CN" sz="1200" kern="1200" dirty="0" err="1" smtClean="0">
                <a:solidFill>
                  <a:schemeClr val="tx1"/>
                </a:solidFill>
                <a:effectLst/>
                <a:latin typeface="+mn-lt"/>
                <a:ea typeface="+mn-ea"/>
                <a:cs typeface="+mn-cs"/>
              </a:rPr>
              <a:t>fA,fB,P,C</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其中</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fA,fB</a:t>
            </a:r>
            <a:r>
              <a:rPr lang="zh-CN" altLang="en-US" sz="1200" kern="1200" dirty="0" smtClean="0">
                <a:solidFill>
                  <a:schemeClr val="tx1"/>
                </a:solidFill>
                <a:effectLst/>
                <a:latin typeface="+mn-lt"/>
                <a:ea typeface="+mn-ea"/>
                <a:cs typeface="+mn-cs"/>
              </a:rPr>
              <a:t>代表特征 取函数</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即图</a:t>
            </a:r>
            <a:r>
              <a:rPr lang="en-US" altLang="zh-CN" sz="1200" kern="1200" dirty="0" smtClean="0">
                <a:solidFill>
                  <a:schemeClr val="tx1"/>
                </a:solidFill>
                <a:effectLst/>
                <a:latin typeface="+mn-lt"/>
                <a:ea typeface="+mn-ea"/>
                <a:cs typeface="+mn-cs"/>
              </a:rPr>
              <a:t>7</a:t>
            </a:r>
            <a:r>
              <a:rPr lang="zh-CN" altLang="en-US" sz="1200" kern="1200" dirty="0" smtClean="0">
                <a:solidFill>
                  <a:schemeClr val="tx1"/>
                </a:solidFill>
                <a:effectLst/>
                <a:latin typeface="+mn-lt"/>
                <a:ea typeface="+mn-ea"/>
                <a:cs typeface="+mn-cs"/>
              </a:rPr>
              <a:t>中的网络</a:t>
            </a:r>
            <a:r>
              <a:rPr lang="en-US" altLang="zh-CN" sz="1200" kern="1200" dirty="0" smtClean="0">
                <a:solidFill>
                  <a:schemeClr val="tx1"/>
                </a:solidFill>
                <a:effectLst/>
                <a:latin typeface="+mn-lt"/>
                <a:ea typeface="+mn-ea"/>
                <a:cs typeface="+mn-cs"/>
              </a:rPr>
              <a:t>A</a:t>
            </a:r>
            <a:r>
              <a:rPr lang="zh-CN" altLang="en-US" sz="1200" kern="1200" dirty="0" smtClean="0">
                <a:solidFill>
                  <a:schemeClr val="tx1"/>
                </a:solidFill>
                <a:effectLst/>
                <a:latin typeface="+mn-lt"/>
                <a:ea typeface="+mn-ea"/>
                <a:cs typeface="+mn-cs"/>
              </a:rPr>
              <a:t>、网络</a:t>
            </a:r>
            <a:r>
              <a:rPr lang="en-US" altLang="zh-CN" sz="1200" kern="1200" dirty="0" smtClean="0">
                <a:solidFill>
                  <a:schemeClr val="tx1"/>
                </a:solidFill>
                <a:effectLst/>
                <a:latin typeface="+mn-lt"/>
                <a:ea typeface="+mn-ea"/>
                <a:cs typeface="+mn-cs"/>
              </a:rPr>
              <a:t>B, P </a:t>
            </a:r>
            <a:r>
              <a:rPr lang="zh-CN" altLang="en-US" sz="1200" kern="1200" dirty="0" smtClean="0">
                <a:solidFill>
                  <a:schemeClr val="tx1"/>
                </a:solidFill>
                <a:effectLst/>
                <a:latin typeface="+mn-lt"/>
                <a:ea typeface="+mn-ea"/>
                <a:cs typeface="+mn-cs"/>
              </a:rPr>
              <a:t>是一个池化函数</a:t>
            </a:r>
            <a:r>
              <a:rPr lang="en-US" altLang="zh-CN" sz="1200" kern="1200" dirty="0" smtClean="0">
                <a:solidFill>
                  <a:schemeClr val="tx1"/>
                </a:solidFill>
                <a:effectLst/>
                <a:latin typeface="+mn-lt"/>
                <a:ea typeface="+mn-ea"/>
                <a:cs typeface="+mn-cs"/>
              </a:rPr>
              <a:t>(pooling function), C</a:t>
            </a:r>
            <a:r>
              <a:rPr lang="zh-CN" altLang="en-US" sz="1200" kern="1200" dirty="0" smtClean="0">
                <a:solidFill>
                  <a:schemeClr val="tx1"/>
                </a:solidFill>
                <a:effectLst/>
                <a:latin typeface="+mn-lt"/>
                <a:ea typeface="+mn-ea"/>
                <a:cs typeface="+mn-cs"/>
              </a:rPr>
              <a:t>则是分类函数</a:t>
            </a:r>
            <a:r>
              <a:rPr lang="en-US" altLang="zh-CN" sz="120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网络</a:t>
            </a:r>
            <a:r>
              <a:rPr lang="en-US" altLang="zh-CN" sz="1200" kern="1200" dirty="0" smtClean="0">
                <a:solidFill>
                  <a:schemeClr val="tx1"/>
                </a:solidFill>
                <a:effectLst/>
                <a:latin typeface="+mn-lt"/>
                <a:ea typeface="+mn-ea"/>
                <a:cs typeface="+mn-cs"/>
              </a:rPr>
              <a:t>A</a:t>
            </a:r>
            <a:r>
              <a:rPr lang="zh-CN" altLang="en-US" sz="1200" kern="1200" dirty="0" smtClean="0">
                <a:solidFill>
                  <a:schemeClr val="tx1"/>
                </a:solidFill>
                <a:effectLst/>
                <a:latin typeface="+mn-lt"/>
                <a:ea typeface="+mn-ea"/>
                <a:cs typeface="+mn-cs"/>
              </a:rPr>
              <a:t>的作用 是对物体进行定位</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即完成传统算法的对象与局部 区域检测工作</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而网络</a:t>
            </a:r>
            <a:r>
              <a:rPr lang="en-US" altLang="zh-CN" sz="1200" kern="1200" dirty="0" smtClean="0">
                <a:solidFill>
                  <a:schemeClr val="tx1"/>
                </a:solidFill>
                <a:effectLst/>
                <a:latin typeface="+mn-lt"/>
                <a:ea typeface="+mn-ea"/>
                <a:cs typeface="+mn-cs"/>
              </a:rPr>
              <a:t>B</a:t>
            </a:r>
            <a:r>
              <a:rPr lang="zh-CN" altLang="en-US" sz="1200" kern="1200" dirty="0" smtClean="0">
                <a:solidFill>
                  <a:schemeClr val="tx1"/>
                </a:solidFill>
                <a:effectLst/>
                <a:latin typeface="+mn-lt"/>
                <a:ea typeface="+mn-ea"/>
                <a:cs typeface="+mn-cs"/>
              </a:rPr>
              <a:t>则是用来对网络</a:t>
            </a:r>
            <a:r>
              <a:rPr lang="en-US" altLang="zh-CN" sz="1200" kern="1200" dirty="0" smtClean="0">
                <a:solidFill>
                  <a:schemeClr val="tx1"/>
                </a:solidFill>
                <a:effectLst/>
                <a:latin typeface="+mn-lt"/>
                <a:ea typeface="+mn-ea"/>
                <a:cs typeface="+mn-cs"/>
              </a:rPr>
              <a:t>A</a:t>
            </a:r>
            <a:r>
              <a:rPr lang="zh-CN" altLang="en-US" sz="1200" kern="1200" dirty="0" smtClean="0">
                <a:solidFill>
                  <a:schemeClr val="tx1"/>
                </a:solidFill>
                <a:effectLst/>
                <a:latin typeface="+mn-lt"/>
                <a:ea typeface="+mn-ea"/>
                <a:cs typeface="+mn-cs"/>
              </a:rPr>
              <a:t>检测到的 物体位置进行特征 取</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两个网络相互协调作用</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完 成细粒度图像分类过程中两个最重要的任务</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区域 检测与特征 取</a:t>
            </a:r>
            <a:r>
              <a:rPr lang="en-US" altLang="zh-CN" sz="1200" kern="1200" dirty="0" smtClean="0">
                <a:solidFill>
                  <a:schemeClr val="tx1"/>
                </a:solidFill>
                <a:effectLst/>
                <a:latin typeface="+mn-lt"/>
                <a:ea typeface="+mn-ea"/>
                <a:cs typeface="+mn-cs"/>
              </a:rPr>
              <a:t>. </a:t>
            </a:r>
          </a:p>
          <a:p>
            <a:endParaRPr kumimoji="1" lang="zh-CN" altLang="en-US" dirty="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96</a:t>
            </a:fld>
            <a:endParaRPr kumimoji="1" lang="zh-CN" altLang="en-US"/>
          </a:p>
        </p:txBody>
      </p:sp>
    </p:spTree>
    <p:extLst>
      <p:ext uri="{BB962C8B-B14F-4D97-AF65-F5344CB8AC3E}">
        <p14:creationId xmlns:p14="http://schemas.microsoft.com/office/powerpoint/2010/main" val="164161913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97</a:t>
            </a:fld>
            <a:endParaRPr kumimoji="1" lang="zh-CN" altLang="en-US"/>
          </a:p>
        </p:txBody>
      </p:sp>
    </p:spTree>
    <p:extLst>
      <p:ext uri="{BB962C8B-B14F-4D97-AF65-F5344CB8AC3E}">
        <p14:creationId xmlns:p14="http://schemas.microsoft.com/office/powerpoint/2010/main" val="78029672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2015</a:t>
            </a:r>
            <a:r>
              <a:rPr kumimoji="1" lang="zh-CN" altLang="en-US" dirty="0" smtClean="0"/>
              <a:t> </a:t>
            </a:r>
            <a:r>
              <a:rPr kumimoji="1" lang="en-US" altLang="zh-CN" dirty="0" smtClean="0"/>
              <a:t>ICCV</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正如我们在上一节曾经 到的</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基于</a:t>
            </a:r>
            <a:r>
              <a:rPr lang="en-US" altLang="zh-CN" sz="1200" kern="1200" dirty="0" smtClean="0">
                <a:solidFill>
                  <a:schemeClr val="tx1"/>
                </a:solidFill>
                <a:effectLst/>
                <a:latin typeface="+mn-lt"/>
                <a:ea typeface="+mn-ea"/>
                <a:cs typeface="+mn-cs"/>
              </a:rPr>
              <a:t>Selective </a:t>
            </a:r>
            <a:r>
              <a:rPr lang="zh-CN" altLang="en-US"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Search </a:t>
            </a:r>
            <a:r>
              <a:rPr lang="zh-CN" altLang="en-US" sz="1200" kern="1200" dirty="0" smtClean="0">
                <a:solidFill>
                  <a:schemeClr val="tx1"/>
                </a:solidFill>
                <a:effectLst/>
                <a:latin typeface="+mn-lt"/>
                <a:ea typeface="+mn-ea"/>
                <a:cs typeface="+mn-cs"/>
              </a:rPr>
              <a:t>产生区域候选的方法</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尽管有效</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却面临巨 大的计算代价和资源浪费</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在这篇文章中他们尝试采用其他方式来产生足够的局部区域</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他们利用卷积网络特征产生一些关键点</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并基于这些关键点来 取局部区域信 息</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通过对卷积特征进行可视化分析</a:t>
            </a:r>
            <a:r>
              <a:rPr lang="en-US" altLang="zh-CN" sz="1200" kern="1200" dirty="0" smtClean="0">
                <a:solidFill>
                  <a:schemeClr val="tx1"/>
                </a:solidFill>
                <a:effectLst/>
                <a:latin typeface="+mn-lt"/>
                <a:ea typeface="+mn-ea"/>
                <a:cs typeface="+mn-cs"/>
              </a:rPr>
              <a:t>, Simon</a:t>
            </a:r>
            <a:r>
              <a:rPr lang="zh-CN" altLang="en-US" sz="1200" kern="1200" dirty="0" smtClean="0">
                <a:solidFill>
                  <a:schemeClr val="tx1"/>
                </a:solidFill>
                <a:effectLst/>
                <a:latin typeface="+mn-lt"/>
                <a:ea typeface="+mn-ea"/>
                <a:cs typeface="+mn-cs"/>
              </a:rPr>
              <a:t>等人发 现响应比较强烈的区域往往对应于原图中一些潜在 的局部区域点</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至于前景对象</a:t>
            </a:r>
            <a:r>
              <a:rPr lang="en-US" altLang="zh-CN" sz="1200" kern="1200" dirty="0" smtClean="0">
                <a:solidFill>
                  <a:schemeClr val="tx1"/>
                </a:solidFill>
                <a:effectLst/>
                <a:latin typeface="+mn-lt"/>
                <a:ea typeface="+mn-ea"/>
                <a:cs typeface="+mn-cs"/>
              </a:rPr>
              <a:t>, Simon</a:t>
            </a:r>
            <a:r>
              <a:rPr lang="zh-CN" altLang="en-US" sz="1200" kern="1200" dirty="0" smtClean="0">
                <a:solidFill>
                  <a:schemeClr val="tx1"/>
                </a:solidFill>
                <a:effectLst/>
                <a:latin typeface="+mn-lt"/>
                <a:ea typeface="+mn-ea"/>
                <a:cs typeface="+mn-cs"/>
              </a:rPr>
              <a:t>等人并未 出更好的解决 方案</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他们采用的仍是传统的局部区域候选的方法</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即利用</a:t>
            </a:r>
            <a:r>
              <a:rPr lang="en-US" altLang="zh-CN" sz="1200" kern="1200" dirty="0" smtClean="0">
                <a:solidFill>
                  <a:schemeClr val="tx1"/>
                </a:solidFill>
                <a:effectLst/>
                <a:latin typeface="+mn-lt"/>
                <a:ea typeface="+mn-ea"/>
                <a:cs typeface="+mn-cs"/>
              </a:rPr>
              <a:t>Selective Search[47]</a:t>
            </a:r>
            <a:r>
              <a:rPr lang="zh-CN" altLang="en-US" sz="1200" kern="1200" dirty="0" smtClean="0">
                <a:solidFill>
                  <a:schemeClr val="tx1"/>
                </a:solidFill>
                <a:effectLst/>
                <a:latin typeface="+mn-lt"/>
                <a:ea typeface="+mn-ea"/>
                <a:cs typeface="+mn-cs"/>
              </a:rPr>
              <a:t>产生候选区域</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再利用卷积 神经网络对其进行分类</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取置信度最高的区域作为 前景对象</a:t>
            </a:r>
            <a:r>
              <a:rPr lang="en-US" altLang="zh-CN" sz="1200" kern="1200" dirty="0" smtClean="0">
                <a:solidFill>
                  <a:schemeClr val="tx1"/>
                </a:solidFill>
                <a:effectLst/>
                <a:latin typeface="+mn-lt"/>
                <a:ea typeface="+mn-ea"/>
                <a:cs typeface="+mn-cs"/>
              </a:rPr>
              <a:t>. </a:t>
            </a:r>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最后的特征向量由三部分信息构成</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原图 的特征、前景对象的特征以及局部区域的特征</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在训 练时</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对</a:t>
            </a:r>
            <a:r>
              <a:rPr lang="en-US" altLang="zh-CN" sz="1200" kern="1200" dirty="0" smtClean="0">
                <a:solidFill>
                  <a:schemeClr val="tx1"/>
                </a:solidFill>
                <a:effectLst/>
                <a:latin typeface="+mn-lt"/>
                <a:ea typeface="+mn-ea"/>
                <a:cs typeface="+mn-cs"/>
              </a:rPr>
              <a:t>VGG-Net[39]</a:t>
            </a:r>
            <a:r>
              <a:rPr lang="zh-CN" altLang="en-US" sz="1200" kern="1200" dirty="0" smtClean="0">
                <a:solidFill>
                  <a:schemeClr val="tx1"/>
                </a:solidFill>
                <a:effectLst/>
                <a:latin typeface="+mn-lt"/>
                <a:ea typeface="+mn-ea"/>
                <a:cs typeface="+mn-cs"/>
              </a:rPr>
              <a:t>进行了微调</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并将所有训练数据 进行水平翻转</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用来进行数据增强</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最终结果为</a:t>
            </a:r>
            <a:r>
              <a:rPr lang="en-US" altLang="zh-CN" sz="1200" kern="1200" dirty="0" smtClean="0">
                <a:solidFill>
                  <a:schemeClr val="tx1"/>
                </a:solidFill>
                <a:effectLst/>
                <a:latin typeface="+mn-lt"/>
                <a:ea typeface="+mn-ea"/>
                <a:cs typeface="+mn-cs"/>
              </a:rPr>
              <a:t>81%. </a:t>
            </a:r>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101</a:t>
            </a:fld>
            <a:endParaRPr kumimoji="1" lang="zh-CN" altLang="en-US"/>
          </a:p>
        </p:txBody>
      </p:sp>
    </p:spTree>
    <p:extLst>
      <p:ext uri="{BB962C8B-B14F-4D97-AF65-F5344CB8AC3E}">
        <p14:creationId xmlns:p14="http://schemas.microsoft.com/office/powerpoint/2010/main" val="2806049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在前馈过程中，把空间转换网络应用到特征图上，对局部特征图的角度进行调整，上图是应用两个空间转换网络部分，关注的</a:t>
            </a:r>
            <a:r>
              <a:rPr kumimoji="1" lang="en-US" altLang="zh-CN" dirty="0" smtClean="0"/>
              <a:t>part</a:t>
            </a:r>
            <a:r>
              <a:rPr kumimoji="1" lang="zh-CN" altLang="en-US" dirty="0" smtClean="0"/>
              <a:t>只有头部和身体，如果使用</a:t>
            </a:r>
            <a:r>
              <a:rPr kumimoji="1" lang="en-US" altLang="zh-CN" dirty="0" smtClean="0"/>
              <a:t>4</a:t>
            </a:r>
            <a:r>
              <a:rPr kumimoji="1" lang="zh-CN" altLang="en-US" dirty="0" smtClean="0"/>
              <a:t>个空间转换网路，可以关注四个局部，这样会一定程度上提高我们的分类准确率。</a:t>
            </a:r>
            <a:endParaRPr kumimoji="1" lang="zh-CN" altLang="en-US" dirty="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102</a:t>
            </a:fld>
            <a:endParaRPr kumimoji="1" lang="zh-CN" altLang="en-US"/>
          </a:p>
        </p:txBody>
      </p:sp>
    </p:spTree>
    <p:extLst>
      <p:ext uri="{BB962C8B-B14F-4D97-AF65-F5344CB8AC3E}">
        <p14:creationId xmlns:p14="http://schemas.microsoft.com/office/powerpoint/2010/main" val="60135975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在分类问题上，我们经常会遇到像左图这样的情况：有一些样本更容易错分到其他类别中，我们把这些样本称为干扰项，在</a:t>
            </a:r>
            <a:r>
              <a:rPr kumimoji="1" lang="en-US" altLang="zh-CN" dirty="0" smtClean="0"/>
              <a:t>CNN-tree</a:t>
            </a:r>
            <a:r>
              <a:rPr kumimoji="1" lang="zh-CN" altLang="en-US" dirty="0" smtClean="0"/>
              <a:t>提出的方法中，他用到了树状的结构，在第一个卷积神经网络训练完成后，我们将错误分类的干扰项，全部收集起来，再将这些所有的干扰项打成不同的包，再以这些数据为一个节点，继续进行分类，这样</a:t>
            </a:r>
            <a:endParaRPr kumimoji="1" lang="zh-CN" altLang="en-US" dirty="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103</a:t>
            </a:fld>
            <a:endParaRPr kumimoji="1" lang="zh-CN" altLang="en-US"/>
          </a:p>
        </p:txBody>
      </p:sp>
    </p:spTree>
    <p:extLst>
      <p:ext uri="{BB962C8B-B14F-4D97-AF65-F5344CB8AC3E}">
        <p14:creationId xmlns:p14="http://schemas.microsoft.com/office/powerpoint/2010/main" val="1874010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加利福尼亚理工学院</a:t>
            </a:r>
            <a:r>
              <a:rPr kumimoji="1" lang="en-US" altLang="zh-CN" dirty="0" smtClean="0"/>
              <a:t>256</a:t>
            </a:r>
            <a:r>
              <a:rPr kumimoji="1" lang="zh-CN" altLang="en-US" dirty="0" smtClean="0"/>
              <a:t>类图像数据库</a:t>
            </a:r>
            <a:r>
              <a:rPr kumimoji="1" lang="en-US" altLang="zh-CN" dirty="0" smtClean="0"/>
              <a:t>,caltech-101</a:t>
            </a:r>
            <a:r>
              <a:rPr kumimoji="1" lang="zh-CN" altLang="en-US" dirty="0" smtClean="0"/>
              <a:t>是</a:t>
            </a:r>
            <a:r>
              <a:rPr kumimoji="1" lang="en-US" altLang="zh-CN" dirty="0" smtClean="0"/>
              <a:t>2003</a:t>
            </a:r>
            <a:r>
              <a:rPr kumimoji="1" lang="zh-CN" altLang="en-US" dirty="0" smtClean="0"/>
              <a:t>年发表的，包含</a:t>
            </a:r>
            <a:r>
              <a:rPr kumimoji="1" lang="en-US" altLang="zh-CN" dirty="0" smtClean="0"/>
              <a:t>102</a:t>
            </a:r>
            <a:r>
              <a:rPr kumimoji="1" lang="zh-CN" altLang="en-US" dirty="0" smtClean="0"/>
              <a:t>类，共</a:t>
            </a:r>
            <a:r>
              <a:rPr kumimoji="1" lang="en-US" altLang="zh-CN" dirty="0" smtClean="0"/>
              <a:t>99144</a:t>
            </a:r>
            <a:r>
              <a:rPr kumimoji="1" lang="zh-CN" altLang="en-US" dirty="0" smtClean="0"/>
              <a:t>张图片，</a:t>
            </a:r>
            <a:endParaRPr kumimoji="1" lang="zh-CN" altLang="en-US" dirty="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10</a:t>
            </a:fld>
            <a:endParaRPr kumimoji="1" lang="zh-CN" altLang="en-US"/>
          </a:p>
        </p:txBody>
      </p:sp>
    </p:spTree>
    <p:extLst>
      <p:ext uri="{BB962C8B-B14F-4D97-AF65-F5344CB8AC3E}">
        <p14:creationId xmlns:p14="http://schemas.microsoft.com/office/powerpoint/2010/main" val="21078998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DVAN </a:t>
            </a:r>
            <a:r>
              <a:rPr lang="zh-CN" altLang="en-US" sz="1200" kern="1200" dirty="0" smtClean="0">
                <a:solidFill>
                  <a:schemeClr val="tx1"/>
                </a:solidFill>
                <a:effectLst/>
                <a:latin typeface="+mn-lt"/>
                <a:ea typeface="+mn-ea"/>
                <a:cs typeface="+mn-cs"/>
              </a:rPr>
              <a:t>算法 网络包含四个部分：注意局部获取，卷积特征提取，多元化注意力，分类。</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在获取多个局部区域之后，将他们全部输入到卷积神经网络中来提取卷积特征，这里是用</a:t>
            </a:r>
            <a:r>
              <a:rPr lang="en-US" altLang="zh-CN" sz="1200" kern="1200" dirty="0" smtClean="0">
                <a:solidFill>
                  <a:schemeClr val="tx1"/>
                </a:solidFill>
                <a:effectLst/>
                <a:latin typeface="+mn-lt"/>
                <a:ea typeface="+mn-ea"/>
                <a:cs typeface="+mn-cs"/>
              </a:rPr>
              <a:t>VGG</a:t>
            </a:r>
            <a:r>
              <a:rPr lang="zh-CN" altLang="en-US" sz="1200" kern="1200" dirty="0" smtClean="0">
                <a:solidFill>
                  <a:schemeClr val="tx1"/>
                </a:solidFill>
                <a:effectLst/>
                <a:latin typeface="+mn-lt"/>
                <a:ea typeface="+mn-ea"/>
                <a:cs typeface="+mn-cs"/>
              </a:rPr>
              <a:t>来提取卷积特征。根据提取到的卷积特征。</a:t>
            </a:r>
            <a:r>
              <a:rPr lang="en-US" altLang="zh-CN" sz="1200" kern="1200" dirty="0" smtClean="0">
                <a:solidFill>
                  <a:schemeClr val="tx1"/>
                </a:solidFill>
                <a:effectLst/>
                <a:latin typeface="+mn-lt"/>
                <a:ea typeface="+mn-ea"/>
                <a:cs typeface="+mn-cs"/>
              </a:rPr>
              <a:t>DVAN</a:t>
            </a:r>
            <a:r>
              <a:rPr lang="zh-CN" altLang="en-US" sz="1200" kern="1200" dirty="0" smtClean="0">
                <a:solidFill>
                  <a:schemeClr val="tx1"/>
                </a:solidFill>
                <a:effectLst/>
                <a:latin typeface="+mn-lt"/>
                <a:ea typeface="+mn-ea"/>
                <a:cs typeface="+mn-cs"/>
              </a:rPr>
              <a:t>网络的改进就在于多元化注意力机制，它不是仅关注一个最重要的区域，而是同时识别多个区域，用</a:t>
            </a:r>
            <a:r>
              <a:rPr lang="en-US" altLang="zh-CN" sz="1200" kern="1200" dirty="0" smtClean="0">
                <a:solidFill>
                  <a:schemeClr val="tx1"/>
                </a:solidFill>
                <a:effectLst/>
                <a:latin typeface="+mn-lt"/>
                <a:ea typeface="+mn-ea"/>
                <a:cs typeface="+mn-cs"/>
              </a:rPr>
              <a:t>LSTM</a:t>
            </a:r>
            <a:r>
              <a:rPr lang="zh-CN" altLang="en-US" sz="1200" kern="1200" dirty="0" smtClean="0">
                <a:solidFill>
                  <a:schemeClr val="tx1"/>
                </a:solidFill>
                <a:effectLst/>
                <a:latin typeface="+mn-lt"/>
                <a:ea typeface="+mn-ea"/>
                <a:cs typeface="+mn-cs"/>
              </a:rPr>
              <a:t>递归单元来学习这些所有局部的注意或是歧视，最终的预测结果是所有预测结果的平均值。在这个网络中，用到了</a:t>
            </a:r>
            <a:r>
              <a:rPr lang="en-US" altLang="zh-CN" sz="1200" kern="1200" dirty="0" smtClean="0">
                <a:solidFill>
                  <a:schemeClr val="tx1"/>
                </a:solidFill>
                <a:effectLst/>
                <a:latin typeface="+mn-lt"/>
                <a:ea typeface="+mn-ea"/>
                <a:cs typeface="+mn-cs"/>
              </a:rPr>
              <a:t>LSTM</a:t>
            </a:r>
            <a:r>
              <a:rPr lang="zh-CN" altLang="en-US" sz="1200" kern="1200" dirty="0" smtClean="0">
                <a:solidFill>
                  <a:schemeClr val="tx1"/>
                </a:solidFill>
                <a:effectLst/>
                <a:latin typeface="+mn-lt"/>
                <a:ea typeface="+mn-ea"/>
                <a:cs typeface="+mn-cs"/>
              </a:rPr>
              <a:t>单元，</a:t>
            </a:r>
            <a:r>
              <a:rPr lang="en-US" altLang="zh-CN" sz="1200" kern="1200" dirty="0" smtClean="0">
                <a:solidFill>
                  <a:schemeClr val="tx1"/>
                </a:solidFill>
                <a:effectLst/>
                <a:latin typeface="+mn-lt"/>
                <a:ea typeface="+mn-ea"/>
                <a:cs typeface="+mn-cs"/>
              </a:rPr>
              <a:t>LSTM</a:t>
            </a:r>
            <a:r>
              <a:rPr lang="zh-CN" altLang="en-US" sz="1200" kern="1200" dirty="0" smtClean="0">
                <a:solidFill>
                  <a:schemeClr val="tx1"/>
                </a:solidFill>
                <a:effectLst/>
                <a:latin typeface="+mn-lt"/>
                <a:ea typeface="+mn-ea"/>
                <a:cs typeface="+mn-cs"/>
              </a:rPr>
              <a:t>并不是卷积神经网络，它是递归神经网络的一种。递归神经网络在分类问题上应用的极少，但是在细粒度分类问题上，注意力机制对于细粒度分类问题比较重要，因此有几种方法都用到了递归神经网络。</a:t>
            </a:r>
            <a:endParaRPr kumimoji="1" lang="zh-CN" altLang="en-US" dirty="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104</a:t>
            </a:fld>
            <a:endParaRPr kumimoji="1" lang="zh-CN" altLang="en-US"/>
          </a:p>
        </p:txBody>
      </p:sp>
    </p:spTree>
    <p:extLst>
      <p:ext uri="{BB962C8B-B14F-4D97-AF65-F5344CB8AC3E}">
        <p14:creationId xmlns:p14="http://schemas.microsoft.com/office/powerpoint/2010/main" val="1308135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数据集提供人工标注信息，不仅包含图片信息和标签信息，识别信息（动作， 部位），分割数据的信息</a:t>
            </a:r>
            <a:endParaRPr kumimoji="1" lang="en-US" altLang="zh-CN" dirty="0" smtClean="0"/>
          </a:p>
          <a:p>
            <a:endParaRPr kumimoji="1" lang="en-US" altLang="zh-CN" dirty="0" smtClean="0"/>
          </a:p>
          <a:p>
            <a:r>
              <a:rPr kumimoji="1" lang="zh-CN" altLang="en-US" dirty="0" smtClean="0"/>
              <a:t>五部分内容：分类，检测，分割，动作分类，人体部位检测</a:t>
            </a:r>
            <a:endParaRPr kumimoji="1" lang="zh-CN" altLang="en-US" dirty="0"/>
          </a:p>
        </p:txBody>
      </p:sp>
      <p:sp>
        <p:nvSpPr>
          <p:cNvPr id="4" name="幻灯片编号占位符 3"/>
          <p:cNvSpPr>
            <a:spLocks noGrp="1"/>
          </p:cNvSpPr>
          <p:nvPr>
            <p:ph type="sldNum" sz="quarter" idx="10"/>
          </p:nvPr>
        </p:nvSpPr>
        <p:spPr/>
        <p:txBody>
          <a:bodyPr/>
          <a:lstStyle/>
          <a:p>
            <a:fld id="{A85E06A4-11C7-6345-A4DB-C7725B5BDB05}" type="slidenum">
              <a:rPr kumimoji="1" lang="zh-CN" altLang="en-US" smtClean="0"/>
              <a:t>11</a:t>
            </a:fld>
            <a:endParaRPr kumimoji="1" lang="zh-CN" altLang="en-US"/>
          </a:p>
        </p:txBody>
      </p:sp>
    </p:spTree>
    <p:extLst>
      <p:ext uri="{BB962C8B-B14F-4D97-AF65-F5344CB8AC3E}">
        <p14:creationId xmlns:p14="http://schemas.microsoft.com/office/powerpoint/2010/main" val="1302826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5F1A3D7F-C7F4-2145-BDBD-0F694D2D2B64}" type="datetime1">
              <a:rPr lang="zh-CN" altLang="en-US" smtClean="0"/>
              <a:t>2017/5/23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9942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8B0DCDC9-CC3F-0B4A-A569-0BC2C017226C}" type="datetime1">
              <a:rPr lang="zh-CN" altLang="en-US" smtClean="0"/>
              <a:t>2017/5/23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84399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和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12D1BD9E-1923-7E4A-A12A-37F768499D7B}" type="datetime1">
              <a:rPr lang="zh-CN" altLang="en-US" smtClean="0"/>
              <a:t>2017/5/23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890233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9F080A33-124C-5A47-914B-7AD7BEE39BC1}" type="datetime1">
              <a:rPr lang="zh-CN" altLang="en-US" smtClean="0"/>
              <a:t>2017/5/23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879975" y="5977468"/>
            <a:ext cx="1312025"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0101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45686C9C-4A2F-E749-9A91-157F1DA04585}" type="datetime1">
              <a:rPr lang="zh-CN" altLang="en-US" smtClean="0"/>
              <a:t>2017/5/23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3172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435C20FA-C101-9647-872F-F71A37DACD40}" type="datetime1">
              <a:rPr lang="zh-CN" altLang="en-US" smtClean="0"/>
              <a:t>2017/5/23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821817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05E981B3-5AD8-8A49-9A33-A79DFB8BE4B9}" type="datetime1">
              <a:rPr lang="zh-CN" altLang="en-US" smtClean="0"/>
              <a:t>2017/5/23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66698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AC6A49A1-3F0A-B14E-8FFE-1B066ED0004A}" type="datetime1">
              <a:rPr lang="zh-CN" altLang="en-US" smtClean="0"/>
              <a:t>2017/5/23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95276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5F8A3C3-6D78-7649-A518-91F4611C1E0F}" type="datetime1">
              <a:rPr lang="zh-CN" altLang="en-US" smtClean="0"/>
              <a:t>2017/5/23</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446168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F6A6C8A-612A-614B-84BC-41DE51BBC192}" type="datetime1">
              <a:rPr lang="zh-CN" altLang="en-US" smtClean="0"/>
              <a:t>2017/5/23</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536146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E62EF8A3-EC03-4842-A49B-5D55AF2BCB72}" type="datetime1">
              <a:rPr lang="zh-CN" altLang="en-US" smtClean="0"/>
              <a:t>2017/5/23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825454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59B8B2D-0C9F-064F-9ACD-98436132523B}" type="datetime1">
              <a:rPr lang="zh-CN" altLang="en-US" smtClean="0"/>
              <a:t>2017/5/23</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608171"/>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3" Type="http://schemas.openxmlformats.org/officeDocument/2006/relationships/image" Target="../media/image25.jpg"/><Relationship Id="rId14" Type="http://schemas.openxmlformats.org/officeDocument/2006/relationships/image" Target="../media/image26.jpg"/><Relationship Id="rId15" Type="http://schemas.openxmlformats.org/officeDocument/2006/relationships/image" Target="../media/image27.jpg"/><Relationship Id="rId16" Type="http://schemas.openxmlformats.org/officeDocument/2006/relationships/image" Target="../media/image28.jpg"/><Relationship Id="rId17" Type="http://schemas.openxmlformats.org/officeDocument/2006/relationships/image" Target="../media/image29.jpg"/><Relationship Id="rId18" Type="http://schemas.openxmlformats.org/officeDocument/2006/relationships/image" Target="../media/image30.jpg"/><Relationship Id="rId19" Type="http://schemas.openxmlformats.org/officeDocument/2006/relationships/image" Target="../media/image31.jpg"/><Relationship Id="rId63" Type="http://schemas.openxmlformats.org/officeDocument/2006/relationships/image" Target="../media/image75.jpg"/><Relationship Id="rId64" Type="http://schemas.openxmlformats.org/officeDocument/2006/relationships/image" Target="../media/image76.jpg"/><Relationship Id="rId65" Type="http://schemas.openxmlformats.org/officeDocument/2006/relationships/image" Target="../media/image77.jpg"/><Relationship Id="rId66" Type="http://schemas.openxmlformats.org/officeDocument/2006/relationships/image" Target="../media/image78.jpg"/><Relationship Id="rId67" Type="http://schemas.openxmlformats.org/officeDocument/2006/relationships/image" Target="../media/image79.jpg"/><Relationship Id="rId50" Type="http://schemas.openxmlformats.org/officeDocument/2006/relationships/image" Target="../media/image62.jpg"/><Relationship Id="rId51" Type="http://schemas.openxmlformats.org/officeDocument/2006/relationships/image" Target="../media/image63.jpg"/><Relationship Id="rId52" Type="http://schemas.openxmlformats.org/officeDocument/2006/relationships/image" Target="../media/image64.jpg"/><Relationship Id="rId53" Type="http://schemas.openxmlformats.org/officeDocument/2006/relationships/image" Target="../media/image65.jpg"/><Relationship Id="rId54" Type="http://schemas.openxmlformats.org/officeDocument/2006/relationships/image" Target="../media/image66.jpg"/><Relationship Id="rId55" Type="http://schemas.openxmlformats.org/officeDocument/2006/relationships/image" Target="../media/image67.jpg"/><Relationship Id="rId56" Type="http://schemas.openxmlformats.org/officeDocument/2006/relationships/image" Target="../media/image68.jpg"/><Relationship Id="rId57" Type="http://schemas.openxmlformats.org/officeDocument/2006/relationships/image" Target="../media/image69.jpg"/><Relationship Id="rId58" Type="http://schemas.openxmlformats.org/officeDocument/2006/relationships/image" Target="../media/image70.jpg"/><Relationship Id="rId59" Type="http://schemas.openxmlformats.org/officeDocument/2006/relationships/image" Target="../media/image71.jpg"/><Relationship Id="rId40" Type="http://schemas.openxmlformats.org/officeDocument/2006/relationships/image" Target="../media/image52.jpg"/><Relationship Id="rId41" Type="http://schemas.openxmlformats.org/officeDocument/2006/relationships/image" Target="../media/image53.jpg"/><Relationship Id="rId42" Type="http://schemas.openxmlformats.org/officeDocument/2006/relationships/image" Target="../media/image54.jpg"/><Relationship Id="rId43" Type="http://schemas.openxmlformats.org/officeDocument/2006/relationships/image" Target="../media/image55.jpg"/><Relationship Id="rId44" Type="http://schemas.openxmlformats.org/officeDocument/2006/relationships/image" Target="../media/image56.jpg"/><Relationship Id="rId45" Type="http://schemas.openxmlformats.org/officeDocument/2006/relationships/image" Target="../media/image57.jpg"/><Relationship Id="rId46" Type="http://schemas.openxmlformats.org/officeDocument/2006/relationships/image" Target="../media/image58.jpg"/><Relationship Id="rId47" Type="http://schemas.openxmlformats.org/officeDocument/2006/relationships/image" Target="../media/image59.jpg"/><Relationship Id="rId48" Type="http://schemas.openxmlformats.org/officeDocument/2006/relationships/image" Target="../media/image60.jpg"/><Relationship Id="rId49" Type="http://schemas.openxmlformats.org/officeDocument/2006/relationships/image" Target="../media/image61.jpg"/><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jpg"/><Relationship Id="rId4" Type="http://schemas.openxmlformats.org/officeDocument/2006/relationships/image" Target="../media/image16.jpg"/><Relationship Id="rId5" Type="http://schemas.openxmlformats.org/officeDocument/2006/relationships/image" Target="../media/image17.jpg"/><Relationship Id="rId6" Type="http://schemas.openxmlformats.org/officeDocument/2006/relationships/image" Target="../media/image18.jpg"/><Relationship Id="rId7" Type="http://schemas.openxmlformats.org/officeDocument/2006/relationships/image" Target="../media/image19.jpg"/><Relationship Id="rId8" Type="http://schemas.openxmlformats.org/officeDocument/2006/relationships/image" Target="../media/image20.jpg"/><Relationship Id="rId9" Type="http://schemas.openxmlformats.org/officeDocument/2006/relationships/image" Target="../media/image21.jpg"/><Relationship Id="rId30" Type="http://schemas.openxmlformats.org/officeDocument/2006/relationships/image" Target="../media/image42.jpg"/><Relationship Id="rId31" Type="http://schemas.openxmlformats.org/officeDocument/2006/relationships/image" Target="../media/image43.jpg"/><Relationship Id="rId32" Type="http://schemas.openxmlformats.org/officeDocument/2006/relationships/image" Target="../media/image44.jpg"/><Relationship Id="rId33" Type="http://schemas.openxmlformats.org/officeDocument/2006/relationships/image" Target="../media/image45.jpg"/><Relationship Id="rId34" Type="http://schemas.openxmlformats.org/officeDocument/2006/relationships/image" Target="../media/image46.jpg"/><Relationship Id="rId35" Type="http://schemas.openxmlformats.org/officeDocument/2006/relationships/image" Target="../media/image47.jpg"/><Relationship Id="rId36" Type="http://schemas.openxmlformats.org/officeDocument/2006/relationships/image" Target="../media/image48.jpg"/><Relationship Id="rId37" Type="http://schemas.openxmlformats.org/officeDocument/2006/relationships/image" Target="../media/image49.jpg"/><Relationship Id="rId38" Type="http://schemas.openxmlformats.org/officeDocument/2006/relationships/image" Target="../media/image50.jpg"/><Relationship Id="rId39" Type="http://schemas.openxmlformats.org/officeDocument/2006/relationships/image" Target="../media/image51.jpg"/><Relationship Id="rId20" Type="http://schemas.openxmlformats.org/officeDocument/2006/relationships/image" Target="../media/image32.jpg"/><Relationship Id="rId21" Type="http://schemas.openxmlformats.org/officeDocument/2006/relationships/image" Target="../media/image33.jpg"/><Relationship Id="rId22" Type="http://schemas.openxmlformats.org/officeDocument/2006/relationships/image" Target="../media/image34.jpg"/><Relationship Id="rId23" Type="http://schemas.openxmlformats.org/officeDocument/2006/relationships/image" Target="../media/image35.jpg"/><Relationship Id="rId24" Type="http://schemas.openxmlformats.org/officeDocument/2006/relationships/image" Target="../media/image36.jpg"/><Relationship Id="rId25" Type="http://schemas.openxmlformats.org/officeDocument/2006/relationships/image" Target="../media/image37.jpg"/><Relationship Id="rId26" Type="http://schemas.openxmlformats.org/officeDocument/2006/relationships/image" Target="../media/image38.jpg"/><Relationship Id="rId27" Type="http://schemas.openxmlformats.org/officeDocument/2006/relationships/image" Target="../media/image39.jpg"/><Relationship Id="rId28" Type="http://schemas.openxmlformats.org/officeDocument/2006/relationships/image" Target="../media/image40.jpg"/><Relationship Id="rId29" Type="http://schemas.openxmlformats.org/officeDocument/2006/relationships/image" Target="../media/image41.jpg"/><Relationship Id="rId60" Type="http://schemas.openxmlformats.org/officeDocument/2006/relationships/image" Target="../media/image72.jpg"/><Relationship Id="rId61" Type="http://schemas.openxmlformats.org/officeDocument/2006/relationships/image" Target="../media/image73.jpg"/><Relationship Id="rId62" Type="http://schemas.openxmlformats.org/officeDocument/2006/relationships/image" Target="../media/image74.jpg"/><Relationship Id="rId10" Type="http://schemas.openxmlformats.org/officeDocument/2006/relationships/image" Target="../media/image22.jpg"/><Relationship Id="rId11" Type="http://schemas.openxmlformats.org/officeDocument/2006/relationships/image" Target="../media/image23.jpg"/><Relationship Id="rId12" Type="http://schemas.openxmlformats.org/officeDocument/2006/relationships/image" Target="../media/image24.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6.png"/><Relationship Id="rId3" Type="http://schemas.openxmlformats.org/officeDocument/2006/relationships/image" Target="../media/image2.jpg"/></Relationships>
</file>

<file path=ppt/slides/_rels/slide101.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37.png"/><Relationship Id="rId5" Type="http://schemas.openxmlformats.org/officeDocument/2006/relationships/image" Target="../media/image338.png"/><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102.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39.png"/><Relationship Id="rId5" Type="http://schemas.openxmlformats.org/officeDocument/2006/relationships/image" Target="../media/image340.png"/><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103.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41.png"/><Relationship Id="rId5" Type="http://schemas.openxmlformats.org/officeDocument/2006/relationships/image" Target="../media/image342.png"/><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104.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43.png"/><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80.jp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81.jpg"/><Relationship Id="rId5" Type="http://schemas.openxmlformats.org/officeDocument/2006/relationships/image" Target="../media/image82.jp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83.jp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84.jpg"/><Relationship Id="rId5" Type="http://schemas.openxmlformats.org/officeDocument/2006/relationships/image" Target="../media/image85.jpg"/><Relationship Id="rId6" Type="http://schemas.openxmlformats.org/officeDocument/2006/relationships/image" Target="../media/image86.jp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jp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2.jp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18.png"/><Relationship Id="rId5" Type="http://schemas.openxmlformats.org/officeDocument/2006/relationships/image" Target="../media/image87.png"/><Relationship Id="rId6" Type="http://schemas.openxmlformats.org/officeDocument/2006/relationships/image" Target="../media/image20.png"/><Relationship Id="rId7"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88.tiff"/><Relationship Id="rId4" Type="http://schemas.openxmlformats.org/officeDocument/2006/relationships/image" Target="../media/image2.jp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jpg"/></Relationships>
</file>

<file path=ppt/slides/_rels/slide25.xml.rels><?xml version="1.0" encoding="UTF-8" standalone="yes"?>
<Relationships xmlns="http://schemas.openxmlformats.org/package/2006/relationships"><Relationship Id="rId3" Type="http://schemas.openxmlformats.org/officeDocument/2006/relationships/image" Target="../media/image89.jpg"/><Relationship Id="rId4" Type="http://schemas.openxmlformats.org/officeDocument/2006/relationships/image" Target="../media/image2.jp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90.tiff"/><Relationship Id="rId5" Type="http://schemas.openxmlformats.org/officeDocument/2006/relationships/image" Target="../media/image91.tiff"/><Relationship Id="rId6" Type="http://schemas.openxmlformats.org/officeDocument/2006/relationships/image" Target="../media/image92.jp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jpg"/></Relationships>
</file>

<file path=ppt/slides/_rels/slide28.xml.rels><?xml version="1.0" encoding="UTF-8" standalone="yes"?>
<Relationships xmlns="http://schemas.openxmlformats.org/package/2006/relationships"><Relationship Id="rId3" Type="http://schemas.openxmlformats.org/officeDocument/2006/relationships/image" Target="../media/image93.jpg"/><Relationship Id="rId4" Type="http://schemas.openxmlformats.org/officeDocument/2006/relationships/image" Target="../media/image2.jpg"/><Relationship Id="rId5" Type="http://schemas.openxmlformats.org/officeDocument/2006/relationships/image" Target="../media/image94.jpg"/><Relationship Id="rId6" Type="http://schemas.openxmlformats.org/officeDocument/2006/relationships/image" Target="../media/image95.jpg"/><Relationship Id="rId7" Type="http://schemas.openxmlformats.org/officeDocument/2006/relationships/image" Target="../media/image96.jpg"/><Relationship Id="rId8" Type="http://schemas.openxmlformats.org/officeDocument/2006/relationships/image" Target="../media/image97.jp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98.jp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99.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100.tiff"/><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101.tiff"/><Relationship Id="rId5" Type="http://schemas.openxmlformats.org/officeDocument/2006/relationships/image" Target="../media/image102.jpg"/><Relationship Id="rId6" Type="http://schemas.openxmlformats.org/officeDocument/2006/relationships/image" Target="../media/image103.png"/><Relationship Id="rId7" Type="http://schemas.openxmlformats.org/officeDocument/2006/relationships/image" Target="../media/image104.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3" Type="http://schemas.openxmlformats.org/officeDocument/2006/relationships/image" Target="../media/image105.jpg"/><Relationship Id="rId4" Type="http://schemas.openxmlformats.org/officeDocument/2006/relationships/image" Target="../media/image2.jp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106.jp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107.jpg"/><Relationship Id="rId5" Type="http://schemas.openxmlformats.org/officeDocument/2006/relationships/image" Target="../media/image108.jpg"/><Relationship Id="rId6" Type="http://schemas.openxmlformats.org/officeDocument/2006/relationships/image" Target="../media/image109.jpg"/><Relationship Id="rId7" Type="http://schemas.openxmlformats.org/officeDocument/2006/relationships/image" Target="../media/image110.jpg"/><Relationship Id="rId8" Type="http://schemas.openxmlformats.org/officeDocument/2006/relationships/image" Target="../media/image111.jp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2.jpg"/><Relationship Id="rId5" Type="http://schemas.openxmlformats.org/officeDocument/2006/relationships/image" Target="../media/image112.tiff"/><Relationship Id="rId6" Type="http://schemas.openxmlformats.org/officeDocument/2006/relationships/image" Target="../media/image113.tiff"/><Relationship Id="rId7" Type="http://schemas.openxmlformats.org/officeDocument/2006/relationships/image" Target="../media/image113.png"/><Relationship Id="rId8" Type="http://schemas.openxmlformats.org/officeDocument/2006/relationships/image" Target="../media/image114.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114.jpg"/><Relationship Id="rId5" Type="http://schemas.openxmlformats.org/officeDocument/2006/relationships/image" Target="../media/image115.tiff"/><Relationship Id="rId6" Type="http://schemas.openxmlformats.org/officeDocument/2006/relationships/image" Target="../media/image117.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jpg"/></Relationships>
</file>

<file path=ppt/slides/_rels/slide39.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116.jpg"/><Relationship Id="rId5" Type="http://schemas.openxmlformats.org/officeDocument/2006/relationships/image" Target="../media/image117.jp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1" Type="http://schemas.openxmlformats.org/officeDocument/2006/relationships/image" Target="../media/image10.tiff"/><Relationship Id="rId12"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3.tiff"/><Relationship Id="rId5" Type="http://schemas.openxmlformats.org/officeDocument/2006/relationships/image" Target="../media/image4.tiff"/><Relationship Id="rId6" Type="http://schemas.openxmlformats.org/officeDocument/2006/relationships/image" Target="../media/image5.tiff"/><Relationship Id="rId7" Type="http://schemas.openxmlformats.org/officeDocument/2006/relationships/image" Target="../media/image6.tiff"/><Relationship Id="rId8" Type="http://schemas.openxmlformats.org/officeDocument/2006/relationships/image" Target="../media/image7.tiff"/><Relationship Id="rId9" Type="http://schemas.openxmlformats.org/officeDocument/2006/relationships/image" Target="../media/image8.tiff"/><Relationship Id="rId10" Type="http://schemas.openxmlformats.org/officeDocument/2006/relationships/image" Target="../media/image9.tiff"/></Relationships>
</file>

<file path=ppt/slides/_rels/slide40.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118.jp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1.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119.jp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2.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120.jpg"/><Relationship Id="rId5" Type="http://schemas.openxmlformats.org/officeDocument/2006/relationships/image" Target="../media/image121.jp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3.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119.jp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4.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119.jp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5.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120.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6.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119.jp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119.jp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9.xml.rels><?xml version="1.0" encoding="UTF-8" standalone="yes"?>
<Relationships xmlns="http://schemas.openxmlformats.org/package/2006/relationships"><Relationship Id="rId3" Type="http://schemas.openxmlformats.org/officeDocument/2006/relationships/image" Target="../media/image122.jpg"/><Relationship Id="rId4" Type="http://schemas.openxmlformats.org/officeDocument/2006/relationships/image" Target="../media/image2.jp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3" Type="http://schemas.openxmlformats.org/officeDocument/2006/relationships/image" Target="../media/image123.jpg"/><Relationship Id="rId4" Type="http://schemas.openxmlformats.org/officeDocument/2006/relationships/image" Target="../media/image2.jp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jpg"/></Relationships>
</file>

<file path=ppt/slides/_rels/slide52.xml.rels><?xml version="1.0" encoding="UTF-8" standalone="yes"?>
<Relationships xmlns="http://schemas.openxmlformats.org/package/2006/relationships"><Relationship Id="rId3" Type="http://schemas.openxmlformats.org/officeDocument/2006/relationships/image" Target="../media/image124.tiff"/><Relationship Id="rId4" Type="http://schemas.openxmlformats.org/officeDocument/2006/relationships/image" Target="../media/image2.jpg"/><Relationship Id="rId5" Type="http://schemas.openxmlformats.org/officeDocument/2006/relationships/image" Target="../media/image125.jp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3.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126.jp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4.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127.jpg"/><Relationship Id="rId5" Type="http://schemas.openxmlformats.org/officeDocument/2006/relationships/image" Target="../media/image128.jpg"/><Relationship Id="rId6" Type="http://schemas.openxmlformats.org/officeDocument/2006/relationships/image" Target="../media/image129.jpg"/><Relationship Id="rId7" Type="http://schemas.openxmlformats.org/officeDocument/2006/relationships/image" Target="../media/image130.jpg"/><Relationship Id="rId8" Type="http://schemas.openxmlformats.org/officeDocument/2006/relationships/image" Target="../media/image131.jpg"/><Relationship Id="rId9" Type="http://schemas.openxmlformats.org/officeDocument/2006/relationships/image" Target="../media/image132.jp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 Id="rId3" Type="http://schemas.openxmlformats.org/officeDocument/2006/relationships/image" Target="../media/image133.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 Id="rId3" Type="http://schemas.openxmlformats.org/officeDocument/2006/relationships/image" Target="../media/image134.jp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tiff"/><Relationship Id="rId5" Type="http://schemas.openxmlformats.org/officeDocument/2006/relationships/image" Target="../media/image12.jpg"/><Relationship Id="rId6" Type="http://schemas.openxmlformats.org/officeDocument/2006/relationships/image" Target="../media/image13.jp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3" Type="http://schemas.openxmlformats.org/officeDocument/2006/relationships/image" Target="../media/image135.jpg"/><Relationship Id="rId4" Type="http://schemas.openxmlformats.org/officeDocument/2006/relationships/image" Target="../media/image136.jpg"/><Relationship Id="rId5" Type="http://schemas.openxmlformats.org/officeDocument/2006/relationships/image" Target="../media/image137.jpg"/><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61.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139.jpg"/><Relationship Id="rId5" Type="http://schemas.openxmlformats.org/officeDocument/2006/relationships/image" Target="../media/image140.jpg"/><Relationship Id="rId1" Type="http://schemas.openxmlformats.org/officeDocument/2006/relationships/slideLayout" Target="../slideLayouts/slideLayout2.xml"/><Relationship Id="rId2" Type="http://schemas.openxmlformats.org/officeDocument/2006/relationships/image" Target="../media/image138.jpg"/></Relationships>
</file>

<file path=ppt/slides/_rels/slide62.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141.jpg"/><Relationship Id="rId5" Type="http://schemas.openxmlformats.org/officeDocument/2006/relationships/image" Target="../media/image142.jp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3.xml.rels><?xml version="1.0" encoding="UTF-8" standalone="yes"?>
<Relationships xmlns="http://schemas.openxmlformats.org/package/2006/relationships"><Relationship Id="rId13" Type="http://schemas.openxmlformats.org/officeDocument/2006/relationships/image" Target="../media/image152.jpg"/><Relationship Id="rId14" Type="http://schemas.openxmlformats.org/officeDocument/2006/relationships/image" Target="../media/image153.jpg"/><Relationship Id="rId15" Type="http://schemas.openxmlformats.org/officeDocument/2006/relationships/image" Target="../media/image154.jpg"/><Relationship Id="rId16" Type="http://schemas.openxmlformats.org/officeDocument/2006/relationships/image" Target="../media/image155.jpg"/><Relationship Id="rId17" Type="http://schemas.openxmlformats.org/officeDocument/2006/relationships/image" Target="../media/image156.jpg"/><Relationship Id="rId18" Type="http://schemas.openxmlformats.org/officeDocument/2006/relationships/image" Target="../media/image157.jpg"/><Relationship Id="rId19" Type="http://schemas.openxmlformats.org/officeDocument/2006/relationships/image" Target="../media/image158.jpg"/><Relationship Id="rId50" Type="http://schemas.openxmlformats.org/officeDocument/2006/relationships/image" Target="../media/image189.jpg"/><Relationship Id="rId51" Type="http://schemas.openxmlformats.org/officeDocument/2006/relationships/image" Target="../media/image190.jpg"/><Relationship Id="rId52" Type="http://schemas.openxmlformats.org/officeDocument/2006/relationships/image" Target="../media/image191.jpg"/><Relationship Id="rId53" Type="http://schemas.openxmlformats.org/officeDocument/2006/relationships/image" Target="../media/image192.jpg"/><Relationship Id="rId54" Type="http://schemas.openxmlformats.org/officeDocument/2006/relationships/image" Target="../media/image193.jpg"/><Relationship Id="rId55" Type="http://schemas.openxmlformats.org/officeDocument/2006/relationships/image" Target="../media/image194.jpg"/><Relationship Id="rId56" Type="http://schemas.openxmlformats.org/officeDocument/2006/relationships/image" Target="../media/image195.jpg"/><Relationship Id="rId57" Type="http://schemas.openxmlformats.org/officeDocument/2006/relationships/image" Target="../media/image196.jpg"/><Relationship Id="rId58" Type="http://schemas.openxmlformats.org/officeDocument/2006/relationships/image" Target="../media/image197.jpg"/><Relationship Id="rId59" Type="http://schemas.openxmlformats.org/officeDocument/2006/relationships/image" Target="../media/image198.jpg"/><Relationship Id="rId40" Type="http://schemas.openxmlformats.org/officeDocument/2006/relationships/image" Target="../media/image179.jpg"/><Relationship Id="rId41" Type="http://schemas.openxmlformats.org/officeDocument/2006/relationships/image" Target="../media/image180.jpg"/><Relationship Id="rId42" Type="http://schemas.openxmlformats.org/officeDocument/2006/relationships/image" Target="../media/image181.jpg"/><Relationship Id="rId43" Type="http://schemas.openxmlformats.org/officeDocument/2006/relationships/image" Target="../media/image182.jpg"/><Relationship Id="rId44" Type="http://schemas.openxmlformats.org/officeDocument/2006/relationships/image" Target="../media/image183.jpg"/><Relationship Id="rId45" Type="http://schemas.openxmlformats.org/officeDocument/2006/relationships/image" Target="../media/image184.jpg"/><Relationship Id="rId46" Type="http://schemas.openxmlformats.org/officeDocument/2006/relationships/image" Target="../media/image185.jpg"/><Relationship Id="rId47" Type="http://schemas.openxmlformats.org/officeDocument/2006/relationships/image" Target="../media/image186.jpg"/><Relationship Id="rId48" Type="http://schemas.openxmlformats.org/officeDocument/2006/relationships/image" Target="../media/image187.jpg"/><Relationship Id="rId49" Type="http://schemas.openxmlformats.org/officeDocument/2006/relationships/image" Target="../media/image188.jpg"/><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jpg"/><Relationship Id="rId4" Type="http://schemas.openxmlformats.org/officeDocument/2006/relationships/image" Target="../media/image143.jpg"/><Relationship Id="rId5" Type="http://schemas.openxmlformats.org/officeDocument/2006/relationships/image" Target="../media/image144.jpg"/><Relationship Id="rId6" Type="http://schemas.openxmlformats.org/officeDocument/2006/relationships/image" Target="../media/image145.jpg"/><Relationship Id="rId7" Type="http://schemas.openxmlformats.org/officeDocument/2006/relationships/image" Target="../media/image146.jpg"/><Relationship Id="rId8" Type="http://schemas.openxmlformats.org/officeDocument/2006/relationships/image" Target="../media/image147.jpg"/><Relationship Id="rId9" Type="http://schemas.openxmlformats.org/officeDocument/2006/relationships/image" Target="../media/image148.jpg"/><Relationship Id="rId30" Type="http://schemas.openxmlformats.org/officeDocument/2006/relationships/image" Target="../media/image169.jpg"/><Relationship Id="rId31" Type="http://schemas.openxmlformats.org/officeDocument/2006/relationships/image" Target="../media/image170.jpg"/><Relationship Id="rId32" Type="http://schemas.openxmlformats.org/officeDocument/2006/relationships/image" Target="../media/image171.jpg"/><Relationship Id="rId33" Type="http://schemas.openxmlformats.org/officeDocument/2006/relationships/image" Target="../media/image172.jpg"/><Relationship Id="rId34" Type="http://schemas.openxmlformats.org/officeDocument/2006/relationships/image" Target="../media/image173.jpg"/><Relationship Id="rId35" Type="http://schemas.openxmlformats.org/officeDocument/2006/relationships/image" Target="../media/image174.jpg"/><Relationship Id="rId36" Type="http://schemas.openxmlformats.org/officeDocument/2006/relationships/image" Target="../media/image175.jpg"/><Relationship Id="rId37" Type="http://schemas.openxmlformats.org/officeDocument/2006/relationships/image" Target="../media/image176.jpg"/><Relationship Id="rId38" Type="http://schemas.openxmlformats.org/officeDocument/2006/relationships/image" Target="../media/image177.jpg"/><Relationship Id="rId39" Type="http://schemas.openxmlformats.org/officeDocument/2006/relationships/image" Target="../media/image178.jpg"/><Relationship Id="rId20" Type="http://schemas.openxmlformats.org/officeDocument/2006/relationships/image" Target="../media/image159.jpg"/><Relationship Id="rId21" Type="http://schemas.openxmlformats.org/officeDocument/2006/relationships/image" Target="../media/image160.jpg"/><Relationship Id="rId22" Type="http://schemas.openxmlformats.org/officeDocument/2006/relationships/image" Target="../media/image161.jpg"/><Relationship Id="rId23" Type="http://schemas.openxmlformats.org/officeDocument/2006/relationships/image" Target="../media/image162.jpg"/><Relationship Id="rId24" Type="http://schemas.openxmlformats.org/officeDocument/2006/relationships/image" Target="../media/image163.jpg"/><Relationship Id="rId25" Type="http://schemas.openxmlformats.org/officeDocument/2006/relationships/image" Target="../media/image164.jpg"/><Relationship Id="rId26" Type="http://schemas.openxmlformats.org/officeDocument/2006/relationships/image" Target="../media/image165.jpg"/><Relationship Id="rId27" Type="http://schemas.openxmlformats.org/officeDocument/2006/relationships/image" Target="../media/image166.jpg"/><Relationship Id="rId28" Type="http://schemas.openxmlformats.org/officeDocument/2006/relationships/image" Target="../media/image167.jpg"/><Relationship Id="rId29" Type="http://schemas.openxmlformats.org/officeDocument/2006/relationships/image" Target="../media/image168.jpg"/><Relationship Id="rId60" Type="http://schemas.openxmlformats.org/officeDocument/2006/relationships/image" Target="../media/image199.tiff"/><Relationship Id="rId10" Type="http://schemas.openxmlformats.org/officeDocument/2006/relationships/image" Target="../media/image149.jpg"/><Relationship Id="rId11" Type="http://schemas.openxmlformats.org/officeDocument/2006/relationships/image" Target="../media/image150.jpg"/><Relationship Id="rId12" Type="http://schemas.openxmlformats.org/officeDocument/2006/relationships/image" Target="../media/image151.jpg"/></Relationships>
</file>

<file path=ppt/slides/_rels/slide64.xml.rels><?xml version="1.0" encoding="UTF-8" standalone="yes"?>
<Relationships xmlns="http://schemas.openxmlformats.org/package/2006/relationships"><Relationship Id="rId13" Type="http://schemas.openxmlformats.org/officeDocument/2006/relationships/image" Target="../media/image210.jpg"/><Relationship Id="rId14" Type="http://schemas.openxmlformats.org/officeDocument/2006/relationships/image" Target="../media/image211.jpg"/><Relationship Id="rId15" Type="http://schemas.openxmlformats.org/officeDocument/2006/relationships/image" Target="../media/image212.jpg"/><Relationship Id="rId16" Type="http://schemas.openxmlformats.org/officeDocument/2006/relationships/image" Target="../media/image213.jpg"/><Relationship Id="rId17" Type="http://schemas.openxmlformats.org/officeDocument/2006/relationships/image" Target="../media/image214.jpg"/><Relationship Id="rId18" Type="http://schemas.openxmlformats.org/officeDocument/2006/relationships/image" Target="../media/image215.jpg"/><Relationship Id="rId19" Type="http://schemas.openxmlformats.org/officeDocument/2006/relationships/image" Target="../media/image216.jpg"/><Relationship Id="rId50" Type="http://schemas.openxmlformats.org/officeDocument/2006/relationships/image" Target="../media/image247.jpg"/><Relationship Id="rId51" Type="http://schemas.openxmlformats.org/officeDocument/2006/relationships/image" Target="../media/image248.jpg"/><Relationship Id="rId52" Type="http://schemas.openxmlformats.org/officeDocument/2006/relationships/image" Target="../media/image249.jpg"/><Relationship Id="rId53" Type="http://schemas.openxmlformats.org/officeDocument/2006/relationships/image" Target="../media/image250.jpg"/><Relationship Id="rId54" Type="http://schemas.openxmlformats.org/officeDocument/2006/relationships/image" Target="../media/image251.jpg"/><Relationship Id="rId55" Type="http://schemas.openxmlformats.org/officeDocument/2006/relationships/image" Target="../media/image252.jpg"/><Relationship Id="rId56" Type="http://schemas.openxmlformats.org/officeDocument/2006/relationships/image" Target="../media/image253.jpg"/><Relationship Id="rId57" Type="http://schemas.openxmlformats.org/officeDocument/2006/relationships/image" Target="../media/image254.jpg"/><Relationship Id="rId58" Type="http://schemas.openxmlformats.org/officeDocument/2006/relationships/image" Target="../media/image255.jpg"/><Relationship Id="rId59" Type="http://schemas.openxmlformats.org/officeDocument/2006/relationships/comments" Target="../comments/comment1.xml"/><Relationship Id="rId40" Type="http://schemas.openxmlformats.org/officeDocument/2006/relationships/image" Target="../media/image237.jpg"/><Relationship Id="rId41" Type="http://schemas.openxmlformats.org/officeDocument/2006/relationships/image" Target="../media/image238.jpg"/><Relationship Id="rId42" Type="http://schemas.openxmlformats.org/officeDocument/2006/relationships/image" Target="../media/image239.jpg"/><Relationship Id="rId43" Type="http://schemas.openxmlformats.org/officeDocument/2006/relationships/image" Target="../media/image240.jpg"/><Relationship Id="rId44" Type="http://schemas.openxmlformats.org/officeDocument/2006/relationships/image" Target="../media/image241.jpg"/><Relationship Id="rId45" Type="http://schemas.openxmlformats.org/officeDocument/2006/relationships/image" Target="../media/image242.jpg"/><Relationship Id="rId46" Type="http://schemas.openxmlformats.org/officeDocument/2006/relationships/image" Target="../media/image243.jpg"/><Relationship Id="rId47" Type="http://schemas.openxmlformats.org/officeDocument/2006/relationships/image" Target="../media/image244.jpg"/><Relationship Id="rId48" Type="http://schemas.openxmlformats.org/officeDocument/2006/relationships/image" Target="../media/image245.jpg"/><Relationship Id="rId49" Type="http://schemas.openxmlformats.org/officeDocument/2006/relationships/image" Target="../media/image246.jpg"/><Relationship Id="rId1" Type="http://schemas.openxmlformats.org/officeDocument/2006/relationships/slideLayout" Target="../slideLayouts/slideLayout2.xml"/><Relationship Id="rId2" Type="http://schemas.openxmlformats.org/officeDocument/2006/relationships/image" Target="../media/image2.jpg"/><Relationship Id="rId3" Type="http://schemas.openxmlformats.org/officeDocument/2006/relationships/image" Target="../media/image200.jpg"/><Relationship Id="rId4" Type="http://schemas.openxmlformats.org/officeDocument/2006/relationships/image" Target="../media/image201.jpg"/><Relationship Id="rId5" Type="http://schemas.openxmlformats.org/officeDocument/2006/relationships/image" Target="../media/image202.jpg"/><Relationship Id="rId6" Type="http://schemas.openxmlformats.org/officeDocument/2006/relationships/image" Target="../media/image203.jpg"/><Relationship Id="rId7" Type="http://schemas.openxmlformats.org/officeDocument/2006/relationships/image" Target="../media/image204.jpg"/><Relationship Id="rId8" Type="http://schemas.openxmlformats.org/officeDocument/2006/relationships/image" Target="../media/image205.jpg"/><Relationship Id="rId9" Type="http://schemas.openxmlformats.org/officeDocument/2006/relationships/image" Target="../media/image206.jpg"/><Relationship Id="rId30" Type="http://schemas.openxmlformats.org/officeDocument/2006/relationships/image" Target="../media/image227.jpg"/><Relationship Id="rId31" Type="http://schemas.openxmlformats.org/officeDocument/2006/relationships/image" Target="../media/image228.jpg"/><Relationship Id="rId32" Type="http://schemas.openxmlformats.org/officeDocument/2006/relationships/image" Target="../media/image229.jpg"/><Relationship Id="rId33" Type="http://schemas.openxmlformats.org/officeDocument/2006/relationships/image" Target="../media/image230.jpg"/><Relationship Id="rId34" Type="http://schemas.openxmlformats.org/officeDocument/2006/relationships/image" Target="../media/image231.jpg"/><Relationship Id="rId35" Type="http://schemas.openxmlformats.org/officeDocument/2006/relationships/image" Target="../media/image232.jpg"/><Relationship Id="rId36" Type="http://schemas.openxmlformats.org/officeDocument/2006/relationships/image" Target="../media/image233.jpg"/><Relationship Id="rId37" Type="http://schemas.openxmlformats.org/officeDocument/2006/relationships/image" Target="../media/image234.jpg"/><Relationship Id="rId38" Type="http://schemas.openxmlformats.org/officeDocument/2006/relationships/image" Target="../media/image235.jpg"/><Relationship Id="rId39" Type="http://schemas.openxmlformats.org/officeDocument/2006/relationships/image" Target="../media/image236.jpg"/><Relationship Id="rId20" Type="http://schemas.openxmlformats.org/officeDocument/2006/relationships/image" Target="../media/image217.jpg"/><Relationship Id="rId21" Type="http://schemas.openxmlformats.org/officeDocument/2006/relationships/image" Target="../media/image218.jpg"/><Relationship Id="rId22" Type="http://schemas.openxmlformats.org/officeDocument/2006/relationships/image" Target="../media/image219.jpg"/><Relationship Id="rId23" Type="http://schemas.openxmlformats.org/officeDocument/2006/relationships/image" Target="../media/image220.jpg"/><Relationship Id="rId24" Type="http://schemas.openxmlformats.org/officeDocument/2006/relationships/image" Target="../media/image221.jpg"/><Relationship Id="rId25" Type="http://schemas.openxmlformats.org/officeDocument/2006/relationships/image" Target="../media/image222.jpg"/><Relationship Id="rId26" Type="http://schemas.openxmlformats.org/officeDocument/2006/relationships/image" Target="../media/image223.jpg"/><Relationship Id="rId27" Type="http://schemas.openxmlformats.org/officeDocument/2006/relationships/image" Target="../media/image224.jpg"/><Relationship Id="rId28" Type="http://schemas.openxmlformats.org/officeDocument/2006/relationships/image" Target="../media/image225.jpg"/><Relationship Id="rId29" Type="http://schemas.openxmlformats.org/officeDocument/2006/relationships/image" Target="../media/image226.jpg"/><Relationship Id="rId10" Type="http://schemas.openxmlformats.org/officeDocument/2006/relationships/image" Target="../media/image207.jpg"/><Relationship Id="rId11" Type="http://schemas.openxmlformats.org/officeDocument/2006/relationships/image" Target="../media/image208.jpg"/><Relationship Id="rId12" Type="http://schemas.openxmlformats.org/officeDocument/2006/relationships/image" Target="../media/image209.jpg"/></Relationships>
</file>

<file path=ppt/slides/_rels/slide65.xml.rels><?xml version="1.0" encoding="UTF-8" standalone="yes"?>
<Relationships xmlns="http://schemas.openxmlformats.org/package/2006/relationships"><Relationship Id="rId13" Type="http://schemas.openxmlformats.org/officeDocument/2006/relationships/image" Target="../media/image265.jpg"/><Relationship Id="rId14" Type="http://schemas.openxmlformats.org/officeDocument/2006/relationships/image" Target="../media/image266.jpg"/><Relationship Id="rId15" Type="http://schemas.openxmlformats.org/officeDocument/2006/relationships/image" Target="../media/image267.jpg"/><Relationship Id="rId16" Type="http://schemas.openxmlformats.org/officeDocument/2006/relationships/image" Target="../media/image268.jpg"/><Relationship Id="rId17" Type="http://schemas.openxmlformats.org/officeDocument/2006/relationships/image" Target="../media/image269.jpg"/><Relationship Id="rId18" Type="http://schemas.openxmlformats.org/officeDocument/2006/relationships/image" Target="../media/image270.jpg"/><Relationship Id="rId19" Type="http://schemas.openxmlformats.org/officeDocument/2006/relationships/image" Target="../media/image271.jpg"/><Relationship Id="rId50" Type="http://schemas.openxmlformats.org/officeDocument/2006/relationships/image" Target="../media/image302.jpg"/><Relationship Id="rId51" Type="http://schemas.openxmlformats.org/officeDocument/2006/relationships/image" Target="../media/image303.jpg"/><Relationship Id="rId52" Type="http://schemas.openxmlformats.org/officeDocument/2006/relationships/image" Target="../media/image304.jpg"/><Relationship Id="rId53" Type="http://schemas.openxmlformats.org/officeDocument/2006/relationships/image" Target="../media/image305.jpg"/><Relationship Id="rId54" Type="http://schemas.openxmlformats.org/officeDocument/2006/relationships/image" Target="../media/image306.jpg"/><Relationship Id="rId55" Type="http://schemas.openxmlformats.org/officeDocument/2006/relationships/image" Target="../media/image307.jpg"/><Relationship Id="rId56" Type="http://schemas.openxmlformats.org/officeDocument/2006/relationships/image" Target="../media/image308.jpg"/><Relationship Id="rId57" Type="http://schemas.openxmlformats.org/officeDocument/2006/relationships/image" Target="../media/image309.jpg"/><Relationship Id="rId58" Type="http://schemas.openxmlformats.org/officeDocument/2006/relationships/image" Target="../media/image310.jpg"/><Relationship Id="rId59" Type="http://schemas.openxmlformats.org/officeDocument/2006/relationships/image" Target="../media/image311.jpg"/><Relationship Id="rId40" Type="http://schemas.openxmlformats.org/officeDocument/2006/relationships/image" Target="../media/image292.jpg"/><Relationship Id="rId41" Type="http://schemas.openxmlformats.org/officeDocument/2006/relationships/image" Target="../media/image293.jpg"/><Relationship Id="rId42" Type="http://schemas.openxmlformats.org/officeDocument/2006/relationships/image" Target="../media/image294.jpg"/><Relationship Id="rId43" Type="http://schemas.openxmlformats.org/officeDocument/2006/relationships/image" Target="../media/image295.jpg"/><Relationship Id="rId44" Type="http://schemas.openxmlformats.org/officeDocument/2006/relationships/image" Target="../media/image296.jpg"/><Relationship Id="rId45" Type="http://schemas.openxmlformats.org/officeDocument/2006/relationships/image" Target="../media/image297.jpg"/><Relationship Id="rId46" Type="http://schemas.openxmlformats.org/officeDocument/2006/relationships/image" Target="../media/image298.jpg"/><Relationship Id="rId47" Type="http://schemas.openxmlformats.org/officeDocument/2006/relationships/image" Target="../media/image299.jpg"/><Relationship Id="rId48" Type="http://schemas.openxmlformats.org/officeDocument/2006/relationships/image" Target="../media/image300.jpg"/><Relationship Id="rId49" Type="http://schemas.openxmlformats.org/officeDocument/2006/relationships/image" Target="../media/image301.jpg"/><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56.jpg"/><Relationship Id="rId4" Type="http://schemas.openxmlformats.org/officeDocument/2006/relationships/image" Target="../media/image2.jpg"/><Relationship Id="rId5" Type="http://schemas.openxmlformats.org/officeDocument/2006/relationships/image" Target="../media/image257.jpg"/><Relationship Id="rId6" Type="http://schemas.openxmlformats.org/officeDocument/2006/relationships/image" Target="../media/image258.jpg"/><Relationship Id="rId7" Type="http://schemas.openxmlformats.org/officeDocument/2006/relationships/image" Target="../media/image259.jpg"/><Relationship Id="rId8" Type="http://schemas.openxmlformats.org/officeDocument/2006/relationships/image" Target="../media/image260.jpg"/><Relationship Id="rId9" Type="http://schemas.openxmlformats.org/officeDocument/2006/relationships/image" Target="../media/image261.jpg"/><Relationship Id="rId30" Type="http://schemas.openxmlformats.org/officeDocument/2006/relationships/image" Target="../media/image282.jpg"/><Relationship Id="rId31" Type="http://schemas.openxmlformats.org/officeDocument/2006/relationships/image" Target="../media/image283.jpg"/><Relationship Id="rId32" Type="http://schemas.openxmlformats.org/officeDocument/2006/relationships/image" Target="../media/image284.jpg"/><Relationship Id="rId33" Type="http://schemas.openxmlformats.org/officeDocument/2006/relationships/image" Target="../media/image285.jpg"/><Relationship Id="rId34" Type="http://schemas.openxmlformats.org/officeDocument/2006/relationships/image" Target="../media/image286.jpg"/><Relationship Id="rId35" Type="http://schemas.openxmlformats.org/officeDocument/2006/relationships/image" Target="../media/image287.jpg"/><Relationship Id="rId36" Type="http://schemas.openxmlformats.org/officeDocument/2006/relationships/image" Target="../media/image288.jpg"/><Relationship Id="rId37" Type="http://schemas.openxmlformats.org/officeDocument/2006/relationships/image" Target="../media/image289.jpg"/><Relationship Id="rId38" Type="http://schemas.openxmlformats.org/officeDocument/2006/relationships/image" Target="../media/image290.jpg"/><Relationship Id="rId39" Type="http://schemas.openxmlformats.org/officeDocument/2006/relationships/image" Target="../media/image291.jpg"/><Relationship Id="rId20" Type="http://schemas.openxmlformats.org/officeDocument/2006/relationships/image" Target="../media/image272.jpg"/><Relationship Id="rId21" Type="http://schemas.openxmlformats.org/officeDocument/2006/relationships/image" Target="../media/image273.jpg"/><Relationship Id="rId22" Type="http://schemas.openxmlformats.org/officeDocument/2006/relationships/image" Target="../media/image274.jpg"/><Relationship Id="rId23" Type="http://schemas.openxmlformats.org/officeDocument/2006/relationships/image" Target="../media/image275.jpg"/><Relationship Id="rId24" Type="http://schemas.openxmlformats.org/officeDocument/2006/relationships/image" Target="../media/image276.jpg"/><Relationship Id="rId25" Type="http://schemas.openxmlformats.org/officeDocument/2006/relationships/image" Target="../media/image277.jpg"/><Relationship Id="rId26" Type="http://schemas.openxmlformats.org/officeDocument/2006/relationships/image" Target="../media/image278.jpg"/><Relationship Id="rId27" Type="http://schemas.openxmlformats.org/officeDocument/2006/relationships/image" Target="../media/image279.jpg"/><Relationship Id="rId28" Type="http://schemas.openxmlformats.org/officeDocument/2006/relationships/image" Target="../media/image280.jpg"/><Relationship Id="rId29" Type="http://schemas.openxmlformats.org/officeDocument/2006/relationships/image" Target="../media/image281.jpg"/><Relationship Id="rId10" Type="http://schemas.openxmlformats.org/officeDocument/2006/relationships/image" Target="../media/image262.jpg"/><Relationship Id="rId11" Type="http://schemas.openxmlformats.org/officeDocument/2006/relationships/image" Target="../media/image263.jpg"/><Relationship Id="rId12" Type="http://schemas.openxmlformats.org/officeDocument/2006/relationships/image" Target="../media/image264.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67.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12.jp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 Id="rId3" Type="http://schemas.openxmlformats.org/officeDocument/2006/relationships/image" Target="../media/image313.tif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 Id="rId3" Type="http://schemas.openxmlformats.org/officeDocument/2006/relationships/image" Target="../media/image312.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jpg"/></Relationships>
</file>

<file path=ppt/slides/_rels/slide74.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14.png"/><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75.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15.png"/><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2.jpg"/></Relationships>
</file>

<file path=ppt/slides/_rels/slide77.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16.png"/><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78.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17.png"/><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79.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16.png"/><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3" Type="http://schemas.openxmlformats.org/officeDocument/2006/relationships/image" Target="../media/image318.png"/><Relationship Id="rId4" Type="http://schemas.openxmlformats.org/officeDocument/2006/relationships/image" Target="../media/image2.jpg"/><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81.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19.png"/><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0.png"/><Relationship Id="rId3" Type="http://schemas.openxmlformats.org/officeDocument/2006/relationships/image" Target="../media/image2.jpg"/></Relationships>
</file>

<file path=ppt/slides/_rels/slide83.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21.png"/><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84.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22.png"/><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85.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23.png"/><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86.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24.png"/><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87.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25.png"/><Relationship Id="rId5" Type="http://schemas.openxmlformats.org/officeDocument/2006/relationships/image" Target="../media/image3240.png"/><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15.jp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91.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26.png"/><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92.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27.png"/><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8.png"/><Relationship Id="rId3" Type="http://schemas.openxmlformats.org/officeDocument/2006/relationships/image" Target="../media/image2.jpg"/></Relationships>
</file>

<file path=ppt/slides/_rels/slide94.xml.rels><?xml version="1.0" encoding="UTF-8" standalone="yes"?>
<Relationships xmlns="http://schemas.openxmlformats.org/package/2006/relationships"><Relationship Id="rId3" Type="http://schemas.openxmlformats.org/officeDocument/2006/relationships/image" Target="../media/image329.png"/><Relationship Id="rId4" Type="http://schemas.openxmlformats.org/officeDocument/2006/relationships/image" Target="../media/image2.jpg"/><Relationship Id="rId5" Type="http://schemas.openxmlformats.org/officeDocument/2006/relationships/image" Target="../media/image330.png"/><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95.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31.png"/><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96.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32.png"/><Relationship Id="rId5" Type="http://schemas.openxmlformats.org/officeDocument/2006/relationships/image" Target="../media/image3320.png"/><Relationship Id="rId6" Type="http://schemas.openxmlformats.org/officeDocument/2006/relationships/image" Target="../media/image333.png"/><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97.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122.jpg"/><Relationship Id="rId5" Type="http://schemas.openxmlformats.org/officeDocument/2006/relationships/image" Target="../media/image334.png"/><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5.png"/><Relationship Id="rId3"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89517" y="1346197"/>
            <a:ext cx="2743200" cy="1016001"/>
          </a:xfrm>
        </p:spPr>
        <p:txBody>
          <a:bodyPr>
            <a:normAutofit fontScale="90000"/>
          </a:bodyPr>
          <a:lstStyle/>
          <a:p>
            <a:r>
              <a:rPr kumimoji="1" lang="en-US" altLang="zh-CN" dirty="0" smtClean="0"/>
              <a:t>FGVC:</a:t>
            </a:r>
            <a:endParaRPr kumimoji="1" lang="zh-CN" altLang="en-US" dirty="0"/>
          </a:p>
        </p:txBody>
      </p:sp>
      <p:sp>
        <p:nvSpPr>
          <p:cNvPr id="8" name="文本框 7"/>
          <p:cNvSpPr txBox="1"/>
          <p:nvPr/>
        </p:nvSpPr>
        <p:spPr>
          <a:xfrm>
            <a:off x="4232717" y="1561811"/>
            <a:ext cx="5752729" cy="584775"/>
          </a:xfrm>
          <a:prstGeom prst="rect">
            <a:avLst/>
          </a:prstGeom>
          <a:noFill/>
        </p:spPr>
        <p:txBody>
          <a:bodyPr wrap="none" rtlCol="0">
            <a:spAutoFit/>
          </a:bodyPr>
          <a:lstStyle/>
          <a:p>
            <a:r>
              <a:rPr kumimoji="1" lang="en-US" altLang="zh-CN" sz="3200" dirty="0" smtClean="0"/>
              <a:t>Fine</a:t>
            </a:r>
            <a:r>
              <a:rPr kumimoji="1" lang="zh-CN" altLang="en-US" sz="3200" dirty="0" smtClean="0"/>
              <a:t> </a:t>
            </a:r>
            <a:r>
              <a:rPr kumimoji="1" lang="en-US" altLang="zh-CN" sz="3200" dirty="0" smtClean="0"/>
              <a:t>Grained</a:t>
            </a:r>
            <a:r>
              <a:rPr kumimoji="1" lang="zh-CN" altLang="en-US" sz="3200" dirty="0" smtClean="0"/>
              <a:t> </a:t>
            </a:r>
            <a:r>
              <a:rPr kumimoji="1" lang="en-US" altLang="zh-CN" sz="3200" dirty="0" smtClean="0"/>
              <a:t>Visual</a:t>
            </a:r>
            <a:r>
              <a:rPr kumimoji="1" lang="zh-CN" altLang="en-US" sz="3200" dirty="0" smtClean="0"/>
              <a:t> </a:t>
            </a:r>
            <a:r>
              <a:rPr kumimoji="1" lang="en-US" altLang="zh-CN" sz="3200" dirty="0" smtClean="0"/>
              <a:t>Classification</a:t>
            </a:r>
            <a:r>
              <a:rPr kumimoji="1" lang="zh-CN" altLang="en-US" sz="3200" dirty="0" smtClean="0"/>
              <a:t> </a:t>
            </a:r>
            <a:endParaRPr kumimoji="1" lang="zh-CN" altLang="en-US" sz="3200" dirty="0"/>
          </a:p>
        </p:txBody>
      </p:sp>
      <p:sp>
        <p:nvSpPr>
          <p:cNvPr id="11" name="文本框 10"/>
          <p:cNvSpPr txBox="1"/>
          <p:nvPr/>
        </p:nvSpPr>
        <p:spPr>
          <a:xfrm>
            <a:off x="5129452" y="4326467"/>
            <a:ext cx="1505143" cy="1569660"/>
          </a:xfrm>
          <a:prstGeom prst="rect">
            <a:avLst/>
          </a:prstGeom>
          <a:noFill/>
        </p:spPr>
        <p:txBody>
          <a:bodyPr wrap="square" rtlCol="0">
            <a:spAutoFit/>
          </a:bodyPr>
          <a:lstStyle/>
          <a:p>
            <a:pPr algn="ctr"/>
            <a:r>
              <a:rPr kumimoji="1" lang="en-US" altLang="zh-CN" sz="2400" dirty="0" err="1" smtClean="0"/>
              <a:t>Jinna</a:t>
            </a:r>
            <a:r>
              <a:rPr kumimoji="1" lang="zh-CN" altLang="en-US" sz="2400" dirty="0" smtClean="0"/>
              <a:t> </a:t>
            </a:r>
            <a:r>
              <a:rPr kumimoji="1" lang="en-US" altLang="zh-CN" sz="2400" dirty="0" smtClean="0"/>
              <a:t>Cui</a:t>
            </a:r>
          </a:p>
          <a:p>
            <a:pPr algn="ctr"/>
            <a:endParaRPr kumimoji="1" lang="en-US" altLang="zh-CN" dirty="0"/>
          </a:p>
          <a:p>
            <a:pPr algn="ctr"/>
            <a:r>
              <a:rPr kumimoji="1" lang="en-US" altLang="zh-CN" dirty="0" err="1" smtClean="0"/>
              <a:t>Vision@OUC</a:t>
            </a:r>
            <a:endParaRPr kumimoji="1" lang="en-US" altLang="zh-CN" dirty="0" smtClean="0"/>
          </a:p>
          <a:p>
            <a:pPr algn="ctr"/>
            <a:endParaRPr kumimoji="1" lang="en-US" altLang="zh-CN" dirty="0"/>
          </a:p>
          <a:p>
            <a:pPr algn="ctr"/>
            <a:r>
              <a:rPr kumimoji="1" lang="en-US" altLang="zh-CN" dirty="0" smtClean="0"/>
              <a:t>May</a:t>
            </a:r>
            <a:r>
              <a:rPr kumimoji="1" lang="zh-CN" altLang="en-US" dirty="0" smtClean="0"/>
              <a:t> </a:t>
            </a:r>
            <a:r>
              <a:rPr kumimoji="1" lang="en-US" altLang="zh-CN" dirty="0" smtClean="0"/>
              <a:t>25,</a:t>
            </a:r>
            <a:r>
              <a:rPr kumimoji="1" lang="zh-CN" altLang="en-US" dirty="0" smtClean="0"/>
              <a:t> </a:t>
            </a:r>
            <a:r>
              <a:rPr kumimoji="1" lang="en-US" altLang="zh-CN" dirty="0" smtClean="0"/>
              <a:t>2017</a:t>
            </a: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sp>
        <p:nvSpPr>
          <p:cNvPr id="3" name="幻灯片编号占位符 2"/>
          <p:cNvSpPr>
            <a:spLocks noGrp="1"/>
          </p:cNvSpPr>
          <p:nvPr>
            <p:ph type="sldNum" sz="quarter" idx="12"/>
          </p:nvPr>
        </p:nvSpPr>
        <p:spPr/>
        <p:txBody>
          <a:bodyPr/>
          <a:lstStyle/>
          <a:p>
            <a:fld id="{4FAB73BC-B049-4115-A692-8D63A059BFB8}" type="slidenum">
              <a:rPr lang="en-US" smtClean="0"/>
              <a:pPr/>
              <a:t>1</a:t>
            </a:fld>
            <a:endParaRPr lang="en-US" dirty="0"/>
          </a:p>
        </p:txBody>
      </p:sp>
    </p:spTree>
    <p:extLst>
      <p:ext uri="{BB962C8B-B14F-4D97-AF65-F5344CB8AC3E}">
        <p14:creationId xmlns:p14="http://schemas.microsoft.com/office/powerpoint/2010/main" val="1105463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7280" y="293560"/>
            <a:ext cx="10058400" cy="1450757"/>
          </a:xfrm>
        </p:spPr>
        <p:txBody>
          <a:bodyPr/>
          <a:lstStyle/>
          <a:p>
            <a:r>
              <a:rPr kumimoji="1" lang="en-US" altLang="zh-CN" dirty="0" smtClean="0"/>
              <a:t>Datasets</a:t>
            </a:r>
            <a:endParaRPr kumimoji="1" lang="zh-CN" altLang="en-US" dirty="0"/>
          </a:p>
        </p:txBody>
      </p:sp>
      <p:sp>
        <p:nvSpPr>
          <p:cNvPr id="3" name="内容占位符 2"/>
          <p:cNvSpPr>
            <a:spLocks noGrp="1"/>
          </p:cNvSpPr>
          <p:nvPr>
            <p:ph idx="1"/>
          </p:nvPr>
        </p:nvSpPr>
        <p:spPr>
          <a:xfrm>
            <a:off x="1097280" y="1854244"/>
            <a:ext cx="10058400" cy="4023360"/>
          </a:xfrm>
        </p:spPr>
        <p:txBody>
          <a:bodyPr/>
          <a:lstStyle/>
          <a:p>
            <a:r>
              <a:rPr kumimoji="1" lang="en-US" altLang="zh-CN" dirty="0" smtClean="0"/>
              <a:t>Caltech-101:</a:t>
            </a:r>
          </a:p>
          <a:p>
            <a:endParaRPr kumimoji="1" lang="en-US" altLang="zh-CN" dirty="0"/>
          </a:p>
          <a:p>
            <a:endParaRPr kumimoji="1" lang="en-US" altLang="zh-CN" dirty="0" smtClean="0"/>
          </a:p>
          <a:p>
            <a:endParaRPr kumimoji="1" lang="en-US" altLang="zh-CN" dirty="0"/>
          </a:p>
          <a:p>
            <a:r>
              <a:rPr kumimoji="1" lang="en-US" altLang="zh-CN" dirty="0" smtClean="0"/>
              <a:t>Caltech-256:</a:t>
            </a:r>
          </a:p>
          <a:p>
            <a:r>
              <a:rPr kumimoji="1" lang="zh-CN" altLang="en-US" dirty="0"/>
              <a:t> </a:t>
            </a:r>
            <a:r>
              <a:rPr kumimoji="1" lang="zh-CN" altLang="en-US" dirty="0" smtClean="0"/>
              <a:t>    </a:t>
            </a:r>
            <a:endParaRPr kumimoji="1" lang="en-US" altLang="zh-CN"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sp>
        <p:nvSpPr>
          <p:cNvPr id="5" name="文本框 4"/>
          <p:cNvSpPr txBox="1"/>
          <p:nvPr/>
        </p:nvSpPr>
        <p:spPr>
          <a:xfrm>
            <a:off x="74428" y="6461626"/>
            <a:ext cx="3959354" cy="276999"/>
          </a:xfrm>
          <a:prstGeom prst="rect">
            <a:avLst/>
          </a:prstGeom>
          <a:noFill/>
        </p:spPr>
        <p:txBody>
          <a:bodyPr wrap="none" rtlCol="0">
            <a:spAutoFit/>
          </a:bodyPr>
          <a:lstStyle/>
          <a:p>
            <a:r>
              <a:rPr kumimoji="1" lang="en-US" altLang="zh-CN" sz="1200" dirty="0"/>
              <a:t>http://</a:t>
            </a:r>
            <a:r>
              <a:rPr kumimoji="1" lang="en-US" altLang="zh-CN" sz="1200" dirty="0" err="1"/>
              <a:t>www.vision.caltech.edu</a:t>
            </a:r>
            <a:r>
              <a:rPr kumimoji="1" lang="en-US" altLang="zh-CN" sz="1200" dirty="0"/>
              <a:t>/</a:t>
            </a:r>
            <a:r>
              <a:rPr kumimoji="1" lang="en-US" altLang="zh-CN" sz="1200" dirty="0" err="1"/>
              <a:t>Image_Datasets</a:t>
            </a:r>
            <a:r>
              <a:rPr kumimoji="1" lang="en-US" altLang="zh-CN" sz="1200" dirty="0"/>
              <a:t>/Caltech256/</a:t>
            </a:r>
            <a:endParaRPr kumimoji="1" lang="zh-CN" altLang="en-US" sz="1200" dirty="0"/>
          </a:p>
        </p:txBody>
      </p:sp>
      <p:grpSp>
        <p:nvGrpSpPr>
          <p:cNvPr id="81" name="组 80"/>
          <p:cNvGrpSpPr/>
          <p:nvPr/>
        </p:nvGrpSpPr>
        <p:grpSpPr>
          <a:xfrm>
            <a:off x="6126480" y="2100275"/>
            <a:ext cx="4230836" cy="3311312"/>
            <a:chOff x="4408311" y="2121406"/>
            <a:chExt cx="4230836" cy="3311312"/>
          </a:xfrm>
        </p:grpSpPr>
        <p:grpSp>
          <p:nvGrpSpPr>
            <p:cNvPr id="72" name="组 71"/>
            <p:cNvGrpSpPr/>
            <p:nvPr/>
          </p:nvGrpSpPr>
          <p:grpSpPr>
            <a:xfrm>
              <a:off x="5514212" y="2121406"/>
              <a:ext cx="3124935" cy="3311312"/>
              <a:chOff x="5514212" y="2121406"/>
              <a:chExt cx="3124935" cy="3311312"/>
            </a:xfrm>
          </p:grpSpPr>
          <p:pic>
            <p:nvPicPr>
              <p:cNvPr id="8" name="图片 7"/>
              <p:cNvPicPr>
                <a:picLocks/>
              </p:cNvPicPr>
              <p:nvPr/>
            </p:nvPicPr>
            <p:blipFill>
              <a:blip r:embed="rId4">
                <a:extLst>
                  <a:ext uri="{28A0092B-C50C-407E-A947-70E740481C1C}">
                    <a14:useLocalDpi xmlns:a14="http://schemas.microsoft.com/office/drawing/2010/main" val="0"/>
                  </a:ext>
                </a:extLst>
              </a:blip>
              <a:stretch>
                <a:fillRect/>
              </a:stretch>
            </p:blipFill>
            <p:spPr>
              <a:xfrm>
                <a:off x="6692354" y="2134052"/>
                <a:ext cx="360000" cy="360000"/>
              </a:xfrm>
              <a:prstGeom prst="rect">
                <a:avLst/>
              </a:prstGeom>
            </p:spPr>
          </p:pic>
          <p:pic>
            <p:nvPicPr>
              <p:cNvPr id="9" name="图片 8"/>
              <p:cNvPicPr>
                <a:picLocks/>
              </p:cNvPicPr>
              <p:nvPr/>
            </p:nvPicPr>
            <p:blipFill>
              <a:blip r:embed="rId5">
                <a:extLst>
                  <a:ext uri="{28A0092B-C50C-407E-A947-70E740481C1C}">
                    <a14:useLocalDpi xmlns:a14="http://schemas.microsoft.com/office/drawing/2010/main" val="0"/>
                  </a:ext>
                </a:extLst>
              </a:blip>
              <a:stretch>
                <a:fillRect/>
              </a:stretch>
            </p:blipFill>
            <p:spPr>
              <a:xfrm>
                <a:off x="5940002" y="2121406"/>
                <a:ext cx="360000" cy="360000"/>
              </a:xfrm>
              <a:prstGeom prst="rect">
                <a:avLst/>
              </a:prstGeom>
            </p:spPr>
          </p:pic>
          <p:pic>
            <p:nvPicPr>
              <p:cNvPr id="10" name="图片 9"/>
              <p:cNvPicPr>
                <a:picLocks/>
              </p:cNvPicPr>
              <p:nvPr/>
            </p:nvPicPr>
            <p:blipFill>
              <a:blip r:embed="rId6">
                <a:extLst>
                  <a:ext uri="{28A0092B-C50C-407E-A947-70E740481C1C}">
                    <a14:useLocalDpi xmlns:a14="http://schemas.microsoft.com/office/drawing/2010/main" val="0"/>
                  </a:ext>
                </a:extLst>
              </a:blip>
              <a:stretch>
                <a:fillRect/>
              </a:stretch>
            </p:blipFill>
            <p:spPr>
              <a:xfrm>
                <a:off x="8215349" y="2121406"/>
                <a:ext cx="360000" cy="360000"/>
              </a:xfrm>
              <a:prstGeom prst="rect">
                <a:avLst/>
              </a:prstGeom>
            </p:spPr>
          </p:pic>
          <p:pic>
            <p:nvPicPr>
              <p:cNvPr id="11" name="图片 10"/>
              <p:cNvPicPr>
                <a:picLocks/>
              </p:cNvPicPr>
              <p:nvPr/>
            </p:nvPicPr>
            <p:blipFill>
              <a:blip r:embed="rId7">
                <a:extLst>
                  <a:ext uri="{28A0092B-C50C-407E-A947-70E740481C1C}">
                    <a14:useLocalDpi xmlns:a14="http://schemas.microsoft.com/office/drawing/2010/main" val="0"/>
                  </a:ext>
                </a:extLst>
              </a:blip>
              <a:stretch>
                <a:fillRect/>
              </a:stretch>
            </p:blipFill>
            <p:spPr>
              <a:xfrm>
                <a:off x="7456900" y="2134052"/>
                <a:ext cx="360000" cy="360000"/>
              </a:xfrm>
              <a:prstGeom prst="rect">
                <a:avLst/>
              </a:prstGeom>
            </p:spPr>
          </p:pic>
          <p:pic>
            <p:nvPicPr>
              <p:cNvPr id="12" name="图片 11"/>
              <p:cNvPicPr>
                <a:picLocks/>
              </p:cNvPicPr>
              <p:nvPr/>
            </p:nvPicPr>
            <p:blipFill>
              <a:blip r:embed="rId8">
                <a:extLst>
                  <a:ext uri="{28A0092B-C50C-407E-A947-70E740481C1C}">
                    <a14:useLocalDpi xmlns:a14="http://schemas.microsoft.com/office/drawing/2010/main" val="0"/>
                  </a:ext>
                </a:extLst>
              </a:blip>
              <a:stretch>
                <a:fillRect/>
              </a:stretch>
            </p:blipFill>
            <p:spPr>
              <a:xfrm>
                <a:off x="5558094" y="2121406"/>
                <a:ext cx="360000" cy="360000"/>
              </a:xfrm>
              <a:prstGeom prst="rect">
                <a:avLst/>
              </a:prstGeom>
            </p:spPr>
          </p:pic>
          <p:pic>
            <p:nvPicPr>
              <p:cNvPr id="13" name="图片 12"/>
              <p:cNvPicPr>
                <a:picLocks/>
              </p:cNvPicPr>
              <p:nvPr/>
            </p:nvPicPr>
            <p:blipFill>
              <a:blip r:embed="rId9">
                <a:extLst>
                  <a:ext uri="{28A0092B-C50C-407E-A947-70E740481C1C}">
                    <a14:useLocalDpi xmlns:a14="http://schemas.microsoft.com/office/drawing/2010/main" val="0"/>
                  </a:ext>
                </a:extLst>
              </a:blip>
              <a:stretch>
                <a:fillRect/>
              </a:stretch>
            </p:blipFill>
            <p:spPr>
              <a:xfrm>
                <a:off x="7839173" y="2121406"/>
                <a:ext cx="360000" cy="360000"/>
              </a:xfrm>
              <a:prstGeom prst="rect">
                <a:avLst/>
              </a:prstGeom>
            </p:spPr>
          </p:pic>
          <p:pic>
            <p:nvPicPr>
              <p:cNvPr id="14" name="图片 13"/>
              <p:cNvPicPr>
                <a:picLocks/>
              </p:cNvPicPr>
              <p:nvPr/>
            </p:nvPicPr>
            <p:blipFill>
              <a:blip r:embed="rId10">
                <a:extLst>
                  <a:ext uri="{28A0092B-C50C-407E-A947-70E740481C1C}">
                    <a14:useLocalDpi xmlns:a14="http://schemas.microsoft.com/office/drawing/2010/main" val="0"/>
                  </a:ext>
                </a:extLst>
              </a:blip>
              <a:stretch>
                <a:fillRect/>
              </a:stretch>
            </p:blipFill>
            <p:spPr>
              <a:xfrm>
                <a:off x="7074627" y="2134710"/>
                <a:ext cx="360000" cy="360000"/>
              </a:xfrm>
              <a:prstGeom prst="rect">
                <a:avLst/>
              </a:prstGeom>
            </p:spPr>
          </p:pic>
          <p:pic>
            <p:nvPicPr>
              <p:cNvPr id="15" name="图片 14"/>
              <p:cNvPicPr>
                <a:picLocks/>
              </p:cNvPicPr>
              <p:nvPr/>
            </p:nvPicPr>
            <p:blipFill>
              <a:blip r:embed="rId11">
                <a:extLst>
                  <a:ext uri="{28A0092B-C50C-407E-A947-70E740481C1C}">
                    <a14:useLocalDpi xmlns:a14="http://schemas.microsoft.com/office/drawing/2010/main" val="0"/>
                  </a:ext>
                </a:extLst>
              </a:blip>
              <a:stretch>
                <a:fillRect/>
              </a:stretch>
            </p:blipFill>
            <p:spPr>
              <a:xfrm>
                <a:off x="6316178" y="2124220"/>
                <a:ext cx="360000" cy="360000"/>
              </a:xfrm>
              <a:prstGeom prst="rect">
                <a:avLst/>
              </a:prstGeom>
            </p:spPr>
          </p:pic>
          <p:pic>
            <p:nvPicPr>
              <p:cNvPr id="16" name="图片 15"/>
              <p:cNvPicPr>
                <a:picLocks/>
              </p:cNvPicPr>
              <p:nvPr/>
            </p:nvPicPr>
            <p:blipFill>
              <a:blip r:embed="rId12">
                <a:extLst>
                  <a:ext uri="{28A0092B-C50C-407E-A947-70E740481C1C}">
                    <a14:useLocalDpi xmlns:a14="http://schemas.microsoft.com/office/drawing/2010/main" val="0"/>
                  </a:ext>
                </a:extLst>
              </a:blip>
              <a:stretch>
                <a:fillRect/>
              </a:stretch>
            </p:blipFill>
            <p:spPr>
              <a:xfrm>
                <a:off x="5558094" y="2573029"/>
                <a:ext cx="360000" cy="360000"/>
              </a:xfrm>
              <a:prstGeom prst="rect">
                <a:avLst/>
              </a:prstGeom>
            </p:spPr>
          </p:pic>
          <p:pic>
            <p:nvPicPr>
              <p:cNvPr id="17" name="图片 16"/>
              <p:cNvPicPr>
                <a:picLocks/>
              </p:cNvPicPr>
              <p:nvPr/>
            </p:nvPicPr>
            <p:blipFill>
              <a:blip r:embed="rId13">
                <a:extLst>
                  <a:ext uri="{28A0092B-C50C-407E-A947-70E740481C1C}">
                    <a14:useLocalDpi xmlns:a14="http://schemas.microsoft.com/office/drawing/2010/main" val="0"/>
                  </a:ext>
                </a:extLst>
              </a:blip>
              <a:stretch>
                <a:fillRect/>
              </a:stretch>
            </p:blipFill>
            <p:spPr>
              <a:xfrm>
                <a:off x="6692354" y="2563197"/>
                <a:ext cx="360000" cy="360000"/>
              </a:xfrm>
              <a:prstGeom prst="rect">
                <a:avLst/>
              </a:prstGeom>
            </p:spPr>
          </p:pic>
          <p:pic>
            <p:nvPicPr>
              <p:cNvPr id="18" name="图片 17"/>
              <p:cNvPicPr>
                <a:picLocks/>
              </p:cNvPicPr>
              <p:nvPr/>
            </p:nvPicPr>
            <p:blipFill>
              <a:blip r:embed="rId14">
                <a:extLst>
                  <a:ext uri="{28A0092B-C50C-407E-A947-70E740481C1C}">
                    <a14:useLocalDpi xmlns:a14="http://schemas.microsoft.com/office/drawing/2010/main" val="0"/>
                  </a:ext>
                </a:extLst>
              </a:blip>
              <a:stretch>
                <a:fillRect/>
              </a:stretch>
            </p:blipFill>
            <p:spPr>
              <a:xfrm>
                <a:off x="5918094" y="2563197"/>
                <a:ext cx="360000" cy="360000"/>
              </a:xfrm>
              <a:prstGeom prst="rect">
                <a:avLst/>
              </a:prstGeom>
            </p:spPr>
          </p:pic>
          <p:pic>
            <p:nvPicPr>
              <p:cNvPr id="19" name="图片 18"/>
              <p:cNvPicPr>
                <a:picLocks/>
              </p:cNvPicPr>
              <p:nvPr/>
            </p:nvPicPr>
            <p:blipFill>
              <a:blip r:embed="rId15">
                <a:extLst>
                  <a:ext uri="{28A0092B-C50C-407E-A947-70E740481C1C}">
                    <a14:useLocalDpi xmlns:a14="http://schemas.microsoft.com/office/drawing/2010/main" val="0"/>
                  </a:ext>
                </a:extLst>
              </a:blip>
              <a:stretch>
                <a:fillRect/>
              </a:stretch>
            </p:blipFill>
            <p:spPr>
              <a:xfrm>
                <a:off x="6316178" y="2573029"/>
                <a:ext cx="360000" cy="360000"/>
              </a:xfrm>
              <a:prstGeom prst="rect">
                <a:avLst/>
              </a:prstGeom>
            </p:spPr>
          </p:pic>
          <p:pic>
            <p:nvPicPr>
              <p:cNvPr id="20" name="图片 19"/>
              <p:cNvPicPr>
                <a:picLocks/>
              </p:cNvPicPr>
              <p:nvPr/>
            </p:nvPicPr>
            <p:blipFill>
              <a:blip r:embed="rId16">
                <a:extLst>
                  <a:ext uri="{28A0092B-C50C-407E-A947-70E740481C1C}">
                    <a14:useLocalDpi xmlns:a14="http://schemas.microsoft.com/office/drawing/2010/main" val="0"/>
                  </a:ext>
                </a:extLst>
              </a:blip>
              <a:stretch>
                <a:fillRect/>
              </a:stretch>
            </p:blipFill>
            <p:spPr>
              <a:xfrm>
                <a:off x="7466614" y="2563197"/>
                <a:ext cx="360000" cy="360000"/>
              </a:xfrm>
              <a:prstGeom prst="rect">
                <a:avLst/>
              </a:prstGeom>
            </p:spPr>
          </p:pic>
          <p:pic>
            <p:nvPicPr>
              <p:cNvPr id="21" name="图片 20"/>
              <p:cNvPicPr>
                <a:picLocks/>
              </p:cNvPicPr>
              <p:nvPr/>
            </p:nvPicPr>
            <p:blipFill>
              <a:blip r:embed="rId17">
                <a:extLst>
                  <a:ext uri="{28A0092B-C50C-407E-A947-70E740481C1C}">
                    <a14:useLocalDpi xmlns:a14="http://schemas.microsoft.com/office/drawing/2010/main" val="0"/>
                  </a:ext>
                </a:extLst>
              </a:blip>
              <a:stretch>
                <a:fillRect/>
              </a:stretch>
            </p:blipFill>
            <p:spPr>
              <a:xfrm>
                <a:off x="8262782" y="2533572"/>
                <a:ext cx="360000" cy="360000"/>
              </a:xfrm>
              <a:prstGeom prst="rect">
                <a:avLst/>
              </a:prstGeom>
            </p:spPr>
          </p:pic>
          <p:pic>
            <p:nvPicPr>
              <p:cNvPr id="22" name="图片 21"/>
              <p:cNvPicPr>
                <a:picLocks/>
              </p:cNvPicPr>
              <p:nvPr/>
            </p:nvPicPr>
            <p:blipFill>
              <a:blip r:embed="rId18">
                <a:extLst>
                  <a:ext uri="{28A0092B-C50C-407E-A947-70E740481C1C}">
                    <a14:useLocalDpi xmlns:a14="http://schemas.microsoft.com/office/drawing/2010/main" val="0"/>
                  </a:ext>
                </a:extLst>
              </a:blip>
              <a:stretch>
                <a:fillRect/>
              </a:stretch>
            </p:blipFill>
            <p:spPr>
              <a:xfrm>
                <a:off x="7068530" y="2546876"/>
                <a:ext cx="360000" cy="360000"/>
              </a:xfrm>
              <a:prstGeom prst="rect">
                <a:avLst/>
              </a:prstGeom>
            </p:spPr>
          </p:pic>
          <p:pic>
            <p:nvPicPr>
              <p:cNvPr id="23" name="图片 22"/>
              <p:cNvPicPr>
                <a:picLocks/>
              </p:cNvPicPr>
              <p:nvPr/>
            </p:nvPicPr>
            <p:blipFill>
              <a:blip r:embed="rId19">
                <a:extLst>
                  <a:ext uri="{28A0092B-C50C-407E-A947-70E740481C1C}">
                    <a14:useLocalDpi xmlns:a14="http://schemas.microsoft.com/office/drawing/2010/main" val="0"/>
                  </a:ext>
                </a:extLst>
              </a:blip>
              <a:stretch>
                <a:fillRect/>
              </a:stretch>
            </p:blipFill>
            <p:spPr>
              <a:xfrm>
                <a:off x="7864698" y="2546876"/>
                <a:ext cx="360000" cy="360000"/>
              </a:xfrm>
              <a:prstGeom prst="rect">
                <a:avLst/>
              </a:prstGeom>
            </p:spPr>
          </p:pic>
          <p:pic>
            <p:nvPicPr>
              <p:cNvPr id="24" name="图片 23"/>
              <p:cNvPicPr>
                <a:picLocks/>
              </p:cNvPicPr>
              <p:nvPr/>
            </p:nvPicPr>
            <p:blipFill>
              <a:blip r:embed="rId20">
                <a:extLst>
                  <a:ext uri="{28A0092B-C50C-407E-A947-70E740481C1C}">
                    <a14:useLocalDpi xmlns:a14="http://schemas.microsoft.com/office/drawing/2010/main" val="0"/>
                  </a:ext>
                </a:extLst>
              </a:blip>
              <a:stretch>
                <a:fillRect/>
              </a:stretch>
            </p:blipFill>
            <p:spPr>
              <a:xfrm>
                <a:off x="5556924" y="3014820"/>
                <a:ext cx="360000" cy="360000"/>
              </a:xfrm>
              <a:prstGeom prst="rect">
                <a:avLst/>
              </a:prstGeom>
            </p:spPr>
          </p:pic>
          <p:pic>
            <p:nvPicPr>
              <p:cNvPr id="25" name="图片 24"/>
              <p:cNvPicPr>
                <a:picLocks/>
              </p:cNvPicPr>
              <p:nvPr/>
            </p:nvPicPr>
            <p:blipFill>
              <a:blip r:embed="rId21">
                <a:extLst>
                  <a:ext uri="{28A0092B-C50C-407E-A947-70E740481C1C}">
                    <a14:useLocalDpi xmlns:a14="http://schemas.microsoft.com/office/drawing/2010/main" val="0"/>
                  </a:ext>
                </a:extLst>
              </a:blip>
              <a:stretch>
                <a:fillRect/>
              </a:stretch>
            </p:blipFill>
            <p:spPr>
              <a:xfrm>
                <a:off x="8232422" y="3021839"/>
                <a:ext cx="360000" cy="360000"/>
              </a:xfrm>
              <a:prstGeom prst="rect">
                <a:avLst/>
              </a:prstGeom>
            </p:spPr>
          </p:pic>
          <p:pic>
            <p:nvPicPr>
              <p:cNvPr id="26" name="图片 25"/>
              <p:cNvPicPr>
                <a:picLocks/>
              </p:cNvPicPr>
              <p:nvPr/>
            </p:nvPicPr>
            <p:blipFill>
              <a:blip r:embed="rId22">
                <a:extLst>
                  <a:ext uri="{28A0092B-C50C-407E-A947-70E740481C1C}">
                    <a14:useLocalDpi xmlns:a14="http://schemas.microsoft.com/office/drawing/2010/main" val="0"/>
                  </a:ext>
                </a:extLst>
              </a:blip>
              <a:stretch>
                <a:fillRect/>
              </a:stretch>
            </p:blipFill>
            <p:spPr>
              <a:xfrm>
                <a:off x="5939828" y="3020121"/>
                <a:ext cx="360000" cy="360000"/>
              </a:xfrm>
              <a:prstGeom prst="rect">
                <a:avLst/>
              </a:prstGeom>
            </p:spPr>
          </p:pic>
          <p:pic>
            <p:nvPicPr>
              <p:cNvPr id="27" name="图片 26"/>
              <p:cNvPicPr>
                <a:picLocks/>
              </p:cNvPicPr>
              <p:nvPr/>
            </p:nvPicPr>
            <p:blipFill>
              <a:blip r:embed="rId23">
                <a:extLst>
                  <a:ext uri="{28A0092B-C50C-407E-A947-70E740481C1C}">
                    <a14:useLocalDpi xmlns:a14="http://schemas.microsoft.com/office/drawing/2010/main" val="0"/>
                  </a:ext>
                </a:extLst>
              </a:blip>
              <a:stretch>
                <a:fillRect/>
              </a:stretch>
            </p:blipFill>
            <p:spPr>
              <a:xfrm>
                <a:off x="7846944" y="3034485"/>
                <a:ext cx="360000" cy="360000"/>
              </a:xfrm>
              <a:prstGeom prst="rect">
                <a:avLst/>
              </a:prstGeom>
            </p:spPr>
          </p:pic>
          <p:pic>
            <p:nvPicPr>
              <p:cNvPr id="28" name="图片 27"/>
              <p:cNvPicPr>
                <a:picLocks/>
              </p:cNvPicPr>
              <p:nvPr/>
            </p:nvPicPr>
            <p:blipFill>
              <a:blip r:embed="rId24">
                <a:extLst>
                  <a:ext uri="{28A0092B-C50C-407E-A947-70E740481C1C}">
                    <a14:useLocalDpi xmlns:a14="http://schemas.microsoft.com/office/drawing/2010/main" val="0"/>
                  </a:ext>
                </a:extLst>
              </a:blip>
              <a:stretch>
                <a:fillRect/>
              </a:stretch>
            </p:blipFill>
            <p:spPr>
              <a:xfrm>
                <a:off x="7466614" y="3021839"/>
                <a:ext cx="360000" cy="360000"/>
              </a:xfrm>
              <a:prstGeom prst="rect">
                <a:avLst/>
              </a:prstGeom>
            </p:spPr>
          </p:pic>
          <p:pic>
            <p:nvPicPr>
              <p:cNvPr id="29" name="图片 28"/>
              <p:cNvPicPr>
                <a:picLocks/>
              </p:cNvPicPr>
              <p:nvPr/>
            </p:nvPicPr>
            <p:blipFill>
              <a:blip r:embed="rId25">
                <a:extLst>
                  <a:ext uri="{28A0092B-C50C-407E-A947-70E740481C1C}">
                    <a14:useLocalDpi xmlns:a14="http://schemas.microsoft.com/office/drawing/2010/main" val="0"/>
                  </a:ext>
                </a:extLst>
              </a:blip>
              <a:stretch>
                <a:fillRect/>
              </a:stretch>
            </p:blipFill>
            <p:spPr>
              <a:xfrm>
                <a:off x="7088540" y="3014820"/>
                <a:ext cx="360000" cy="360000"/>
              </a:xfrm>
              <a:prstGeom prst="rect">
                <a:avLst/>
              </a:prstGeom>
            </p:spPr>
          </p:pic>
          <p:pic>
            <p:nvPicPr>
              <p:cNvPr id="30" name="图片 29"/>
              <p:cNvPicPr>
                <a:picLocks/>
              </p:cNvPicPr>
              <p:nvPr/>
            </p:nvPicPr>
            <p:blipFill>
              <a:blip r:embed="rId26">
                <a:extLst>
                  <a:ext uri="{28A0092B-C50C-407E-A947-70E740481C1C}">
                    <a14:useLocalDpi xmlns:a14="http://schemas.microsoft.com/office/drawing/2010/main" val="0"/>
                  </a:ext>
                </a:extLst>
              </a:blip>
              <a:stretch>
                <a:fillRect/>
              </a:stretch>
            </p:blipFill>
            <p:spPr>
              <a:xfrm>
                <a:off x="6705636" y="3020121"/>
                <a:ext cx="360000" cy="360000"/>
              </a:xfrm>
              <a:prstGeom prst="rect">
                <a:avLst/>
              </a:prstGeom>
            </p:spPr>
          </p:pic>
          <p:pic>
            <p:nvPicPr>
              <p:cNvPr id="31" name="图片 30"/>
              <p:cNvPicPr>
                <a:picLocks/>
              </p:cNvPicPr>
              <p:nvPr/>
            </p:nvPicPr>
            <p:blipFill>
              <a:blip r:embed="rId27">
                <a:extLst>
                  <a:ext uri="{28A0092B-C50C-407E-A947-70E740481C1C}">
                    <a14:useLocalDpi xmlns:a14="http://schemas.microsoft.com/office/drawing/2010/main" val="0"/>
                  </a:ext>
                </a:extLst>
              </a:blip>
              <a:stretch>
                <a:fillRect/>
              </a:stretch>
            </p:blipFill>
            <p:spPr>
              <a:xfrm>
                <a:off x="6322732" y="3020121"/>
                <a:ext cx="360000" cy="360000"/>
              </a:xfrm>
              <a:prstGeom prst="rect">
                <a:avLst/>
              </a:prstGeom>
            </p:spPr>
          </p:pic>
          <p:pic>
            <p:nvPicPr>
              <p:cNvPr id="32" name="图片 31"/>
              <p:cNvPicPr>
                <a:picLocks/>
              </p:cNvPicPr>
              <p:nvPr/>
            </p:nvPicPr>
            <p:blipFill>
              <a:blip r:embed="rId28">
                <a:extLst>
                  <a:ext uri="{28A0092B-C50C-407E-A947-70E740481C1C}">
                    <a14:useLocalDpi xmlns:a14="http://schemas.microsoft.com/office/drawing/2010/main" val="0"/>
                  </a:ext>
                </a:extLst>
              </a:blip>
              <a:stretch>
                <a:fillRect/>
              </a:stretch>
            </p:blipFill>
            <p:spPr>
              <a:xfrm>
                <a:off x="5519734" y="3438265"/>
                <a:ext cx="360000" cy="360000"/>
              </a:xfrm>
              <a:prstGeom prst="rect">
                <a:avLst/>
              </a:prstGeom>
            </p:spPr>
          </p:pic>
          <p:pic>
            <p:nvPicPr>
              <p:cNvPr id="33" name="图片 32"/>
              <p:cNvPicPr>
                <a:picLocks/>
              </p:cNvPicPr>
              <p:nvPr/>
            </p:nvPicPr>
            <p:blipFill>
              <a:blip r:embed="rId29">
                <a:extLst>
                  <a:ext uri="{28A0092B-C50C-407E-A947-70E740481C1C}">
                    <a14:useLocalDpi xmlns:a14="http://schemas.microsoft.com/office/drawing/2010/main" val="0"/>
                  </a:ext>
                </a:extLst>
              </a:blip>
              <a:stretch>
                <a:fillRect/>
              </a:stretch>
            </p:blipFill>
            <p:spPr>
              <a:xfrm>
                <a:off x="5907756" y="3433830"/>
                <a:ext cx="360000" cy="360000"/>
              </a:xfrm>
              <a:prstGeom prst="rect">
                <a:avLst/>
              </a:prstGeom>
            </p:spPr>
          </p:pic>
          <p:pic>
            <p:nvPicPr>
              <p:cNvPr id="34" name="图片 33"/>
              <p:cNvPicPr>
                <a:picLocks/>
              </p:cNvPicPr>
              <p:nvPr/>
            </p:nvPicPr>
            <p:blipFill>
              <a:blip r:embed="rId30">
                <a:extLst>
                  <a:ext uri="{28A0092B-C50C-407E-A947-70E740481C1C}">
                    <a14:useLocalDpi xmlns:a14="http://schemas.microsoft.com/office/drawing/2010/main" val="0"/>
                  </a:ext>
                </a:extLst>
              </a:blip>
              <a:stretch>
                <a:fillRect/>
              </a:stretch>
            </p:blipFill>
            <p:spPr>
              <a:xfrm>
                <a:off x="6299828" y="3454658"/>
                <a:ext cx="360000" cy="360000"/>
              </a:xfrm>
              <a:prstGeom prst="rect">
                <a:avLst/>
              </a:prstGeom>
            </p:spPr>
          </p:pic>
          <p:pic>
            <p:nvPicPr>
              <p:cNvPr id="35" name="图片 34"/>
              <p:cNvPicPr>
                <a:picLocks/>
              </p:cNvPicPr>
              <p:nvPr/>
            </p:nvPicPr>
            <p:blipFill>
              <a:blip r:embed="rId31">
                <a:extLst>
                  <a:ext uri="{28A0092B-C50C-407E-A947-70E740481C1C}">
                    <a14:useLocalDpi xmlns:a14="http://schemas.microsoft.com/office/drawing/2010/main" val="0"/>
                  </a:ext>
                </a:extLst>
              </a:blip>
              <a:stretch>
                <a:fillRect/>
              </a:stretch>
            </p:blipFill>
            <p:spPr>
              <a:xfrm>
                <a:off x="6695951" y="3454658"/>
                <a:ext cx="360000" cy="360000"/>
              </a:xfrm>
              <a:prstGeom prst="rect">
                <a:avLst/>
              </a:prstGeom>
            </p:spPr>
          </p:pic>
          <p:pic>
            <p:nvPicPr>
              <p:cNvPr id="36" name="图片 35"/>
              <p:cNvPicPr>
                <a:picLocks/>
              </p:cNvPicPr>
              <p:nvPr/>
            </p:nvPicPr>
            <p:blipFill>
              <a:blip r:embed="rId32">
                <a:extLst>
                  <a:ext uri="{28A0092B-C50C-407E-A947-70E740481C1C}">
                    <a14:useLocalDpi xmlns:a14="http://schemas.microsoft.com/office/drawing/2010/main" val="0"/>
                  </a:ext>
                </a:extLst>
              </a:blip>
              <a:stretch>
                <a:fillRect/>
              </a:stretch>
            </p:blipFill>
            <p:spPr>
              <a:xfrm>
                <a:off x="7083973" y="3444257"/>
                <a:ext cx="360000" cy="360000"/>
              </a:xfrm>
              <a:prstGeom prst="rect">
                <a:avLst/>
              </a:prstGeom>
            </p:spPr>
          </p:pic>
          <p:pic>
            <p:nvPicPr>
              <p:cNvPr id="37" name="图片 36"/>
              <p:cNvPicPr>
                <a:picLocks/>
              </p:cNvPicPr>
              <p:nvPr/>
            </p:nvPicPr>
            <p:blipFill>
              <a:blip r:embed="rId33">
                <a:extLst>
                  <a:ext uri="{28A0092B-C50C-407E-A947-70E740481C1C}">
                    <a14:useLocalDpi xmlns:a14="http://schemas.microsoft.com/office/drawing/2010/main" val="0"/>
                  </a:ext>
                </a:extLst>
              </a:blip>
              <a:stretch>
                <a:fillRect/>
              </a:stretch>
            </p:blipFill>
            <p:spPr>
              <a:xfrm>
                <a:off x="7466614" y="3444257"/>
                <a:ext cx="360000" cy="360000"/>
              </a:xfrm>
              <a:prstGeom prst="rect">
                <a:avLst/>
              </a:prstGeom>
            </p:spPr>
          </p:pic>
          <p:pic>
            <p:nvPicPr>
              <p:cNvPr id="38" name="图片 37"/>
              <p:cNvPicPr>
                <a:picLocks/>
              </p:cNvPicPr>
              <p:nvPr/>
            </p:nvPicPr>
            <p:blipFill>
              <a:blip r:embed="rId34">
                <a:extLst>
                  <a:ext uri="{28A0092B-C50C-407E-A947-70E740481C1C}">
                    <a14:useLocalDpi xmlns:a14="http://schemas.microsoft.com/office/drawing/2010/main" val="0"/>
                  </a:ext>
                </a:extLst>
              </a:blip>
              <a:stretch>
                <a:fillRect/>
              </a:stretch>
            </p:blipFill>
            <p:spPr>
              <a:xfrm>
                <a:off x="7859114" y="3447309"/>
                <a:ext cx="360000" cy="360000"/>
              </a:xfrm>
              <a:prstGeom prst="rect">
                <a:avLst/>
              </a:prstGeom>
            </p:spPr>
          </p:pic>
          <p:pic>
            <p:nvPicPr>
              <p:cNvPr id="39" name="图片 38"/>
              <p:cNvPicPr>
                <a:picLocks/>
              </p:cNvPicPr>
              <p:nvPr/>
            </p:nvPicPr>
            <p:blipFill>
              <a:blip r:embed="rId35">
                <a:extLst>
                  <a:ext uri="{28A0092B-C50C-407E-A947-70E740481C1C}">
                    <a14:useLocalDpi xmlns:a14="http://schemas.microsoft.com/office/drawing/2010/main" val="0"/>
                  </a:ext>
                </a:extLst>
              </a:blip>
              <a:stretch>
                <a:fillRect/>
              </a:stretch>
            </p:blipFill>
            <p:spPr>
              <a:xfrm>
                <a:off x="8236670" y="3434005"/>
                <a:ext cx="360000" cy="360000"/>
              </a:xfrm>
              <a:prstGeom prst="rect">
                <a:avLst/>
              </a:prstGeom>
            </p:spPr>
          </p:pic>
          <p:pic>
            <p:nvPicPr>
              <p:cNvPr id="40" name="图片 39"/>
              <p:cNvPicPr>
                <a:picLocks/>
              </p:cNvPicPr>
              <p:nvPr/>
            </p:nvPicPr>
            <p:blipFill>
              <a:blip r:embed="rId36">
                <a:extLst>
                  <a:ext uri="{28A0092B-C50C-407E-A947-70E740481C1C}">
                    <a14:useLocalDpi xmlns:a14="http://schemas.microsoft.com/office/drawing/2010/main" val="0"/>
                  </a:ext>
                </a:extLst>
              </a:blip>
              <a:stretch>
                <a:fillRect/>
              </a:stretch>
            </p:blipFill>
            <p:spPr>
              <a:xfrm>
                <a:off x="6714627" y="3849044"/>
                <a:ext cx="360000" cy="360000"/>
              </a:xfrm>
              <a:prstGeom prst="rect">
                <a:avLst/>
              </a:prstGeom>
            </p:spPr>
          </p:pic>
          <p:pic>
            <p:nvPicPr>
              <p:cNvPr id="41" name="图片 40"/>
              <p:cNvPicPr>
                <a:picLocks/>
              </p:cNvPicPr>
              <p:nvPr/>
            </p:nvPicPr>
            <p:blipFill>
              <a:blip r:embed="rId37">
                <a:extLst>
                  <a:ext uri="{28A0092B-C50C-407E-A947-70E740481C1C}">
                    <a14:useLocalDpi xmlns:a14="http://schemas.microsoft.com/office/drawing/2010/main" val="0"/>
                  </a:ext>
                </a:extLst>
              </a:blip>
              <a:stretch>
                <a:fillRect/>
              </a:stretch>
            </p:blipFill>
            <p:spPr>
              <a:xfrm>
                <a:off x="6316751" y="3865924"/>
                <a:ext cx="360000" cy="360000"/>
              </a:xfrm>
              <a:prstGeom prst="rect">
                <a:avLst/>
              </a:prstGeom>
            </p:spPr>
          </p:pic>
          <p:pic>
            <p:nvPicPr>
              <p:cNvPr id="42" name="图片 41"/>
              <p:cNvPicPr>
                <a:picLocks/>
              </p:cNvPicPr>
              <p:nvPr/>
            </p:nvPicPr>
            <p:blipFill>
              <a:blip r:embed="rId38">
                <a:extLst>
                  <a:ext uri="{28A0092B-C50C-407E-A947-70E740481C1C}">
                    <a14:useLocalDpi xmlns:a14="http://schemas.microsoft.com/office/drawing/2010/main" val="0"/>
                  </a:ext>
                </a:extLst>
              </a:blip>
              <a:stretch>
                <a:fillRect/>
              </a:stretch>
            </p:blipFill>
            <p:spPr>
              <a:xfrm>
                <a:off x="5916924" y="3851763"/>
                <a:ext cx="360000" cy="360000"/>
              </a:xfrm>
              <a:prstGeom prst="rect">
                <a:avLst/>
              </a:prstGeom>
            </p:spPr>
          </p:pic>
          <p:pic>
            <p:nvPicPr>
              <p:cNvPr id="43" name="图片 42"/>
              <p:cNvPicPr>
                <a:picLocks/>
              </p:cNvPicPr>
              <p:nvPr/>
            </p:nvPicPr>
            <p:blipFill>
              <a:blip r:embed="rId39">
                <a:extLst>
                  <a:ext uri="{28A0092B-C50C-407E-A947-70E740481C1C}">
                    <a14:useLocalDpi xmlns:a14="http://schemas.microsoft.com/office/drawing/2010/main" val="0"/>
                  </a:ext>
                </a:extLst>
              </a:blip>
              <a:stretch>
                <a:fillRect/>
              </a:stretch>
            </p:blipFill>
            <p:spPr>
              <a:xfrm>
                <a:off x="5517338" y="3846171"/>
                <a:ext cx="360000" cy="360000"/>
              </a:xfrm>
              <a:prstGeom prst="rect">
                <a:avLst/>
              </a:prstGeom>
            </p:spPr>
          </p:pic>
          <p:pic>
            <p:nvPicPr>
              <p:cNvPr id="44" name="图片 43"/>
              <p:cNvPicPr>
                <a:picLocks/>
              </p:cNvPicPr>
              <p:nvPr/>
            </p:nvPicPr>
            <p:blipFill>
              <a:blip r:embed="rId40">
                <a:extLst>
                  <a:ext uri="{28A0092B-C50C-407E-A947-70E740481C1C}">
                    <a14:useLocalDpi xmlns:a14="http://schemas.microsoft.com/office/drawing/2010/main" val="0"/>
                  </a:ext>
                </a:extLst>
              </a:blip>
              <a:stretch>
                <a:fillRect/>
              </a:stretch>
            </p:blipFill>
            <p:spPr>
              <a:xfrm>
                <a:off x="7094834" y="3875429"/>
                <a:ext cx="360000" cy="360000"/>
              </a:xfrm>
              <a:prstGeom prst="rect">
                <a:avLst/>
              </a:prstGeom>
            </p:spPr>
          </p:pic>
          <p:pic>
            <p:nvPicPr>
              <p:cNvPr id="45" name="图片 44"/>
              <p:cNvPicPr>
                <a:picLocks/>
              </p:cNvPicPr>
              <p:nvPr/>
            </p:nvPicPr>
            <p:blipFill>
              <a:blip r:embed="rId41">
                <a:extLst>
                  <a:ext uri="{28A0092B-C50C-407E-A947-70E740481C1C}">
                    <a14:useLocalDpi xmlns:a14="http://schemas.microsoft.com/office/drawing/2010/main" val="0"/>
                  </a:ext>
                </a:extLst>
              </a:blip>
              <a:stretch>
                <a:fillRect/>
              </a:stretch>
            </p:blipFill>
            <p:spPr>
              <a:xfrm>
                <a:off x="7499114" y="3875429"/>
                <a:ext cx="360000" cy="360000"/>
              </a:xfrm>
              <a:prstGeom prst="rect">
                <a:avLst/>
              </a:prstGeom>
            </p:spPr>
          </p:pic>
          <p:pic>
            <p:nvPicPr>
              <p:cNvPr id="46" name="图片 45"/>
              <p:cNvPicPr>
                <a:picLocks/>
              </p:cNvPicPr>
              <p:nvPr/>
            </p:nvPicPr>
            <p:blipFill>
              <a:blip r:embed="rId42">
                <a:extLst>
                  <a:ext uri="{28A0092B-C50C-407E-A947-70E740481C1C}">
                    <a14:useLocalDpi xmlns:a14="http://schemas.microsoft.com/office/drawing/2010/main" val="0"/>
                  </a:ext>
                </a:extLst>
              </a:blip>
              <a:stretch>
                <a:fillRect/>
              </a:stretch>
            </p:blipFill>
            <p:spPr>
              <a:xfrm>
                <a:off x="7910992" y="3865924"/>
                <a:ext cx="360000" cy="360000"/>
              </a:xfrm>
              <a:prstGeom prst="rect">
                <a:avLst/>
              </a:prstGeom>
            </p:spPr>
          </p:pic>
          <p:pic>
            <p:nvPicPr>
              <p:cNvPr id="47" name="图片 46"/>
              <p:cNvPicPr>
                <a:picLocks/>
              </p:cNvPicPr>
              <p:nvPr/>
            </p:nvPicPr>
            <p:blipFill>
              <a:blip r:embed="rId43">
                <a:extLst>
                  <a:ext uri="{28A0092B-C50C-407E-A947-70E740481C1C}">
                    <a14:useLocalDpi xmlns:a14="http://schemas.microsoft.com/office/drawing/2010/main" val="0"/>
                  </a:ext>
                </a:extLst>
              </a:blip>
              <a:stretch>
                <a:fillRect/>
              </a:stretch>
            </p:blipFill>
            <p:spPr>
              <a:xfrm>
                <a:off x="8232422" y="3846171"/>
                <a:ext cx="360000" cy="360000"/>
              </a:xfrm>
              <a:prstGeom prst="rect">
                <a:avLst/>
              </a:prstGeom>
            </p:spPr>
          </p:pic>
          <p:pic>
            <p:nvPicPr>
              <p:cNvPr id="48" name="图片 47"/>
              <p:cNvPicPr>
                <a:picLocks/>
              </p:cNvPicPr>
              <p:nvPr/>
            </p:nvPicPr>
            <p:blipFill>
              <a:blip r:embed="rId44">
                <a:extLst>
                  <a:ext uri="{28A0092B-C50C-407E-A947-70E740481C1C}">
                    <a14:useLocalDpi xmlns:a14="http://schemas.microsoft.com/office/drawing/2010/main" val="0"/>
                  </a:ext>
                </a:extLst>
              </a:blip>
              <a:stretch>
                <a:fillRect/>
              </a:stretch>
            </p:blipFill>
            <p:spPr>
              <a:xfrm>
                <a:off x="8279147" y="4255043"/>
                <a:ext cx="360000" cy="360000"/>
              </a:xfrm>
              <a:prstGeom prst="rect">
                <a:avLst/>
              </a:prstGeom>
            </p:spPr>
          </p:pic>
          <p:pic>
            <p:nvPicPr>
              <p:cNvPr id="49" name="图片 48"/>
              <p:cNvPicPr>
                <a:picLocks/>
              </p:cNvPicPr>
              <p:nvPr/>
            </p:nvPicPr>
            <p:blipFill>
              <a:blip r:embed="rId45">
                <a:extLst>
                  <a:ext uri="{28A0092B-C50C-407E-A947-70E740481C1C}">
                    <a14:useLocalDpi xmlns:a14="http://schemas.microsoft.com/office/drawing/2010/main" val="0"/>
                  </a:ext>
                </a:extLst>
              </a:blip>
              <a:stretch>
                <a:fillRect/>
              </a:stretch>
            </p:blipFill>
            <p:spPr>
              <a:xfrm>
                <a:off x="7885386" y="4243430"/>
                <a:ext cx="360000" cy="360000"/>
              </a:xfrm>
              <a:prstGeom prst="rect">
                <a:avLst/>
              </a:prstGeom>
            </p:spPr>
          </p:pic>
          <p:pic>
            <p:nvPicPr>
              <p:cNvPr id="50" name="图片 49"/>
              <p:cNvPicPr>
                <a:picLocks/>
              </p:cNvPicPr>
              <p:nvPr/>
            </p:nvPicPr>
            <p:blipFill>
              <a:blip r:embed="rId46">
                <a:extLst>
                  <a:ext uri="{28A0092B-C50C-407E-A947-70E740481C1C}">
                    <a14:useLocalDpi xmlns:a14="http://schemas.microsoft.com/office/drawing/2010/main" val="0"/>
                  </a:ext>
                </a:extLst>
              </a:blip>
              <a:stretch>
                <a:fillRect/>
              </a:stretch>
            </p:blipFill>
            <p:spPr>
              <a:xfrm>
                <a:off x="7479173" y="4264612"/>
                <a:ext cx="360000" cy="360000"/>
              </a:xfrm>
              <a:prstGeom prst="rect">
                <a:avLst/>
              </a:prstGeom>
            </p:spPr>
          </p:pic>
          <p:pic>
            <p:nvPicPr>
              <p:cNvPr id="51" name="图片 50"/>
              <p:cNvPicPr>
                <a:picLocks/>
              </p:cNvPicPr>
              <p:nvPr/>
            </p:nvPicPr>
            <p:blipFill>
              <a:blip r:embed="rId47">
                <a:extLst>
                  <a:ext uri="{28A0092B-C50C-407E-A947-70E740481C1C}">
                    <a14:useLocalDpi xmlns:a14="http://schemas.microsoft.com/office/drawing/2010/main" val="0"/>
                  </a:ext>
                </a:extLst>
              </a:blip>
              <a:stretch>
                <a:fillRect/>
              </a:stretch>
            </p:blipFill>
            <p:spPr>
              <a:xfrm>
                <a:off x="7084865" y="4253192"/>
                <a:ext cx="360000" cy="360000"/>
              </a:xfrm>
              <a:prstGeom prst="rect">
                <a:avLst/>
              </a:prstGeom>
            </p:spPr>
          </p:pic>
          <p:pic>
            <p:nvPicPr>
              <p:cNvPr id="52" name="图片 51"/>
              <p:cNvPicPr>
                <a:picLocks/>
              </p:cNvPicPr>
              <p:nvPr/>
            </p:nvPicPr>
            <p:blipFill>
              <a:blip r:embed="rId48">
                <a:extLst>
                  <a:ext uri="{28A0092B-C50C-407E-A947-70E740481C1C}">
                    <a14:useLocalDpi xmlns:a14="http://schemas.microsoft.com/office/drawing/2010/main" val="0"/>
                  </a:ext>
                </a:extLst>
              </a:blip>
              <a:stretch>
                <a:fillRect/>
              </a:stretch>
            </p:blipFill>
            <p:spPr>
              <a:xfrm>
                <a:off x="6701759" y="4264612"/>
                <a:ext cx="360000" cy="360000"/>
              </a:xfrm>
              <a:prstGeom prst="rect">
                <a:avLst/>
              </a:prstGeom>
            </p:spPr>
          </p:pic>
          <p:pic>
            <p:nvPicPr>
              <p:cNvPr id="53" name="图片 52"/>
              <p:cNvPicPr>
                <a:picLocks/>
              </p:cNvPicPr>
              <p:nvPr/>
            </p:nvPicPr>
            <p:blipFill>
              <a:blip r:embed="rId49">
                <a:extLst>
                  <a:ext uri="{28A0092B-C50C-407E-A947-70E740481C1C}">
                    <a14:useLocalDpi xmlns:a14="http://schemas.microsoft.com/office/drawing/2010/main" val="0"/>
                  </a:ext>
                </a:extLst>
              </a:blip>
              <a:stretch>
                <a:fillRect/>
              </a:stretch>
            </p:blipFill>
            <p:spPr>
              <a:xfrm>
                <a:off x="6299828" y="4254187"/>
                <a:ext cx="360000" cy="360000"/>
              </a:xfrm>
              <a:prstGeom prst="rect">
                <a:avLst/>
              </a:prstGeom>
            </p:spPr>
          </p:pic>
          <p:pic>
            <p:nvPicPr>
              <p:cNvPr id="54" name="图片 53"/>
              <p:cNvPicPr>
                <a:picLocks/>
              </p:cNvPicPr>
              <p:nvPr/>
            </p:nvPicPr>
            <p:blipFill>
              <a:blip r:embed="rId50">
                <a:extLst>
                  <a:ext uri="{28A0092B-C50C-407E-A947-70E740481C1C}">
                    <a14:useLocalDpi xmlns:a14="http://schemas.microsoft.com/office/drawing/2010/main" val="0"/>
                  </a:ext>
                </a:extLst>
              </a:blip>
              <a:stretch>
                <a:fillRect/>
              </a:stretch>
            </p:blipFill>
            <p:spPr>
              <a:xfrm>
                <a:off x="5910367" y="4258942"/>
                <a:ext cx="360000" cy="360000"/>
              </a:xfrm>
              <a:prstGeom prst="rect">
                <a:avLst/>
              </a:prstGeom>
            </p:spPr>
          </p:pic>
          <p:pic>
            <p:nvPicPr>
              <p:cNvPr id="55" name="图片 54"/>
              <p:cNvPicPr>
                <a:picLocks/>
              </p:cNvPicPr>
              <p:nvPr/>
            </p:nvPicPr>
            <p:blipFill>
              <a:blip r:embed="rId51">
                <a:extLst>
                  <a:ext uri="{28A0092B-C50C-407E-A947-70E740481C1C}">
                    <a14:useLocalDpi xmlns:a14="http://schemas.microsoft.com/office/drawing/2010/main" val="0"/>
                  </a:ext>
                </a:extLst>
              </a:blip>
              <a:stretch>
                <a:fillRect/>
              </a:stretch>
            </p:blipFill>
            <p:spPr>
              <a:xfrm>
                <a:off x="5519734" y="4258942"/>
                <a:ext cx="360000" cy="360000"/>
              </a:xfrm>
              <a:prstGeom prst="rect">
                <a:avLst/>
              </a:prstGeom>
            </p:spPr>
          </p:pic>
          <p:pic>
            <p:nvPicPr>
              <p:cNvPr id="56" name="图片 55"/>
              <p:cNvPicPr>
                <a:picLocks/>
              </p:cNvPicPr>
              <p:nvPr/>
            </p:nvPicPr>
            <p:blipFill>
              <a:blip r:embed="rId52">
                <a:extLst>
                  <a:ext uri="{28A0092B-C50C-407E-A947-70E740481C1C}">
                    <a14:useLocalDpi xmlns:a14="http://schemas.microsoft.com/office/drawing/2010/main" val="0"/>
                  </a:ext>
                </a:extLst>
              </a:blip>
              <a:stretch>
                <a:fillRect/>
              </a:stretch>
            </p:blipFill>
            <p:spPr>
              <a:xfrm>
                <a:off x="8279147" y="4653618"/>
                <a:ext cx="360000" cy="360000"/>
              </a:xfrm>
              <a:prstGeom prst="rect">
                <a:avLst/>
              </a:prstGeom>
            </p:spPr>
          </p:pic>
          <p:pic>
            <p:nvPicPr>
              <p:cNvPr id="57" name="图片 56"/>
              <p:cNvPicPr>
                <a:picLocks/>
              </p:cNvPicPr>
              <p:nvPr/>
            </p:nvPicPr>
            <p:blipFill>
              <a:blip r:embed="rId53">
                <a:extLst>
                  <a:ext uri="{28A0092B-C50C-407E-A947-70E740481C1C}">
                    <a14:useLocalDpi xmlns:a14="http://schemas.microsoft.com/office/drawing/2010/main" val="0"/>
                  </a:ext>
                </a:extLst>
              </a:blip>
              <a:stretch>
                <a:fillRect/>
              </a:stretch>
            </p:blipFill>
            <p:spPr>
              <a:xfrm>
                <a:off x="7886895" y="4656803"/>
                <a:ext cx="360000" cy="360000"/>
              </a:xfrm>
              <a:prstGeom prst="rect">
                <a:avLst/>
              </a:prstGeom>
            </p:spPr>
          </p:pic>
          <p:pic>
            <p:nvPicPr>
              <p:cNvPr id="58" name="图片 57"/>
              <p:cNvPicPr>
                <a:picLocks/>
              </p:cNvPicPr>
              <p:nvPr/>
            </p:nvPicPr>
            <p:blipFill>
              <a:blip r:embed="rId54">
                <a:extLst>
                  <a:ext uri="{28A0092B-C50C-407E-A947-70E740481C1C}">
                    <a14:useLocalDpi xmlns:a14="http://schemas.microsoft.com/office/drawing/2010/main" val="0"/>
                  </a:ext>
                </a:extLst>
              </a:blip>
              <a:stretch>
                <a:fillRect/>
              </a:stretch>
            </p:blipFill>
            <p:spPr>
              <a:xfrm>
                <a:off x="7495065" y="4665064"/>
                <a:ext cx="360000" cy="360000"/>
              </a:xfrm>
              <a:prstGeom prst="rect">
                <a:avLst/>
              </a:prstGeom>
            </p:spPr>
          </p:pic>
          <p:pic>
            <p:nvPicPr>
              <p:cNvPr id="59" name="图片 58"/>
              <p:cNvPicPr>
                <a:picLocks/>
              </p:cNvPicPr>
              <p:nvPr/>
            </p:nvPicPr>
            <p:blipFill>
              <a:blip r:embed="rId55">
                <a:extLst>
                  <a:ext uri="{28A0092B-C50C-407E-A947-70E740481C1C}">
                    <a14:useLocalDpi xmlns:a14="http://schemas.microsoft.com/office/drawing/2010/main" val="0"/>
                  </a:ext>
                </a:extLst>
              </a:blip>
              <a:stretch>
                <a:fillRect/>
              </a:stretch>
            </p:blipFill>
            <p:spPr>
              <a:xfrm>
                <a:off x="7090900" y="4665064"/>
                <a:ext cx="360000" cy="360000"/>
              </a:xfrm>
              <a:prstGeom prst="rect">
                <a:avLst/>
              </a:prstGeom>
            </p:spPr>
          </p:pic>
          <p:pic>
            <p:nvPicPr>
              <p:cNvPr id="60" name="图片 59"/>
              <p:cNvPicPr>
                <a:picLocks/>
              </p:cNvPicPr>
              <p:nvPr/>
            </p:nvPicPr>
            <p:blipFill>
              <a:blip r:embed="rId56">
                <a:extLst>
                  <a:ext uri="{28A0092B-C50C-407E-A947-70E740481C1C}">
                    <a14:useLocalDpi xmlns:a14="http://schemas.microsoft.com/office/drawing/2010/main" val="0"/>
                  </a:ext>
                </a:extLst>
              </a:blip>
              <a:stretch>
                <a:fillRect/>
              </a:stretch>
            </p:blipFill>
            <p:spPr>
              <a:xfrm>
                <a:off x="6701759" y="4665064"/>
                <a:ext cx="360000" cy="360000"/>
              </a:xfrm>
              <a:prstGeom prst="rect">
                <a:avLst/>
              </a:prstGeom>
            </p:spPr>
          </p:pic>
          <p:pic>
            <p:nvPicPr>
              <p:cNvPr id="61" name="图片 60"/>
              <p:cNvPicPr>
                <a:picLocks/>
              </p:cNvPicPr>
              <p:nvPr/>
            </p:nvPicPr>
            <p:blipFill>
              <a:blip r:embed="rId57">
                <a:extLst>
                  <a:ext uri="{28A0092B-C50C-407E-A947-70E740481C1C}">
                    <a14:useLocalDpi xmlns:a14="http://schemas.microsoft.com/office/drawing/2010/main" val="0"/>
                  </a:ext>
                </a:extLst>
              </a:blip>
              <a:stretch>
                <a:fillRect/>
              </a:stretch>
            </p:blipFill>
            <p:spPr>
              <a:xfrm>
                <a:off x="6304691" y="4665064"/>
                <a:ext cx="360000" cy="360000"/>
              </a:xfrm>
              <a:prstGeom prst="rect">
                <a:avLst/>
              </a:prstGeom>
            </p:spPr>
          </p:pic>
          <p:pic>
            <p:nvPicPr>
              <p:cNvPr id="62" name="图片 61"/>
              <p:cNvPicPr>
                <a:picLocks/>
              </p:cNvPicPr>
              <p:nvPr/>
            </p:nvPicPr>
            <p:blipFill>
              <a:blip r:embed="rId58">
                <a:extLst>
                  <a:ext uri="{28A0092B-C50C-407E-A947-70E740481C1C}">
                    <a14:useLocalDpi xmlns:a14="http://schemas.microsoft.com/office/drawing/2010/main" val="0"/>
                  </a:ext>
                </a:extLst>
              </a:blip>
              <a:stretch>
                <a:fillRect/>
              </a:stretch>
            </p:blipFill>
            <p:spPr>
              <a:xfrm>
                <a:off x="5898126" y="4669913"/>
                <a:ext cx="360000" cy="360000"/>
              </a:xfrm>
              <a:prstGeom prst="rect">
                <a:avLst/>
              </a:prstGeom>
            </p:spPr>
          </p:pic>
          <p:pic>
            <p:nvPicPr>
              <p:cNvPr id="63" name="图片 62"/>
              <p:cNvPicPr>
                <a:picLocks/>
              </p:cNvPicPr>
              <p:nvPr/>
            </p:nvPicPr>
            <p:blipFill>
              <a:blip r:embed="rId59">
                <a:extLst>
                  <a:ext uri="{28A0092B-C50C-407E-A947-70E740481C1C}">
                    <a14:useLocalDpi xmlns:a14="http://schemas.microsoft.com/office/drawing/2010/main" val="0"/>
                  </a:ext>
                </a:extLst>
              </a:blip>
              <a:stretch>
                <a:fillRect/>
              </a:stretch>
            </p:blipFill>
            <p:spPr>
              <a:xfrm>
                <a:off x="5514212" y="4665064"/>
                <a:ext cx="360000" cy="360000"/>
              </a:xfrm>
              <a:prstGeom prst="rect">
                <a:avLst/>
              </a:prstGeom>
            </p:spPr>
          </p:pic>
          <p:pic>
            <p:nvPicPr>
              <p:cNvPr id="64" name="图片 63"/>
              <p:cNvPicPr>
                <a:picLocks/>
              </p:cNvPicPr>
              <p:nvPr/>
            </p:nvPicPr>
            <p:blipFill>
              <a:blip r:embed="rId60">
                <a:extLst>
                  <a:ext uri="{28A0092B-C50C-407E-A947-70E740481C1C}">
                    <a14:useLocalDpi xmlns:a14="http://schemas.microsoft.com/office/drawing/2010/main" val="0"/>
                  </a:ext>
                </a:extLst>
              </a:blip>
              <a:stretch>
                <a:fillRect/>
              </a:stretch>
            </p:blipFill>
            <p:spPr>
              <a:xfrm>
                <a:off x="8270992" y="5057449"/>
                <a:ext cx="360000" cy="360000"/>
              </a:xfrm>
              <a:prstGeom prst="rect">
                <a:avLst/>
              </a:prstGeom>
            </p:spPr>
          </p:pic>
          <p:pic>
            <p:nvPicPr>
              <p:cNvPr id="65" name="图片 64"/>
              <p:cNvPicPr>
                <a:picLocks/>
              </p:cNvPicPr>
              <p:nvPr/>
            </p:nvPicPr>
            <p:blipFill>
              <a:blip r:embed="rId61">
                <a:extLst>
                  <a:ext uri="{28A0092B-C50C-407E-A947-70E740481C1C}">
                    <a14:useLocalDpi xmlns:a14="http://schemas.microsoft.com/office/drawing/2010/main" val="0"/>
                  </a:ext>
                </a:extLst>
              </a:blip>
              <a:stretch>
                <a:fillRect/>
              </a:stretch>
            </p:blipFill>
            <p:spPr>
              <a:xfrm>
                <a:off x="7874396" y="5068222"/>
                <a:ext cx="360000" cy="360000"/>
              </a:xfrm>
              <a:prstGeom prst="rect">
                <a:avLst/>
              </a:prstGeom>
            </p:spPr>
          </p:pic>
          <p:pic>
            <p:nvPicPr>
              <p:cNvPr id="66" name="图片 65"/>
              <p:cNvPicPr>
                <a:picLocks/>
              </p:cNvPicPr>
              <p:nvPr/>
            </p:nvPicPr>
            <p:blipFill>
              <a:blip r:embed="rId62">
                <a:extLst>
                  <a:ext uri="{28A0092B-C50C-407E-A947-70E740481C1C}">
                    <a14:useLocalDpi xmlns:a14="http://schemas.microsoft.com/office/drawing/2010/main" val="0"/>
                  </a:ext>
                </a:extLst>
              </a:blip>
              <a:stretch>
                <a:fillRect/>
              </a:stretch>
            </p:blipFill>
            <p:spPr>
              <a:xfrm>
                <a:off x="7450900" y="5072718"/>
                <a:ext cx="360000" cy="360000"/>
              </a:xfrm>
              <a:prstGeom prst="rect">
                <a:avLst/>
              </a:prstGeom>
            </p:spPr>
          </p:pic>
          <p:pic>
            <p:nvPicPr>
              <p:cNvPr id="67" name="图片 66"/>
              <p:cNvPicPr>
                <a:picLocks/>
              </p:cNvPicPr>
              <p:nvPr/>
            </p:nvPicPr>
            <p:blipFill>
              <a:blip r:embed="rId63">
                <a:extLst>
                  <a:ext uri="{28A0092B-C50C-407E-A947-70E740481C1C}">
                    <a14:useLocalDpi xmlns:a14="http://schemas.microsoft.com/office/drawing/2010/main" val="0"/>
                  </a:ext>
                </a:extLst>
              </a:blip>
              <a:stretch>
                <a:fillRect/>
              </a:stretch>
            </p:blipFill>
            <p:spPr>
              <a:xfrm>
                <a:off x="7092258" y="5068222"/>
                <a:ext cx="360000" cy="360000"/>
              </a:xfrm>
              <a:prstGeom prst="rect">
                <a:avLst/>
              </a:prstGeom>
            </p:spPr>
          </p:pic>
          <p:pic>
            <p:nvPicPr>
              <p:cNvPr id="68" name="图片 67"/>
              <p:cNvPicPr>
                <a:picLocks/>
              </p:cNvPicPr>
              <p:nvPr/>
            </p:nvPicPr>
            <p:blipFill>
              <a:blip r:embed="rId64">
                <a:extLst>
                  <a:ext uri="{28A0092B-C50C-407E-A947-70E740481C1C}">
                    <a14:useLocalDpi xmlns:a14="http://schemas.microsoft.com/office/drawing/2010/main" val="0"/>
                  </a:ext>
                </a:extLst>
              </a:blip>
              <a:stretch>
                <a:fillRect/>
              </a:stretch>
            </p:blipFill>
            <p:spPr>
              <a:xfrm>
                <a:off x="6694304" y="5060329"/>
                <a:ext cx="360000" cy="360000"/>
              </a:xfrm>
              <a:prstGeom prst="rect">
                <a:avLst/>
              </a:prstGeom>
            </p:spPr>
          </p:pic>
          <p:pic>
            <p:nvPicPr>
              <p:cNvPr id="69" name="图片 68"/>
              <p:cNvPicPr>
                <a:picLocks/>
              </p:cNvPicPr>
              <p:nvPr/>
            </p:nvPicPr>
            <p:blipFill>
              <a:blip r:embed="rId65">
                <a:extLst>
                  <a:ext uri="{28A0092B-C50C-407E-A947-70E740481C1C}">
                    <a14:useLocalDpi xmlns:a14="http://schemas.microsoft.com/office/drawing/2010/main" val="0"/>
                  </a:ext>
                </a:extLst>
              </a:blip>
              <a:stretch>
                <a:fillRect/>
              </a:stretch>
            </p:blipFill>
            <p:spPr>
              <a:xfrm>
                <a:off x="6296080" y="5064522"/>
                <a:ext cx="360000" cy="360000"/>
              </a:xfrm>
              <a:prstGeom prst="rect">
                <a:avLst/>
              </a:prstGeom>
            </p:spPr>
          </p:pic>
          <p:pic>
            <p:nvPicPr>
              <p:cNvPr id="70" name="图片 69"/>
              <p:cNvPicPr>
                <a:picLocks/>
              </p:cNvPicPr>
              <p:nvPr/>
            </p:nvPicPr>
            <p:blipFill>
              <a:blip r:embed="rId66">
                <a:extLst>
                  <a:ext uri="{28A0092B-C50C-407E-A947-70E740481C1C}">
                    <a14:useLocalDpi xmlns:a14="http://schemas.microsoft.com/office/drawing/2010/main" val="0"/>
                  </a:ext>
                </a:extLst>
              </a:blip>
              <a:stretch>
                <a:fillRect/>
              </a:stretch>
            </p:blipFill>
            <p:spPr>
              <a:xfrm>
                <a:off x="5898126" y="5070419"/>
                <a:ext cx="360000" cy="360000"/>
              </a:xfrm>
              <a:prstGeom prst="rect">
                <a:avLst/>
              </a:prstGeom>
            </p:spPr>
          </p:pic>
          <p:pic>
            <p:nvPicPr>
              <p:cNvPr id="71" name="图片 70"/>
              <p:cNvPicPr>
                <a:picLocks/>
              </p:cNvPicPr>
              <p:nvPr/>
            </p:nvPicPr>
            <p:blipFill>
              <a:blip r:embed="rId67">
                <a:extLst>
                  <a:ext uri="{28A0092B-C50C-407E-A947-70E740481C1C}">
                    <a14:useLocalDpi xmlns:a14="http://schemas.microsoft.com/office/drawing/2010/main" val="0"/>
                  </a:ext>
                </a:extLst>
              </a:blip>
              <a:stretch>
                <a:fillRect/>
              </a:stretch>
            </p:blipFill>
            <p:spPr>
              <a:xfrm>
                <a:off x="5514212" y="5068222"/>
                <a:ext cx="360000" cy="360000"/>
              </a:xfrm>
              <a:prstGeom prst="rect">
                <a:avLst/>
              </a:prstGeom>
            </p:spPr>
          </p:pic>
        </p:grpSp>
        <p:sp>
          <p:nvSpPr>
            <p:cNvPr id="73" name="文本框 72"/>
            <p:cNvSpPr txBox="1"/>
            <p:nvPr/>
          </p:nvSpPr>
          <p:spPr>
            <a:xfrm>
              <a:off x="4418916" y="2143698"/>
              <a:ext cx="535724" cy="307777"/>
            </a:xfrm>
            <a:prstGeom prst="rect">
              <a:avLst/>
            </a:prstGeom>
            <a:noFill/>
          </p:spPr>
          <p:txBody>
            <a:bodyPr wrap="none" rtlCol="0">
              <a:spAutoFit/>
            </a:bodyPr>
            <a:lstStyle/>
            <a:p>
              <a:r>
                <a:rPr kumimoji="1" lang="en-US" altLang="zh-CN" sz="1400" dirty="0" smtClean="0"/>
                <a:t>ak47</a:t>
              </a:r>
              <a:endParaRPr kumimoji="1" lang="zh-CN" altLang="en-US" sz="1400" dirty="0"/>
            </a:p>
          </p:txBody>
        </p:sp>
        <p:sp>
          <p:nvSpPr>
            <p:cNvPr id="74" name="文本框 73"/>
            <p:cNvSpPr txBox="1"/>
            <p:nvPr/>
          </p:nvSpPr>
          <p:spPr>
            <a:xfrm>
              <a:off x="4408311" y="2584546"/>
              <a:ext cx="861133" cy="307777"/>
            </a:xfrm>
            <a:prstGeom prst="rect">
              <a:avLst/>
            </a:prstGeom>
            <a:noFill/>
          </p:spPr>
          <p:txBody>
            <a:bodyPr wrap="none" rtlCol="0">
              <a:spAutoFit/>
            </a:bodyPr>
            <a:lstStyle/>
            <a:p>
              <a:r>
                <a:rPr kumimoji="1" lang="en-US" altLang="zh-CN" sz="1400" dirty="0" smtClean="0"/>
                <a:t>backpack</a:t>
              </a:r>
              <a:endParaRPr kumimoji="1" lang="zh-CN" altLang="en-US" sz="1400" dirty="0"/>
            </a:p>
          </p:txBody>
        </p:sp>
        <p:sp>
          <p:nvSpPr>
            <p:cNvPr id="75" name="文本框 74"/>
            <p:cNvSpPr txBox="1"/>
            <p:nvPr/>
          </p:nvSpPr>
          <p:spPr>
            <a:xfrm>
              <a:off x="4413787" y="3024383"/>
              <a:ext cx="521297" cy="307777"/>
            </a:xfrm>
            <a:prstGeom prst="rect">
              <a:avLst/>
            </a:prstGeom>
            <a:noFill/>
          </p:spPr>
          <p:txBody>
            <a:bodyPr wrap="none" rtlCol="0">
              <a:spAutoFit/>
            </a:bodyPr>
            <a:lstStyle/>
            <a:p>
              <a:r>
                <a:rPr kumimoji="1" lang="en-US" altLang="zh-CN" sz="1400" dirty="0" smtClean="0"/>
                <a:t>bear</a:t>
              </a:r>
            </a:p>
          </p:txBody>
        </p:sp>
        <p:sp>
          <p:nvSpPr>
            <p:cNvPr id="76" name="文本框 75"/>
            <p:cNvSpPr txBox="1"/>
            <p:nvPr/>
          </p:nvSpPr>
          <p:spPr>
            <a:xfrm>
              <a:off x="4409889" y="3422845"/>
              <a:ext cx="899798" cy="307777"/>
            </a:xfrm>
            <a:prstGeom prst="rect">
              <a:avLst/>
            </a:prstGeom>
            <a:noFill/>
          </p:spPr>
          <p:txBody>
            <a:bodyPr wrap="none" rtlCol="0">
              <a:spAutoFit/>
            </a:bodyPr>
            <a:lstStyle/>
            <a:p>
              <a:r>
                <a:rPr kumimoji="1" lang="en-US" altLang="zh-CN" sz="1400" dirty="0" smtClean="0"/>
                <a:t>calculator</a:t>
              </a:r>
              <a:endParaRPr kumimoji="1" lang="zh-CN" altLang="en-US" sz="1400" dirty="0"/>
            </a:p>
          </p:txBody>
        </p:sp>
        <p:sp>
          <p:nvSpPr>
            <p:cNvPr id="77" name="文本框 76"/>
            <p:cNvSpPr txBox="1"/>
            <p:nvPr/>
          </p:nvSpPr>
          <p:spPr>
            <a:xfrm>
              <a:off x="4414304" y="3826765"/>
              <a:ext cx="1188146" cy="307777"/>
            </a:xfrm>
            <a:prstGeom prst="rect">
              <a:avLst/>
            </a:prstGeom>
            <a:noFill/>
          </p:spPr>
          <p:txBody>
            <a:bodyPr wrap="none" rtlCol="0">
              <a:spAutoFit/>
            </a:bodyPr>
            <a:lstStyle/>
            <a:p>
              <a:r>
                <a:rPr kumimoji="1" lang="en-US" altLang="zh-CN" sz="1400" dirty="0" smtClean="0"/>
                <a:t>diamond-ring</a:t>
              </a:r>
              <a:endParaRPr kumimoji="1" lang="zh-CN" altLang="en-US" sz="1400" dirty="0"/>
            </a:p>
          </p:txBody>
        </p:sp>
        <p:sp>
          <p:nvSpPr>
            <p:cNvPr id="78" name="文本框 77"/>
            <p:cNvSpPr txBox="1"/>
            <p:nvPr/>
          </p:nvSpPr>
          <p:spPr>
            <a:xfrm>
              <a:off x="4415766" y="4206171"/>
              <a:ext cx="639919" cy="307777"/>
            </a:xfrm>
            <a:prstGeom prst="rect">
              <a:avLst/>
            </a:prstGeom>
            <a:noFill/>
          </p:spPr>
          <p:txBody>
            <a:bodyPr wrap="none" rtlCol="0">
              <a:spAutoFit/>
            </a:bodyPr>
            <a:lstStyle/>
            <a:p>
              <a:r>
                <a:rPr kumimoji="1" lang="en-US" altLang="zh-CN" sz="1400" dirty="0" smtClean="0"/>
                <a:t>galaxy</a:t>
              </a:r>
              <a:endParaRPr kumimoji="1" lang="zh-CN" altLang="en-US" sz="1400" dirty="0"/>
            </a:p>
          </p:txBody>
        </p:sp>
        <p:sp>
          <p:nvSpPr>
            <p:cNvPr id="79" name="文本框 78"/>
            <p:cNvSpPr txBox="1"/>
            <p:nvPr/>
          </p:nvSpPr>
          <p:spPr>
            <a:xfrm>
              <a:off x="4413787" y="4660744"/>
              <a:ext cx="993670" cy="307777"/>
            </a:xfrm>
            <a:prstGeom prst="rect">
              <a:avLst/>
            </a:prstGeom>
            <a:noFill/>
          </p:spPr>
          <p:txBody>
            <a:bodyPr wrap="none" rtlCol="0">
              <a:spAutoFit/>
            </a:bodyPr>
            <a:lstStyle/>
            <a:p>
              <a:r>
                <a:rPr kumimoji="1" lang="en-US" altLang="zh-CN" sz="1400" smtClean="0"/>
                <a:t>hamburger</a:t>
              </a:r>
              <a:endParaRPr kumimoji="1" lang="zh-CN" altLang="en-US" sz="1400" dirty="0"/>
            </a:p>
          </p:txBody>
        </p:sp>
        <p:sp>
          <p:nvSpPr>
            <p:cNvPr id="80" name="文本框 79"/>
            <p:cNvSpPr txBox="1"/>
            <p:nvPr/>
          </p:nvSpPr>
          <p:spPr>
            <a:xfrm>
              <a:off x="4410420" y="5025064"/>
              <a:ext cx="567399" cy="307777"/>
            </a:xfrm>
            <a:prstGeom prst="rect">
              <a:avLst/>
            </a:prstGeom>
            <a:noFill/>
          </p:spPr>
          <p:txBody>
            <a:bodyPr wrap="none" rtlCol="0">
              <a:spAutoFit/>
            </a:bodyPr>
            <a:lstStyle/>
            <a:p>
              <a:r>
                <a:rPr kumimoji="1" lang="en-US" altLang="zh-CN" sz="1400" dirty="0" smtClean="0"/>
                <a:t>pram</a:t>
              </a:r>
              <a:endParaRPr kumimoji="1" lang="zh-CN" altLang="en-US" sz="1400" dirty="0"/>
            </a:p>
          </p:txBody>
        </p:sp>
      </p:grpSp>
      <p:sp>
        <p:nvSpPr>
          <p:cNvPr id="7" name="幻灯片编号占位符 6"/>
          <p:cNvSpPr>
            <a:spLocks noGrp="1"/>
          </p:cNvSpPr>
          <p:nvPr>
            <p:ph type="sldNum" sz="quarter" idx="12"/>
          </p:nvPr>
        </p:nvSpPr>
        <p:spPr/>
        <p:txBody>
          <a:bodyPr/>
          <a:lstStyle/>
          <a:p>
            <a:fld id="{4FAB73BC-B049-4115-A692-8D63A059BFB8}" type="slidenum">
              <a:rPr lang="en-US" smtClean="0"/>
              <a:t>10</a:t>
            </a:fld>
            <a:endParaRPr lang="en-US" dirty="0"/>
          </a:p>
        </p:txBody>
      </p:sp>
      <p:sp>
        <p:nvSpPr>
          <p:cNvPr id="83" name="文本框 82"/>
          <p:cNvSpPr txBox="1"/>
          <p:nvPr/>
        </p:nvSpPr>
        <p:spPr>
          <a:xfrm>
            <a:off x="1509470" y="2406670"/>
            <a:ext cx="2684133" cy="646331"/>
          </a:xfrm>
          <a:prstGeom prst="rect">
            <a:avLst/>
          </a:prstGeom>
          <a:noFill/>
        </p:spPr>
        <p:txBody>
          <a:bodyPr wrap="none" rtlCol="0">
            <a:spAutoFit/>
          </a:bodyPr>
          <a:lstStyle/>
          <a:p>
            <a:r>
              <a:rPr kumimoji="1" lang="en-US" altLang="zh-CN" dirty="0" smtClean="0"/>
              <a:t>Number</a:t>
            </a:r>
            <a:r>
              <a:rPr kumimoji="1" lang="zh-CN" altLang="en-US" dirty="0" smtClean="0"/>
              <a:t> </a:t>
            </a:r>
            <a:r>
              <a:rPr kumimoji="1" lang="en-US" altLang="zh-CN" dirty="0" smtClean="0"/>
              <a:t>of</a:t>
            </a:r>
            <a:r>
              <a:rPr kumimoji="1" lang="zh-CN" altLang="en-US" dirty="0" smtClean="0"/>
              <a:t> </a:t>
            </a:r>
            <a:r>
              <a:rPr kumimoji="1" lang="en-US" altLang="zh-CN" dirty="0" smtClean="0"/>
              <a:t>images</a:t>
            </a:r>
            <a:r>
              <a:rPr kumimoji="1" lang="zh-CN" altLang="en-US" dirty="0" smtClean="0"/>
              <a:t>：</a:t>
            </a:r>
            <a:r>
              <a:rPr kumimoji="1" lang="en-US" altLang="zh-CN" dirty="0" smtClean="0"/>
              <a:t>9144</a:t>
            </a:r>
          </a:p>
          <a:p>
            <a:r>
              <a:rPr kumimoji="1" lang="en-US" altLang="zh-CN" dirty="0" smtClean="0"/>
              <a:t>Number</a:t>
            </a:r>
            <a:r>
              <a:rPr kumimoji="1" lang="zh-CN" altLang="en-US" dirty="0" smtClean="0"/>
              <a:t> </a:t>
            </a:r>
            <a:r>
              <a:rPr kumimoji="1" lang="en-US" altLang="zh-CN" dirty="0" smtClean="0"/>
              <a:t>of</a:t>
            </a:r>
            <a:r>
              <a:rPr kumimoji="1" lang="zh-CN" altLang="en-US" dirty="0" smtClean="0"/>
              <a:t> </a:t>
            </a:r>
            <a:r>
              <a:rPr kumimoji="1" lang="en-US" altLang="zh-CN" dirty="0" smtClean="0"/>
              <a:t>categories:</a:t>
            </a:r>
            <a:r>
              <a:rPr kumimoji="1" lang="zh-CN" altLang="en-US" dirty="0" smtClean="0"/>
              <a:t> </a:t>
            </a:r>
            <a:r>
              <a:rPr kumimoji="1" lang="en-US" altLang="zh-CN" dirty="0" smtClean="0"/>
              <a:t>102</a:t>
            </a:r>
            <a:endParaRPr kumimoji="1" lang="zh-CN" altLang="en-US" dirty="0"/>
          </a:p>
        </p:txBody>
      </p:sp>
      <p:sp>
        <p:nvSpPr>
          <p:cNvPr id="84" name="文本框 83"/>
          <p:cNvSpPr txBox="1"/>
          <p:nvPr/>
        </p:nvSpPr>
        <p:spPr>
          <a:xfrm>
            <a:off x="1509470" y="4380385"/>
            <a:ext cx="2731582" cy="646331"/>
          </a:xfrm>
          <a:prstGeom prst="rect">
            <a:avLst/>
          </a:prstGeom>
          <a:noFill/>
        </p:spPr>
        <p:txBody>
          <a:bodyPr wrap="none" rtlCol="0">
            <a:spAutoFit/>
          </a:bodyPr>
          <a:lstStyle/>
          <a:p>
            <a:r>
              <a:rPr kumimoji="1" lang="en-US" altLang="zh-CN" dirty="0" smtClean="0"/>
              <a:t>Number</a:t>
            </a:r>
            <a:r>
              <a:rPr kumimoji="1" lang="zh-CN" altLang="en-US" dirty="0" smtClean="0"/>
              <a:t> </a:t>
            </a:r>
            <a:r>
              <a:rPr kumimoji="1" lang="en-US" altLang="zh-CN" dirty="0" smtClean="0"/>
              <a:t>of</a:t>
            </a:r>
            <a:r>
              <a:rPr kumimoji="1" lang="zh-CN" altLang="en-US" dirty="0" smtClean="0"/>
              <a:t> </a:t>
            </a:r>
            <a:r>
              <a:rPr kumimoji="1" lang="en-US" altLang="zh-CN" dirty="0" smtClean="0"/>
              <a:t>images</a:t>
            </a:r>
            <a:r>
              <a:rPr kumimoji="1" lang="zh-CN" altLang="en-US" dirty="0" smtClean="0"/>
              <a:t>：</a:t>
            </a:r>
            <a:r>
              <a:rPr kumimoji="1" lang="en-US" altLang="zh-CN" dirty="0" smtClean="0"/>
              <a:t>30607</a:t>
            </a:r>
          </a:p>
          <a:p>
            <a:r>
              <a:rPr kumimoji="1" lang="en-US" altLang="zh-CN" dirty="0" smtClean="0"/>
              <a:t>Number</a:t>
            </a:r>
            <a:r>
              <a:rPr kumimoji="1" lang="zh-CN" altLang="en-US" dirty="0" smtClean="0"/>
              <a:t> </a:t>
            </a:r>
            <a:r>
              <a:rPr kumimoji="1" lang="en-US" altLang="zh-CN" dirty="0" smtClean="0"/>
              <a:t>of</a:t>
            </a:r>
            <a:r>
              <a:rPr kumimoji="1" lang="zh-CN" altLang="en-US" dirty="0" smtClean="0"/>
              <a:t> </a:t>
            </a:r>
            <a:r>
              <a:rPr kumimoji="1" lang="en-US" altLang="zh-CN" dirty="0" smtClean="0"/>
              <a:t>categories:</a:t>
            </a:r>
            <a:r>
              <a:rPr kumimoji="1" lang="zh-CN" altLang="en-US" dirty="0" smtClean="0"/>
              <a:t> </a:t>
            </a:r>
            <a:r>
              <a:rPr kumimoji="1" lang="en-US" altLang="zh-CN" dirty="0" smtClean="0"/>
              <a:t>257</a:t>
            </a:r>
            <a:endParaRPr kumimoji="1" lang="zh-CN" altLang="en-US" dirty="0"/>
          </a:p>
        </p:txBody>
      </p:sp>
    </p:spTree>
    <p:extLst>
      <p:ext uri="{BB962C8B-B14F-4D97-AF65-F5344CB8AC3E}">
        <p14:creationId xmlns:p14="http://schemas.microsoft.com/office/powerpoint/2010/main" val="92791686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Weakly-Supervised</a:t>
            </a:r>
            <a:r>
              <a:rPr kumimoji="1" lang="zh-CN" altLang="en-US" dirty="0"/>
              <a:t>：</a:t>
            </a:r>
            <a:r>
              <a:rPr kumimoji="1" lang="en-US" altLang="zh-CN" dirty="0"/>
              <a:t>B-CNN</a:t>
            </a:r>
            <a:endParaRPr kumimoji="1" lang="zh-CN" altLang="en-US" dirty="0"/>
          </a:p>
        </p:txBody>
      </p:sp>
      <p:pic>
        <p:nvPicPr>
          <p:cNvPr id="6" name="内容占位符 5"/>
          <p:cNvPicPr>
            <a:picLocks noGrp="1" noChangeAspect="1"/>
          </p:cNvPicPr>
          <p:nvPr>
            <p:ph idx="1"/>
          </p:nvPr>
        </p:nvPicPr>
        <p:blipFill>
          <a:blip r:embed="rId2"/>
          <a:stretch>
            <a:fillRect/>
          </a:stretch>
        </p:blipFill>
        <p:spPr>
          <a:xfrm>
            <a:off x="1564795" y="2108956"/>
            <a:ext cx="8313736" cy="2644640"/>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sp>
        <p:nvSpPr>
          <p:cNvPr id="5" name="文本框 4"/>
          <p:cNvSpPr txBox="1"/>
          <p:nvPr/>
        </p:nvSpPr>
        <p:spPr>
          <a:xfrm>
            <a:off x="202019" y="6396335"/>
            <a:ext cx="9208680" cy="461665"/>
          </a:xfrm>
          <a:prstGeom prst="rect">
            <a:avLst/>
          </a:prstGeom>
          <a:noFill/>
        </p:spPr>
        <p:txBody>
          <a:bodyPr wrap="square" rtlCol="0">
            <a:spAutoFit/>
          </a:bodyPr>
          <a:lstStyle/>
          <a:p>
            <a:r>
              <a:rPr lang="en-US" altLang="zh-CN" sz="1200" dirty="0"/>
              <a:t>Lin T Y, </a:t>
            </a:r>
            <a:r>
              <a:rPr lang="en-US" altLang="zh-CN" sz="1200" dirty="0" err="1"/>
              <a:t>RoyChowdhury</a:t>
            </a:r>
            <a:r>
              <a:rPr lang="en-US" altLang="zh-CN" sz="1200" dirty="0"/>
              <a:t> A, </a:t>
            </a:r>
            <a:r>
              <a:rPr lang="en-US" altLang="zh-CN" sz="1200" dirty="0" err="1"/>
              <a:t>Maji</a:t>
            </a:r>
            <a:r>
              <a:rPr lang="en-US" altLang="zh-CN" sz="1200" dirty="0"/>
              <a:t> S. Bilinear </a:t>
            </a:r>
            <a:r>
              <a:rPr lang="en-US" altLang="zh-CN" sz="1200" dirty="0" err="1"/>
              <a:t>cnn</a:t>
            </a:r>
            <a:r>
              <a:rPr lang="en-US" altLang="zh-CN" sz="1200" dirty="0"/>
              <a:t> models for fine-grained visual recognition[C]//Proceedings of the IEEE International Conference on Computer Vision. 2015: 1449-1457.</a:t>
            </a:r>
            <a:endParaRPr kumimoji="1" lang="zh-CN" altLang="en-US" sz="1200" dirty="0"/>
          </a:p>
        </p:txBody>
      </p:sp>
      <p:sp>
        <p:nvSpPr>
          <p:cNvPr id="7" name="幻灯片编号占位符 6"/>
          <p:cNvSpPr>
            <a:spLocks noGrp="1"/>
          </p:cNvSpPr>
          <p:nvPr>
            <p:ph type="sldNum" sz="quarter" idx="12"/>
          </p:nvPr>
        </p:nvSpPr>
        <p:spPr/>
        <p:txBody>
          <a:bodyPr/>
          <a:lstStyle/>
          <a:p>
            <a:fld id="{4FAB73BC-B049-4115-A692-8D63A059BFB8}" type="slidenum">
              <a:rPr lang="en-US" smtClean="0"/>
              <a:t>100</a:t>
            </a:fld>
            <a:endParaRPr lang="en-US" dirty="0"/>
          </a:p>
        </p:txBody>
      </p:sp>
    </p:spTree>
    <p:extLst>
      <p:ext uri="{BB962C8B-B14F-4D97-AF65-F5344CB8AC3E}">
        <p14:creationId xmlns:p14="http://schemas.microsoft.com/office/powerpoint/2010/main" val="159350000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Weakly-Supervised</a:t>
            </a:r>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sp>
        <p:nvSpPr>
          <p:cNvPr id="5" name="文本框 4"/>
          <p:cNvSpPr txBox="1"/>
          <p:nvPr/>
        </p:nvSpPr>
        <p:spPr>
          <a:xfrm>
            <a:off x="127590" y="6405161"/>
            <a:ext cx="9048307" cy="461665"/>
          </a:xfrm>
          <a:prstGeom prst="rect">
            <a:avLst/>
          </a:prstGeom>
          <a:noFill/>
        </p:spPr>
        <p:txBody>
          <a:bodyPr wrap="square" rtlCol="0">
            <a:spAutoFit/>
          </a:bodyPr>
          <a:lstStyle/>
          <a:p>
            <a:r>
              <a:rPr lang="en-US" altLang="zh-CN" sz="1200" dirty="0"/>
              <a:t>Simon M, </a:t>
            </a:r>
            <a:r>
              <a:rPr lang="en-US" altLang="zh-CN" sz="1200" dirty="0" err="1"/>
              <a:t>Rodner</a:t>
            </a:r>
            <a:r>
              <a:rPr lang="en-US" altLang="zh-CN" sz="1200" dirty="0"/>
              <a:t> E. Neural activation constellations: Unsupervised part model discovery with convolutional networks[C]//Proceedings of the IEEE International Conference on Computer Vision. 2015: 1143-1151.</a:t>
            </a:r>
            <a:endParaRPr kumimoji="1" lang="zh-CN" altLang="en-US" sz="1200" dirty="0"/>
          </a:p>
        </p:txBody>
      </p:sp>
      <p:pic>
        <p:nvPicPr>
          <p:cNvPr id="6" name="图片 5"/>
          <p:cNvPicPr>
            <a:picLocks noChangeAspect="1"/>
          </p:cNvPicPr>
          <p:nvPr/>
        </p:nvPicPr>
        <p:blipFill rotWithShape="1">
          <a:blip r:embed="rId4"/>
          <a:srcRect r="36013"/>
          <a:stretch/>
        </p:blipFill>
        <p:spPr>
          <a:xfrm>
            <a:off x="1951489" y="2648701"/>
            <a:ext cx="3596007" cy="2417430"/>
          </a:xfrm>
          <a:prstGeom prst="rect">
            <a:avLst/>
          </a:prstGeom>
        </p:spPr>
      </p:pic>
      <p:sp>
        <p:nvSpPr>
          <p:cNvPr id="7" name="文本框 6"/>
          <p:cNvSpPr txBox="1"/>
          <p:nvPr/>
        </p:nvSpPr>
        <p:spPr>
          <a:xfrm>
            <a:off x="1198174" y="1795717"/>
            <a:ext cx="1506631" cy="369332"/>
          </a:xfrm>
          <a:prstGeom prst="rect">
            <a:avLst/>
          </a:prstGeom>
          <a:noFill/>
        </p:spPr>
        <p:txBody>
          <a:bodyPr wrap="none" rtlCol="0">
            <a:spAutoFit/>
          </a:bodyPr>
          <a:lstStyle/>
          <a:p>
            <a:r>
              <a:rPr lang="en-US" altLang="zh-CN"/>
              <a:t>Constellations</a:t>
            </a:r>
            <a:endParaRPr kumimoji="1" lang="zh-CN" altLang="en-US" dirty="0"/>
          </a:p>
        </p:txBody>
      </p:sp>
      <p:pic>
        <p:nvPicPr>
          <p:cNvPr id="8" name="内容占位符 4"/>
          <p:cNvPicPr>
            <a:picLocks noGrp="1" noChangeAspect="1"/>
          </p:cNvPicPr>
          <p:nvPr>
            <p:ph idx="1"/>
          </p:nvPr>
        </p:nvPicPr>
        <p:blipFill>
          <a:blip r:embed="rId5"/>
          <a:stretch>
            <a:fillRect/>
          </a:stretch>
        </p:blipFill>
        <p:spPr>
          <a:xfrm>
            <a:off x="6482294" y="1954747"/>
            <a:ext cx="4072388" cy="4022725"/>
          </a:xfrm>
          <a:prstGeom prst="rect">
            <a:avLst/>
          </a:prstGeom>
        </p:spPr>
      </p:pic>
      <p:sp>
        <p:nvSpPr>
          <p:cNvPr id="9" name="幻灯片编号占位符 8"/>
          <p:cNvSpPr>
            <a:spLocks noGrp="1"/>
          </p:cNvSpPr>
          <p:nvPr>
            <p:ph type="sldNum" sz="quarter" idx="12"/>
          </p:nvPr>
        </p:nvSpPr>
        <p:spPr/>
        <p:txBody>
          <a:bodyPr/>
          <a:lstStyle/>
          <a:p>
            <a:fld id="{4FAB73BC-B049-4115-A692-8D63A059BFB8}" type="slidenum">
              <a:rPr lang="en-US" smtClean="0"/>
              <a:t>101</a:t>
            </a:fld>
            <a:endParaRPr lang="en-US" dirty="0"/>
          </a:p>
        </p:txBody>
      </p:sp>
    </p:spTree>
    <p:extLst>
      <p:ext uri="{BB962C8B-B14F-4D97-AF65-F5344CB8AC3E}">
        <p14:creationId xmlns:p14="http://schemas.microsoft.com/office/powerpoint/2010/main" val="21725714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Weakly-Supervised</a:t>
            </a:r>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sp>
        <p:nvSpPr>
          <p:cNvPr id="6" name="内容占位符 5"/>
          <p:cNvSpPr>
            <a:spLocks noGrp="1"/>
          </p:cNvSpPr>
          <p:nvPr>
            <p:ph idx="1"/>
          </p:nvPr>
        </p:nvSpPr>
        <p:spPr/>
        <p:txBody>
          <a:bodyPr/>
          <a:lstStyle/>
          <a:p>
            <a:r>
              <a:rPr kumimoji="1" lang="en-US" altLang="zh-CN" dirty="0" smtClean="0"/>
              <a:t>Spatial</a:t>
            </a:r>
            <a:r>
              <a:rPr kumimoji="1" lang="zh-CN" altLang="en-US" dirty="0" smtClean="0"/>
              <a:t> </a:t>
            </a:r>
            <a:r>
              <a:rPr kumimoji="1" lang="en-US" altLang="zh-CN" dirty="0" smtClean="0"/>
              <a:t>Transformer</a:t>
            </a:r>
            <a:r>
              <a:rPr kumimoji="1" lang="zh-CN" altLang="en-US" dirty="0" smtClean="0"/>
              <a:t> </a:t>
            </a:r>
            <a:r>
              <a:rPr kumimoji="1" lang="en-US" altLang="zh-CN" dirty="0" smtClean="0"/>
              <a:t>Networks:</a:t>
            </a:r>
          </a:p>
          <a:p>
            <a:endParaRPr kumimoji="1" lang="zh-CN" altLang="en-US" dirty="0"/>
          </a:p>
        </p:txBody>
      </p:sp>
      <p:sp>
        <p:nvSpPr>
          <p:cNvPr id="7" name="文本框 6"/>
          <p:cNvSpPr txBox="1"/>
          <p:nvPr/>
        </p:nvSpPr>
        <p:spPr>
          <a:xfrm>
            <a:off x="138223" y="6461626"/>
            <a:ext cx="9167638" cy="276999"/>
          </a:xfrm>
          <a:prstGeom prst="rect">
            <a:avLst/>
          </a:prstGeom>
          <a:noFill/>
        </p:spPr>
        <p:txBody>
          <a:bodyPr wrap="none" rtlCol="0">
            <a:spAutoFit/>
          </a:bodyPr>
          <a:lstStyle/>
          <a:p>
            <a:r>
              <a:rPr lang="en-US" altLang="zh-CN" sz="1200" dirty="0" err="1"/>
              <a:t>Jaderberg</a:t>
            </a:r>
            <a:r>
              <a:rPr lang="en-US" altLang="zh-CN" sz="1200" dirty="0"/>
              <a:t> M, </a:t>
            </a:r>
            <a:r>
              <a:rPr lang="en-US" altLang="zh-CN" sz="1200" dirty="0" err="1"/>
              <a:t>Simonyan</a:t>
            </a:r>
            <a:r>
              <a:rPr lang="en-US" altLang="zh-CN" sz="1200" dirty="0"/>
              <a:t> K, </a:t>
            </a:r>
            <a:r>
              <a:rPr lang="en-US" altLang="zh-CN" sz="1200" dirty="0" err="1"/>
              <a:t>Zisserman</a:t>
            </a:r>
            <a:r>
              <a:rPr lang="en-US" altLang="zh-CN" sz="1200" dirty="0"/>
              <a:t> A. Spatial transformer networks[C]//Advances in Neural Information Processing Systems. 2015: 2017-2025.</a:t>
            </a:r>
            <a:endParaRPr kumimoji="1" lang="zh-CN" altLang="en-US" sz="1200" dirty="0"/>
          </a:p>
        </p:txBody>
      </p:sp>
      <p:pic>
        <p:nvPicPr>
          <p:cNvPr id="8" name="图片 7"/>
          <p:cNvPicPr>
            <a:picLocks noChangeAspect="1"/>
          </p:cNvPicPr>
          <p:nvPr/>
        </p:nvPicPr>
        <p:blipFill>
          <a:blip r:embed="rId4"/>
          <a:stretch>
            <a:fillRect/>
          </a:stretch>
        </p:blipFill>
        <p:spPr>
          <a:xfrm>
            <a:off x="836427" y="2468115"/>
            <a:ext cx="4837133" cy="1806173"/>
          </a:xfrm>
          <a:prstGeom prst="rect">
            <a:avLst/>
          </a:prstGeom>
        </p:spPr>
      </p:pic>
      <p:pic>
        <p:nvPicPr>
          <p:cNvPr id="9" name="图片 8"/>
          <p:cNvPicPr>
            <a:picLocks noChangeAspect="1"/>
          </p:cNvPicPr>
          <p:nvPr/>
        </p:nvPicPr>
        <p:blipFill>
          <a:blip r:embed="rId5"/>
          <a:stretch>
            <a:fillRect/>
          </a:stretch>
        </p:blipFill>
        <p:spPr>
          <a:xfrm>
            <a:off x="6126480" y="2489468"/>
            <a:ext cx="4469219" cy="1833526"/>
          </a:xfrm>
          <a:prstGeom prst="rect">
            <a:avLst/>
          </a:prstGeom>
        </p:spPr>
      </p:pic>
      <p:sp>
        <p:nvSpPr>
          <p:cNvPr id="10" name="文本框 9"/>
          <p:cNvSpPr txBox="1"/>
          <p:nvPr/>
        </p:nvSpPr>
        <p:spPr>
          <a:xfrm>
            <a:off x="6833545" y="4912242"/>
            <a:ext cx="2097803" cy="646331"/>
          </a:xfrm>
          <a:prstGeom prst="rect">
            <a:avLst/>
          </a:prstGeom>
          <a:noFill/>
        </p:spPr>
        <p:txBody>
          <a:bodyPr wrap="square" rtlCol="0">
            <a:spAutoFit/>
          </a:bodyPr>
          <a:lstStyle/>
          <a:p>
            <a:r>
              <a:rPr kumimoji="1" lang="en-US" altLang="zh-CN" dirty="0" smtClean="0"/>
              <a:t>2ST:</a:t>
            </a:r>
            <a:r>
              <a:rPr kumimoji="1" lang="zh-CN" altLang="en-US" dirty="0" smtClean="0"/>
              <a:t> </a:t>
            </a:r>
            <a:r>
              <a:rPr kumimoji="1" lang="en-US" altLang="zh-CN" dirty="0" smtClean="0"/>
              <a:t>83.9%</a:t>
            </a:r>
          </a:p>
          <a:p>
            <a:r>
              <a:rPr kumimoji="1" lang="en-US" altLang="zh-CN" dirty="0" smtClean="0"/>
              <a:t>4ST:</a:t>
            </a:r>
            <a:r>
              <a:rPr kumimoji="1" lang="zh-CN" altLang="en-US" dirty="0" smtClean="0"/>
              <a:t> </a:t>
            </a:r>
            <a:r>
              <a:rPr kumimoji="1" lang="en-US" altLang="zh-CN" dirty="0" smtClean="0"/>
              <a:t>84.1%</a:t>
            </a:r>
            <a:endParaRPr kumimoji="1" lang="zh-CN" altLang="en-US" dirty="0"/>
          </a:p>
        </p:txBody>
      </p:sp>
      <p:sp>
        <p:nvSpPr>
          <p:cNvPr id="11" name="幻灯片编号占位符 10"/>
          <p:cNvSpPr>
            <a:spLocks noGrp="1"/>
          </p:cNvSpPr>
          <p:nvPr>
            <p:ph type="sldNum" sz="quarter" idx="12"/>
          </p:nvPr>
        </p:nvSpPr>
        <p:spPr/>
        <p:txBody>
          <a:bodyPr/>
          <a:lstStyle/>
          <a:p>
            <a:fld id="{4FAB73BC-B049-4115-A692-8D63A059BFB8}" type="slidenum">
              <a:rPr lang="en-US" smtClean="0"/>
              <a:t>102</a:t>
            </a:fld>
            <a:endParaRPr lang="en-US" dirty="0"/>
          </a:p>
        </p:txBody>
      </p:sp>
    </p:spTree>
    <p:extLst>
      <p:ext uri="{BB962C8B-B14F-4D97-AF65-F5344CB8AC3E}">
        <p14:creationId xmlns:p14="http://schemas.microsoft.com/office/powerpoint/2010/main" val="71861930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Weakly-Supervised</a:t>
            </a:r>
            <a:endParaRPr kumimoji="1" lang="zh-CN" altLang="en-US" dirty="0"/>
          </a:p>
        </p:txBody>
      </p:sp>
      <p:sp>
        <p:nvSpPr>
          <p:cNvPr id="3" name="内容占位符 2"/>
          <p:cNvSpPr>
            <a:spLocks noGrp="1"/>
          </p:cNvSpPr>
          <p:nvPr>
            <p:ph idx="1"/>
          </p:nvPr>
        </p:nvSpPr>
        <p:spPr/>
        <p:txBody>
          <a:bodyPr/>
          <a:lstStyle/>
          <a:p>
            <a:r>
              <a:rPr kumimoji="1" lang="en-US" altLang="zh-CN" dirty="0" smtClean="0"/>
              <a:t>CNN</a:t>
            </a:r>
            <a:r>
              <a:rPr kumimoji="1" lang="zh-CN" altLang="en-US" dirty="0" smtClean="0"/>
              <a:t> </a:t>
            </a:r>
            <a:r>
              <a:rPr kumimoji="1" lang="en-US" altLang="zh-CN" dirty="0" smtClean="0"/>
              <a:t>Tree</a:t>
            </a:r>
            <a:r>
              <a:rPr kumimoji="1" lang="zh-CN" altLang="en-US" dirty="0" smtClean="0"/>
              <a:t>：</a:t>
            </a:r>
            <a:endParaRPr kumimoji="1" lang="en-US" altLang="zh-CN" dirty="0" smtClean="0"/>
          </a:p>
          <a:p>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sp>
        <p:nvSpPr>
          <p:cNvPr id="5" name="文本框 4"/>
          <p:cNvSpPr txBox="1"/>
          <p:nvPr/>
        </p:nvSpPr>
        <p:spPr>
          <a:xfrm>
            <a:off x="159488" y="6488668"/>
            <a:ext cx="9010993" cy="276999"/>
          </a:xfrm>
          <a:prstGeom prst="rect">
            <a:avLst/>
          </a:prstGeom>
          <a:noFill/>
        </p:spPr>
        <p:txBody>
          <a:bodyPr wrap="none" rtlCol="0">
            <a:spAutoFit/>
          </a:bodyPr>
          <a:lstStyle/>
          <a:p>
            <a:r>
              <a:rPr lang="en-US" altLang="zh-CN" sz="1200" dirty="0"/>
              <a:t>Wang Z, Wang X, Wang G. Learning fine-grained features via a CNN tree for large-scale classification[J]. </a:t>
            </a:r>
            <a:r>
              <a:rPr lang="en-US" altLang="zh-CN" sz="1200" dirty="0" err="1"/>
              <a:t>arXiv</a:t>
            </a:r>
            <a:r>
              <a:rPr lang="en-US" altLang="zh-CN" sz="1200" dirty="0"/>
              <a:t> preprint arXiv:1511.04534, 2015.</a:t>
            </a:r>
            <a:endParaRPr kumimoji="1" lang="zh-CN" altLang="en-US" sz="1200" dirty="0"/>
          </a:p>
        </p:txBody>
      </p:sp>
      <p:pic>
        <p:nvPicPr>
          <p:cNvPr id="6" name="图片 5"/>
          <p:cNvPicPr>
            <a:picLocks noChangeAspect="1"/>
          </p:cNvPicPr>
          <p:nvPr/>
        </p:nvPicPr>
        <p:blipFill>
          <a:blip r:embed="rId4"/>
          <a:stretch>
            <a:fillRect/>
          </a:stretch>
        </p:blipFill>
        <p:spPr>
          <a:xfrm>
            <a:off x="5960762" y="2616307"/>
            <a:ext cx="5194918" cy="2482213"/>
          </a:xfrm>
          <a:prstGeom prst="rect">
            <a:avLst/>
          </a:prstGeom>
        </p:spPr>
      </p:pic>
      <p:pic>
        <p:nvPicPr>
          <p:cNvPr id="7" name="内容占位符 4"/>
          <p:cNvPicPr>
            <a:picLocks noChangeAspect="1"/>
          </p:cNvPicPr>
          <p:nvPr/>
        </p:nvPicPr>
        <p:blipFill>
          <a:blip r:embed="rId5"/>
          <a:stretch>
            <a:fillRect/>
          </a:stretch>
        </p:blipFill>
        <p:spPr>
          <a:xfrm>
            <a:off x="1267401" y="2615780"/>
            <a:ext cx="3910655" cy="2482740"/>
          </a:xfrm>
          <a:prstGeom prst="rect">
            <a:avLst/>
          </a:prstGeom>
        </p:spPr>
      </p:pic>
      <p:sp>
        <p:nvSpPr>
          <p:cNvPr id="8" name="幻灯片编号占位符 7"/>
          <p:cNvSpPr>
            <a:spLocks noGrp="1"/>
          </p:cNvSpPr>
          <p:nvPr>
            <p:ph type="sldNum" sz="quarter" idx="12"/>
          </p:nvPr>
        </p:nvSpPr>
        <p:spPr/>
        <p:txBody>
          <a:bodyPr/>
          <a:lstStyle/>
          <a:p>
            <a:fld id="{4FAB73BC-B049-4115-A692-8D63A059BFB8}" type="slidenum">
              <a:rPr lang="en-US" smtClean="0"/>
              <a:t>103</a:t>
            </a:fld>
            <a:endParaRPr lang="en-US" dirty="0"/>
          </a:p>
        </p:txBody>
      </p:sp>
    </p:spTree>
    <p:extLst>
      <p:ext uri="{BB962C8B-B14F-4D97-AF65-F5344CB8AC3E}">
        <p14:creationId xmlns:p14="http://schemas.microsoft.com/office/powerpoint/2010/main" val="127129355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Weakly-Supervised</a:t>
            </a:r>
            <a:endParaRPr kumimoji="1" lang="zh-CN" altLang="en-US" dirty="0"/>
          </a:p>
        </p:txBody>
      </p:sp>
      <p:sp>
        <p:nvSpPr>
          <p:cNvPr id="3" name="内容占位符 2"/>
          <p:cNvSpPr>
            <a:spLocks noGrp="1"/>
          </p:cNvSpPr>
          <p:nvPr>
            <p:ph idx="1"/>
          </p:nvPr>
        </p:nvSpPr>
        <p:spPr/>
        <p:txBody>
          <a:bodyPr/>
          <a:lstStyle/>
          <a:p>
            <a:r>
              <a:rPr kumimoji="1" lang="en-US" altLang="zh-CN" dirty="0" smtClean="0"/>
              <a:t>DVAN:</a:t>
            </a:r>
            <a:r>
              <a:rPr kumimoji="1" lang="zh-CN" altLang="en-US" dirty="0" smtClean="0"/>
              <a:t> </a:t>
            </a:r>
            <a:r>
              <a:rPr lang="en-US" altLang="zh-CN" dirty="0"/>
              <a:t>Diversified Visual Attention Networks </a:t>
            </a:r>
          </a:p>
          <a:p>
            <a:r>
              <a:rPr kumimoji="1" lang="zh-CN" altLang="en-US" dirty="0" smtClean="0"/>
              <a:t> </a:t>
            </a:r>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pic>
        <p:nvPicPr>
          <p:cNvPr id="5" name="图片 4"/>
          <p:cNvPicPr>
            <a:picLocks noChangeAspect="1"/>
          </p:cNvPicPr>
          <p:nvPr/>
        </p:nvPicPr>
        <p:blipFill>
          <a:blip r:embed="rId4"/>
          <a:stretch>
            <a:fillRect/>
          </a:stretch>
        </p:blipFill>
        <p:spPr>
          <a:xfrm>
            <a:off x="2824031" y="2592512"/>
            <a:ext cx="6604898" cy="2138976"/>
          </a:xfrm>
          <a:prstGeom prst="rect">
            <a:avLst/>
          </a:prstGeom>
        </p:spPr>
      </p:pic>
      <p:sp>
        <p:nvSpPr>
          <p:cNvPr id="6" name="文本框 5"/>
          <p:cNvSpPr txBox="1"/>
          <p:nvPr/>
        </p:nvSpPr>
        <p:spPr>
          <a:xfrm>
            <a:off x="85061" y="6461626"/>
            <a:ext cx="9101659" cy="276999"/>
          </a:xfrm>
          <a:prstGeom prst="rect">
            <a:avLst/>
          </a:prstGeom>
          <a:noFill/>
        </p:spPr>
        <p:txBody>
          <a:bodyPr wrap="none" rtlCol="0">
            <a:spAutoFit/>
          </a:bodyPr>
          <a:lstStyle/>
          <a:p>
            <a:r>
              <a:rPr lang="en-US" altLang="zh-CN" sz="1200" dirty="0"/>
              <a:t>Zhao B, Wu X, Feng J, et al. Diversified visual attention networks for fine-grained object classification[J]. IEEE Transactions on Multimedia, 2017.</a:t>
            </a:r>
            <a:endParaRPr kumimoji="1" lang="zh-CN" altLang="en-US" sz="1200" dirty="0"/>
          </a:p>
        </p:txBody>
      </p:sp>
      <p:sp>
        <p:nvSpPr>
          <p:cNvPr id="7" name="幻灯片编号占位符 6"/>
          <p:cNvSpPr>
            <a:spLocks noGrp="1"/>
          </p:cNvSpPr>
          <p:nvPr>
            <p:ph type="sldNum" sz="quarter" idx="12"/>
          </p:nvPr>
        </p:nvSpPr>
        <p:spPr/>
        <p:txBody>
          <a:bodyPr/>
          <a:lstStyle/>
          <a:p>
            <a:fld id="{4FAB73BC-B049-4115-A692-8D63A059BFB8}" type="slidenum">
              <a:rPr lang="en-US" smtClean="0"/>
              <a:t>104</a:t>
            </a:fld>
            <a:endParaRPr lang="en-US" dirty="0"/>
          </a:p>
        </p:txBody>
      </p:sp>
    </p:spTree>
    <p:extLst>
      <p:ext uri="{BB962C8B-B14F-4D97-AF65-F5344CB8AC3E}">
        <p14:creationId xmlns:p14="http://schemas.microsoft.com/office/powerpoint/2010/main" val="54259499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Weakly-Supervised</a:t>
            </a:r>
            <a:endParaRPr kumimoji="1" lang="zh-CN" altLang="en-US" dirty="0"/>
          </a:p>
        </p:txBody>
      </p:sp>
      <p:sp>
        <p:nvSpPr>
          <p:cNvPr id="4" name="矩形 3"/>
          <p:cNvSpPr/>
          <p:nvPr/>
        </p:nvSpPr>
        <p:spPr>
          <a:xfrm>
            <a:off x="1336513" y="1819296"/>
            <a:ext cx="9579934" cy="369332"/>
          </a:xfrm>
          <a:prstGeom prst="rect">
            <a:avLst/>
          </a:prstGeom>
        </p:spPr>
        <p:txBody>
          <a:bodyPr wrap="square">
            <a:spAutoFit/>
          </a:bodyPr>
          <a:lstStyle/>
          <a:p>
            <a:r>
              <a:rPr kumimoji="1" lang="en-US" altLang="zh-CN" smtClean="0"/>
              <a:t>Weakly-supervised</a:t>
            </a:r>
            <a:r>
              <a:rPr kumimoji="1" lang="zh-CN" altLang="en-US" dirty="0" smtClean="0"/>
              <a:t> </a:t>
            </a:r>
            <a:r>
              <a:rPr kumimoji="1" lang="en-US" altLang="zh-CN" dirty="0"/>
              <a:t>fine-grained</a:t>
            </a:r>
            <a:r>
              <a:rPr kumimoji="1" lang="zh-CN" altLang="en-US" dirty="0"/>
              <a:t> </a:t>
            </a:r>
            <a:r>
              <a:rPr kumimoji="1" lang="en-US" altLang="zh-CN" dirty="0"/>
              <a:t>classification</a:t>
            </a:r>
            <a:r>
              <a:rPr kumimoji="1" lang="zh-CN" altLang="en-US" dirty="0"/>
              <a:t> </a:t>
            </a:r>
            <a:r>
              <a:rPr kumimoji="1" lang="en-US" altLang="zh-CN" dirty="0"/>
              <a:t>methods’</a:t>
            </a:r>
            <a:r>
              <a:rPr kumimoji="1" lang="zh-CN" altLang="en-US" dirty="0"/>
              <a:t> </a:t>
            </a:r>
            <a:r>
              <a:rPr kumimoji="1" lang="en-US" altLang="zh-CN" dirty="0"/>
              <a:t>classification</a:t>
            </a:r>
            <a:r>
              <a:rPr kumimoji="1" lang="zh-CN" altLang="en-US" dirty="0"/>
              <a:t> </a:t>
            </a:r>
            <a:r>
              <a:rPr kumimoji="1" lang="en-US" altLang="zh-CN" dirty="0"/>
              <a:t>results</a:t>
            </a:r>
            <a:r>
              <a:rPr kumimoji="1" lang="zh-CN" altLang="en-US" dirty="0"/>
              <a:t> </a:t>
            </a:r>
            <a:r>
              <a:rPr kumimoji="1" lang="en-US" altLang="zh-CN" dirty="0"/>
              <a:t>on</a:t>
            </a:r>
            <a:r>
              <a:rPr kumimoji="1" lang="zh-CN" altLang="en-US" dirty="0"/>
              <a:t> </a:t>
            </a:r>
            <a:r>
              <a:rPr kumimoji="1" lang="en-US" altLang="zh-CN" dirty="0"/>
              <a:t>CUB-2011</a:t>
            </a:r>
            <a:r>
              <a:rPr kumimoji="1" lang="zh-CN" altLang="en-US" dirty="0"/>
              <a:t> </a:t>
            </a:r>
            <a:r>
              <a:rPr kumimoji="1" lang="en-US" altLang="zh-CN" dirty="0"/>
              <a:t>dataset:</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365210142"/>
              </p:ext>
            </p:extLst>
          </p:nvPr>
        </p:nvGraphicFramePr>
        <p:xfrm>
          <a:off x="2170223" y="2388977"/>
          <a:ext cx="8127999" cy="2595880"/>
        </p:xfrm>
        <a:graphic>
          <a:graphicData uri="http://schemas.openxmlformats.org/drawingml/2006/table">
            <a:tbl>
              <a:tblPr firstRow="1" bandRow="1">
                <a:tableStyleId>{5C22544A-7EE6-4342-B048-85BDC9FD1C3A}</a:tableStyleId>
              </a:tblPr>
              <a:tblGrid>
                <a:gridCol w="2709333"/>
                <a:gridCol w="2709333"/>
                <a:gridCol w="2709333"/>
              </a:tblGrid>
              <a:tr h="370840">
                <a:tc>
                  <a:txBody>
                    <a:bodyPr/>
                    <a:lstStyle/>
                    <a:p>
                      <a:r>
                        <a:rPr lang="en-US" altLang="zh-CN" dirty="0" smtClean="0"/>
                        <a:t>Method</a:t>
                      </a:r>
                      <a:endParaRPr lang="zh-CN" altLang="en-US" dirty="0"/>
                    </a:p>
                  </a:txBody>
                  <a:tcPr/>
                </a:tc>
                <a:tc>
                  <a:txBody>
                    <a:bodyPr/>
                    <a:lstStyle/>
                    <a:p>
                      <a:r>
                        <a:rPr lang="en-US" altLang="zh-CN" dirty="0" smtClean="0"/>
                        <a:t>Architecture</a:t>
                      </a:r>
                      <a:endParaRPr lang="zh-CN" altLang="en-US" dirty="0"/>
                    </a:p>
                  </a:txBody>
                  <a:tcPr/>
                </a:tc>
                <a:tc>
                  <a:txBody>
                    <a:bodyPr/>
                    <a:lstStyle/>
                    <a:p>
                      <a:r>
                        <a:rPr lang="en-US" altLang="zh-CN" dirty="0" smtClean="0"/>
                        <a:t>Accuracy</a:t>
                      </a:r>
                      <a:r>
                        <a:rPr lang="zh-CN" altLang="en-US" dirty="0" smtClean="0"/>
                        <a:t> </a:t>
                      </a:r>
                      <a:r>
                        <a:rPr lang="en-US" altLang="zh-CN" dirty="0" smtClean="0"/>
                        <a:t>(%)</a:t>
                      </a:r>
                      <a:endParaRPr lang="zh-CN" altLang="en-US" dirty="0"/>
                    </a:p>
                  </a:txBody>
                  <a:tcPr/>
                </a:tc>
              </a:tr>
              <a:tr h="370840">
                <a:tc>
                  <a:txBody>
                    <a:bodyPr/>
                    <a:lstStyle/>
                    <a:p>
                      <a:r>
                        <a:rPr lang="en-US" altLang="zh-CN" dirty="0" smtClean="0"/>
                        <a:t>Two-level</a:t>
                      </a:r>
                      <a:r>
                        <a:rPr lang="zh-CN" altLang="en-US" baseline="0" dirty="0" smtClean="0"/>
                        <a:t> </a:t>
                      </a:r>
                      <a:r>
                        <a:rPr lang="en-US" altLang="zh-CN" baseline="0" dirty="0" smtClean="0"/>
                        <a:t>attention</a:t>
                      </a:r>
                      <a:endParaRPr lang="zh-CN" altLang="en-US" dirty="0"/>
                    </a:p>
                  </a:txBody>
                  <a:tcPr/>
                </a:tc>
                <a:tc>
                  <a:txBody>
                    <a:bodyPr/>
                    <a:lstStyle/>
                    <a:p>
                      <a:r>
                        <a:rPr lang="en-US" altLang="zh-CN" dirty="0" err="1" smtClean="0"/>
                        <a:t>AlexNet</a:t>
                      </a:r>
                      <a:endParaRPr lang="zh-CN" altLang="en-US" dirty="0"/>
                    </a:p>
                  </a:txBody>
                  <a:tcPr/>
                </a:tc>
                <a:tc>
                  <a:txBody>
                    <a:bodyPr/>
                    <a:lstStyle/>
                    <a:p>
                      <a:r>
                        <a:rPr lang="en-US" altLang="zh-CN" dirty="0" smtClean="0"/>
                        <a:t>69.7</a:t>
                      </a:r>
                      <a:endParaRPr lang="zh-CN" alt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Two-level</a:t>
                      </a:r>
                      <a:r>
                        <a:rPr lang="zh-CN" altLang="en-US" baseline="0" dirty="0" smtClean="0"/>
                        <a:t> </a:t>
                      </a:r>
                      <a:r>
                        <a:rPr lang="en-US" altLang="zh-CN" baseline="0" dirty="0" smtClean="0"/>
                        <a:t>attention</a:t>
                      </a:r>
                      <a:endParaRPr lang="zh-CN" altLang="en-US" dirty="0" smtClean="0"/>
                    </a:p>
                  </a:txBody>
                  <a:tcPr/>
                </a:tc>
                <a:tc>
                  <a:txBody>
                    <a:bodyPr/>
                    <a:lstStyle/>
                    <a:p>
                      <a:r>
                        <a:rPr lang="en-US" altLang="zh-CN" dirty="0" err="1" smtClean="0"/>
                        <a:t>VGGNet</a:t>
                      </a:r>
                      <a:endParaRPr lang="zh-CN" altLang="en-US" dirty="0"/>
                    </a:p>
                  </a:txBody>
                  <a:tcPr/>
                </a:tc>
                <a:tc>
                  <a:txBody>
                    <a:bodyPr/>
                    <a:lstStyle/>
                    <a:p>
                      <a:r>
                        <a:rPr lang="en-US" altLang="zh-CN" dirty="0" smtClean="0"/>
                        <a:t>77.9</a:t>
                      </a:r>
                      <a:endParaRPr lang="zh-CN" altLang="en-US" dirty="0"/>
                    </a:p>
                  </a:txBody>
                  <a:tcPr/>
                </a:tc>
              </a:tr>
              <a:tr h="370840">
                <a:tc>
                  <a:txBody>
                    <a:bodyPr/>
                    <a:lstStyle/>
                    <a:p>
                      <a:r>
                        <a:rPr lang="en-US" altLang="zh-CN" dirty="0" smtClean="0"/>
                        <a:t>Bilinear</a:t>
                      </a:r>
                      <a:r>
                        <a:rPr lang="zh-CN" altLang="en-US" baseline="0" dirty="0" smtClean="0"/>
                        <a:t> </a:t>
                      </a:r>
                      <a:r>
                        <a:rPr lang="en-US" altLang="zh-CN" baseline="0" dirty="0" smtClean="0"/>
                        <a:t>CNN</a:t>
                      </a:r>
                      <a:r>
                        <a:rPr lang="zh-CN" altLang="en-US" baseline="0" dirty="0" smtClean="0"/>
                        <a:t> </a:t>
                      </a:r>
                      <a:endParaRPr lang="zh-CN" altLang="en-US" dirty="0"/>
                    </a:p>
                  </a:txBody>
                  <a:tcPr/>
                </a:tc>
                <a:tc>
                  <a:txBody>
                    <a:bodyPr/>
                    <a:lstStyle/>
                    <a:p>
                      <a:r>
                        <a:rPr lang="en-US" altLang="zh-CN" dirty="0" err="1" smtClean="0"/>
                        <a:t>VGGNet</a:t>
                      </a:r>
                      <a:endParaRPr lang="zh-CN" altLang="en-US" dirty="0"/>
                    </a:p>
                  </a:txBody>
                  <a:tcPr/>
                </a:tc>
                <a:tc>
                  <a:txBody>
                    <a:bodyPr/>
                    <a:lstStyle/>
                    <a:p>
                      <a:r>
                        <a:rPr lang="en-US" altLang="zh-CN" dirty="0" smtClean="0"/>
                        <a:t>84.1</a:t>
                      </a:r>
                      <a:endParaRPr lang="zh-CN" altLang="en-US" dirty="0"/>
                    </a:p>
                  </a:txBody>
                  <a:tcPr/>
                </a:tc>
              </a:tr>
              <a:tr h="370840">
                <a:tc>
                  <a:txBody>
                    <a:bodyPr/>
                    <a:lstStyle/>
                    <a:p>
                      <a:r>
                        <a:rPr lang="en-US" altLang="zh-CN" dirty="0" smtClean="0"/>
                        <a:t>Constellations</a:t>
                      </a:r>
                      <a:endParaRPr lang="zh-CN" altLang="en-US" dirty="0"/>
                    </a:p>
                  </a:txBody>
                  <a:tcPr/>
                </a:tc>
                <a:tc>
                  <a:txBody>
                    <a:bodyPr/>
                    <a:lstStyle/>
                    <a:p>
                      <a:r>
                        <a:rPr lang="en-US" altLang="zh-CN" dirty="0" err="1" smtClean="0"/>
                        <a:t>VGGNet</a:t>
                      </a:r>
                      <a:endParaRPr lang="zh-CN" altLang="en-US" dirty="0"/>
                    </a:p>
                  </a:txBody>
                  <a:tcPr/>
                </a:tc>
                <a:tc>
                  <a:txBody>
                    <a:bodyPr/>
                    <a:lstStyle/>
                    <a:p>
                      <a:r>
                        <a:rPr lang="en-US" altLang="zh-CN" dirty="0" smtClean="0"/>
                        <a:t>81</a:t>
                      </a:r>
                      <a:endParaRPr lang="zh-CN" altLang="en-US" dirty="0"/>
                    </a:p>
                  </a:txBody>
                  <a:tcPr/>
                </a:tc>
              </a:tr>
              <a:tr h="370840">
                <a:tc>
                  <a:txBody>
                    <a:bodyPr/>
                    <a:lstStyle/>
                    <a:p>
                      <a:r>
                        <a:rPr lang="en-US" altLang="zh-CN" dirty="0" smtClean="0"/>
                        <a:t>ST</a:t>
                      </a:r>
                      <a:r>
                        <a:rPr lang="zh-CN" altLang="en-US" baseline="0" dirty="0" smtClean="0"/>
                        <a:t> </a:t>
                      </a:r>
                      <a:r>
                        <a:rPr lang="en-US" altLang="zh-CN" baseline="0" dirty="0" smtClean="0"/>
                        <a:t>Net</a:t>
                      </a:r>
                      <a:endParaRPr lang="zh-CN" altLang="en-US" dirty="0"/>
                    </a:p>
                  </a:txBody>
                  <a:tcPr/>
                </a:tc>
                <a:tc>
                  <a:txBody>
                    <a:bodyPr/>
                    <a:lstStyle/>
                    <a:p>
                      <a:r>
                        <a:rPr lang="en-US" altLang="zh-CN" dirty="0" smtClean="0"/>
                        <a:t>Inception</a:t>
                      </a:r>
                      <a:endParaRPr lang="zh-CN" altLang="en-US" dirty="0"/>
                    </a:p>
                  </a:txBody>
                  <a:tcPr/>
                </a:tc>
                <a:tc>
                  <a:txBody>
                    <a:bodyPr/>
                    <a:lstStyle/>
                    <a:p>
                      <a:r>
                        <a:rPr lang="en-US" altLang="zh-CN" dirty="0" smtClean="0"/>
                        <a:t>84.1</a:t>
                      </a:r>
                      <a:endParaRPr lang="zh-CN" altLang="en-US" dirty="0"/>
                    </a:p>
                  </a:txBody>
                  <a:tcPr/>
                </a:tc>
              </a:tr>
              <a:tr h="370840">
                <a:tc>
                  <a:txBody>
                    <a:bodyPr/>
                    <a:lstStyle/>
                    <a:p>
                      <a:r>
                        <a:rPr lang="en-US" altLang="zh-CN" dirty="0" smtClean="0"/>
                        <a:t>DVAN</a:t>
                      </a:r>
                      <a:endParaRPr lang="zh-CN" altLang="en-US" dirty="0"/>
                    </a:p>
                  </a:txBody>
                  <a:tcPr/>
                </a:tc>
                <a:tc>
                  <a:txBody>
                    <a:bodyPr/>
                    <a:lstStyle/>
                    <a:p>
                      <a:r>
                        <a:rPr lang="en-US" altLang="zh-CN" dirty="0" err="1" smtClean="0"/>
                        <a:t>VGGNet</a:t>
                      </a:r>
                      <a:endParaRPr lang="zh-CN" altLang="en-US" dirty="0"/>
                    </a:p>
                  </a:txBody>
                  <a:tcPr/>
                </a:tc>
                <a:tc>
                  <a:txBody>
                    <a:bodyPr/>
                    <a:lstStyle/>
                    <a:p>
                      <a:r>
                        <a:rPr lang="en-US" altLang="zh-CN" dirty="0" smtClean="0"/>
                        <a:t>79</a:t>
                      </a:r>
                      <a:endParaRPr lang="zh-CN" altLang="en-US" dirty="0"/>
                    </a:p>
                  </a:txBody>
                  <a:tcPr/>
                </a:tc>
              </a:tr>
            </a:tbl>
          </a:graphicData>
        </a:graphic>
      </p:graphicFrame>
      <p:sp>
        <p:nvSpPr>
          <p:cNvPr id="6" name="幻灯片编号占位符 5"/>
          <p:cNvSpPr>
            <a:spLocks noGrp="1"/>
          </p:cNvSpPr>
          <p:nvPr>
            <p:ph type="sldNum" sz="quarter" idx="12"/>
          </p:nvPr>
        </p:nvSpPr>
        <p:spPr/>
        <p:txBody>
          <a:bodyPr/>
          <a:lstStyle/>
          <a:p>
            <a:fld id="{4FAB73BC-B049-4115-A692-8D63A059BFB8}" type="slidenum">
              <a:rPr lang="en-US" smtClean="0"/>
              <a:t>105</a:t>
            </a:fld>
            <a:endParaRPr lang="en-US" dirty="0"/>
          </a:p>
        </p:txBody>
      </p:sp>
    </p:spTree>
    <p:extLst>
      <p:ext uri="{BB962C8B-B14F-4D97-AF65-F5344CB8AC3E}">
        <p14:creationId xmlns:p14="http://schemas.microsoft.com/office/powerpoint/2010/main" val="570023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Datasets</a:t>
            </a:r>
            <a:endParaRPr kumimoji="1" lang="zh-CN" altLang="en-US" dirty="0"/>
          </a:p>
        </p:txBody>
      </p:sp>
      <p:sp>
        <p:nvSpPr>
          <p:cNvPr id="3" name="内容占位符 2"/>
          <p:cNvSpPr>
            <a:spLocks noGrp="1"/>
          </p:cNvSpPr>
          <p:nvPr>
            <p:ph idx="1"/>
          </p:nvPr>
        </p:nvSpPr>
        <p:spPr/>
        <p:txBody>
          <a:bodyPr/>
          <a:lstStyle/>
          <a:p>
            <a:r>
              <a:rPr kumimoji="1" lang="en-US" altLang="zh-CN" dirty="0" smtClean="0"/>
              <a:t>PASCAL</a:t>
            </a:r>
            <a:r>
              <a:rPr kumimoji="1" lang="zh-CN" altLang="en-US" dirty="0" smtClean="0"/>
              <a:t> </a:t>
            </a:r>
            <a:r>
              <a:rPr kumimoji="1" lang="en-US" altLang="zh-CN" dirty="0" smtClean="0"/>
              <a:t>VOC</a:t>
            </a:r>
            <a:r>
              <a:rPr kumimoji="1" lang="en-US" altLang="zh-CN" dirty="0" smtClean="0"/>
              <a:t>(2005-2012)</a:t>
            </a:r>
            <a:r>
              <a:rPr kumimoji="1" lang="en-US" altLang="zh-CN" dirty="0" smtClean="0"/>
              <a:t>:</a:t>
            </a:r>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sp>
        <p:nvSpPr>
          <p:cNvPr id="5" name="文本框 4"/>
          <p:cNvSpPr txBox="1"/>
          <p:nvPr/>
        </p:nvSpPr>
        <p:spPr>
          <a:xfrm>
            <a:off x="131020" y="6459435"/>
            <a:ext cx="2708370" cy="276999"/>
          </a:xfrm>
          <a:prstGeom prst="rect">
            <a:avLst/>
          </a:prstGeom>
          <a:noFill/>
        </p:spPr>
        <p:txBody>
          <a:bodyPr wrap="none" rtlCol="0">
            <a:spAutoFit/>
          </a:bodyPr>
          <a:lstStyle/>
          <a:p>
            <a:r>
              <a:rPr kumimoji="1" lang="en-US" altLang="zh-CN" sz="1200" dirty="0"/>
              <a:t>http://</a:t>
            </a:r>
            <a:r>
              <a:rPr kumimoji="1" lang="en-US" altLang="zh-CN" sz="1200" dirty="0" err="1"/>
              <a:t>host.robots.ox.ac.uk</a:t>
            </a:r>
            <a:r>
              <a:rPr kumimoji="1" lang="en-US" altLang="zh-CN" sz="1200" dirty="0"/>
              <a:t>/</a:t>
            </a:r>
            <a:r>
              <a:rPr kumimoji="1" lang="en-US" altLang="zh-CN" sz="1200" dirty="0" err="1"/>
              <a:t>pascal</a:t>
            </a:r>
            <a:r>
              <a:rPr kumimoji="1" lang="en-US" altLang="zh-CN" sz="1200" dirty="0"/>
              <a:t>/VOC/</a:t>
            </a:r>
            <a:endParaRPr kumimoji="1" lang="zh-CN" altLang="en-US" sz="1200" dirty="0"/>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0592" y="2299148"/>
            <a:ext cx="2714153" cy="3392129"/>
          </a:xfrm>
          <a:prstGeom prst="rect">
            <a:avLst/>
          </a:prstGeom>
        </p:spPr>
      </p:pic>
      <p:sp>
        <p:nvSpPr>
          <p:cNvPr id="6" name="幻灯片编号占位符 5"/>
          <p:cNvSpPr>
            <a:spLocks noGrp="1"/>
          </p:cNvSpPr>
          <p:nvPr>
            <p:ph type="sldNum" sz="quarter" idx="12"/>
          </p:nvPr>
        </p:nvSpPr>
        <p:spPr/>
        <p:txBody>
          <a:bodyPr/>
          <a:lstStyle/>
          <a:p>
            <a:fld id="{4FAB73BC-B049-4115-A692-8D63A059BFB8}" type="slidenum">
              <a:rPr lang="en-US" smtClean="0"/>
              <a:t>11</a:t>
            </a:fld>
            <a:endParaRPr lang="en-US" dirty="0"/>
          </a:p>
        </p:txBody>
      </p:sp>
      <p:sp>
        <p:nvSpPr>
          <p:cNvPr id="8" name="文本框 7"/>
          <p:cNvSpPr txBox="1"/>
          <p:nvPr/>
        </p:nvSpPr>
        <p:spPr>
          <a:xfrm>
            <a:off x="1587980" y="2934084"/>
            <a:ext cx="3499163" cy="1200329"/>
          </a:xfrm>
          <a:prstGeom prst="rect">
            <a:avLst/>
          </a:prstGeom>
          <a:noFill/>
        </p:spPr>
        <p:txBody>
          <a:bodyPr wrap="none" rtlCol="0">
            <a:spAutoFit/>
          </a:bodyPr>
          <a:lstStyle/>
          <a:p>
            <a:r>
              <a:rPr kumimoji="1" lang="en-US" altLang="zh-CN" dirty="0" smtClean="0"/>
              <a:t>Number</a:t>
            </a:r>
            <a:r>
              <a:rPr kumimoji="1" lang="zh-CN" altLang="en-US" dirty="0" smtClean="0"/>
              <a:t> </a:t>
            </a:r>
            <a:r>
              <a:rPr kumimoji="1" lang="en-US" altLang="zh-CN" dirty="0" smtClean="0"/>
              <a:t>of</a:t>
            </a:r>
            <a:r>
              <a:rPr kumimoji="1" lang="zh-CN" altLang="en-US" dirty="0" smtClean="0"/>
              <a:t> </a:t>
            </a:r>
            <a:r>
              <a:rPr kumimoji="1" lang="en-US" altLang="zh-CN" dirty="0" smtClean="0"/>
              <a:t>images</a:t>
            </a:r>
            <a:r>
              <a:rPr kumimoji="1" lang="zh-CN" altLang="en-US" dirty="0" smtClean="0"/>
              <a:t>：</a:t>
            </a:r>
            <a:r>
              <a:rPr kumimoji="1" lang="en-US" altLang="zh-CN" dirty="0" smtClean="0"/>
              <a:t>11000</a:t>
            </a:r>
            <a:endParaRPr kumimoji="1" lang="en-US" altLang="zh-CN" dirty="0"/>
          </a:p>
          <a:p>
            <a:r>
              <a:rPr kumimoji="1" lang="en-US" altLang="zh-CN" dirty="0" smtClean="0"/>
              <a:t>Number</a:t>
            </a:r>
            <a:r>
              <a:rPr kumimoji="1" lang="zh-CN" altLang="en-US" dirty="0" smtClean="0"/>
              <a:t> </a:t>
            </a:r>
            <a:r>
              <a:rPr kumimoji="1" lang="en-US" altLang="zh-CN" dirty="0" smtClean="0"/>
              <a:t>of</a:t>
            </a:r>
            <a:r>
              <a:rPr kumimoji="1" lang="zh-CN" altLang="en-US" dirty="0" smtClean="0"/>
              <a:t> </a:t>
            </a:r>
            <a:r>
              <a:rPr kumimoji="1" lang="en-US" altLang="zh-CN" dirty="0" smtClean="0"/>
              <a:t>categories:</a:t>
            </a:r>
            <a:r>
              <a:rPr kumimoji="1" lang="zh-CN" altLang="en-US" dirty="0" smtClean="0"/>
              <a:t> </a:t>
            </a:r>
            <a:r>
              <a:rPr kumimoji="1" lang="en-US" altLang="zh-CN" dirty="0" smtClean="0"/>
              <a:t>20</a:t>
            </a:r>
          </a:p>
          <a:p>
            <a:r>
              <a:rPr kumimoji="1" lang="en-US" altLang="zh-CN" dirty="0" smtClean="0"/>
              <a:t>Number</a:t>
            </a:r>
            <a:r>
              <a:rPr kumimoji="1" lang="zh-CN" altLang="en-US" dirty="0" smtClean="0"/>
              <a:t> </a:t>
            </a:r>
            <a:r>
              <a:rPr kumimoji="1" lang="en-US" altLang="zh-CN" dirty="0" smtClean="0"/>
              <a:t>of</a:t>
            </a:r>
            <a:r>
              <a:rPr kumimoji="1" lang="zh-CN" altLang="en-US" dirty="0" smtClean="0"/>
              <a:t> </a:t>
            </a:r>
            <a:r>
              <a:rPr kumimoji="1" lang="en-US" altLang="zh-CN" dirty="0" smtClean="0"/>
              <a:t>Object</a:t>
            </a:r>
            <a:r>
              <a:rPr kumimoji="1" lang="zh-CN" altLang="en-US" dirty="0" smtClean="0"/>
              <a:t> </a:t>
            </a:r>
            <a:r>
              <a:rPr kumimoji="1" lang="en-US" altLang="zh-CN" dirty="0" smtClean="0"/>
              <a:t>instances:</a:t>
            </a:r>
            <a:r>
              <a:rPr kumimoji="1" lang="zh-CN" altLang="en-US" dirty="0" smtClean="0"/>
              <a:t> </a:t>
            </a:r>
            <a:r>
              <a:rPr kumimoji="1" lang="en-US" altLang="zh-CN" dirty="0" smtClean="0"/>
              <a:t>27000</a:t>
            </a:r>
          </a:p>
          <a:p>
            <a:r>
              <a:rPr kumimoji="1" lang="en-US" altLang="zh-CN" dirty="0" smtClean="0"/>
              <a:t>Number</a:t>
            </a:r>
            <a:r>
              <a:rPr kumimoji="1" lang="zh-CN" altLang="en-US" dirty="0" smtClean="0"/>
              <a:t> </a:t>
            </a:r>
            <a:r>
              <a:rPr kumimoji="1" lang="en-US" altLang="zh-CN" dirty="0" smtClean="0"/>
              <a:t>of</a:t>
            </a:r>
            <a:r>
              <a:rPr kumimoji="1" lang="zh-CN" altLang="en-US" dirty="0" smtClean="0"/>
              <a:t> </a:t>
            </a:r>
            <a:r>
              <a:rPr kumimoji="1" lang="en-US" altLang="zh-CN" dirty="0" smtClean="0"/>
              <a:t>segmentation:</a:t>
            </a:r>
            <a:r>
              <a:rPr kumimoji="1" lang="zh-CN" altLang="en-US" dirty="0" smtClean="0"/>
              <a:t> </a:t>
            </a:r>
            <a:r>
              <a:rPr kumimoji="1" lang="en-US" altLang="zh-CN" dirty="0" smtClean="0"/>
              <a:t>7000</a:t>
            </a:r>
            <a:endParaRPr kumimoji="1" lang="zh-CN" altLang="en-US" dirty="0"/>
          </a:p>
        </p:txBody>
      </p:sp>
    </p:spTree>
    <p:extLst>
      <p:ext uri="{BB962C8B-B14F-4D97-AF65-F5344CB8AC3E}">
        <p14:creationId xmlns:p14="http://schemas.microsoft.com/office/powerpoint/2010/main" val="1881052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Datasets</a:t>
            </a:r>
            <a:endParaRPr kumimoji="1" lang="zh-CN" altLang="en-US" dirty="0"/>
          </a:p>
        </p:txBody>
      </p:sp>
      <p:sp>
        <p:nvSpPr>
          <p:cNvPr id="3" name="内容占位符 2"/>
          <p:cNvSpPr>
            <a:spLocks noGrp="1"/>
          </p:cNvSpPr>
          <p:nvPr>
            <p:ph idx="1"/>
          </p:nvPr>
        </p:nvSpPr>
        <p:spPr/>
        <p:txBody>
          <a:bodyPr/>
          <a:lstStyle/>
          <a:p>
            <a:r>
              <a:rPr kumimoji="1" lang="en-US" altLang="zh-CN" dirty="0"/>
              <a:t>ImageNet-1000</a:t>
            </a:r>
            <a:r>
              <a:rPr kumimoji="1" lang="en-US" altLang="zh-CN" dirty="0" smtClean="0"/>
              <a:t>:</a:t>
            </a:r>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1501" y="1899161"/>
            <a:ext cx="6292751" cy="2113936"/>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4775" y="4245263"/>
            <a:ext cx="2761764" cy="2088163"/>
          </a:xfrm>
          <a:prstGeom prst="rect">
            <a:avLst/>
          </a:prstGeom>
        </p:spPr>
      </p:pic>
      <p:sp>
        <p:nvSpPr>
          <p:cNvPr id="8" name="幻灯片编号占位符 7"/>
          <p:cNvSpPr>
            <a:spLocks noGrp="1"/>
          </p:cNvSpPr>
          <p:nvPr>
            <p:ph type="sldNum" sz="quarter" idx="12"/>
          </p:nvPr>
        </p:nvSpPr>
        <p:spPr/>
        <p:txBody>
          <a:bodyPr/>
          <a:lstStyle/>
          <a:p>
            <a:fld id="{4FAB73BC-B049-4115-A692-8D63A059BFB8}" type="slidenum">
              <a:rPr lang="en-US" smtClean="0"/>
              <a:t>12</a:t>
            </a:fld>
            <a:endParaRPr lang="en-US" dirty="0"/>
          </a:p>
        </p:txBody>
      </p:sp>
      <p:sp>
        <p:nvSpPr>
          <p:cNvPr id="10" name="文本框 9"/>
          <p:cNvSpPr txBox="1"/>
          <p:nvPr/>
        </p:nvSpPr>
        <p:spPr>
          <a:xfrm>
            <a:off x="85060" y="6461626"/>
            <a:ext cx="2607573" cy="276999"/>
          </a:xfrm>
          <a:prstGeom prst="rect">
            <a:avLst/>
          </a:prstGeom>
          <a:noFill/>
        </p:spPr>
        <p:txBody>
          <a:bodyPr wrap="none" rtlCol="0">
            <a:spAutoFit/>
          </a:bodyPr>
          <a:lstStyle/>
          <a:p>
            <a:r>
              <a:rPr kumimoji="1" lang="en-US" altLang="zh-CN" sz="1200" dirty="0"/>
              <a:t>http://</a:t>
            </a:r>
            <a:r>
              <a:rPr kumimoji="1" lang="en-US" altLang="zh-CN" sz="1200" dirty="0" err="1"/>
              <a:t>www.image-net.org</a:t>
            </a:r>
            <a:r>
              <a:rPr kumimoji="1" lang="en-US" altLang="zh-CN" sz="1200" dirty="0"/>
              <a:t>/about-stats</a:t>
            </a:r>
            <a:endParaRPr kumimoji="1" lang="zh-CN" altLang="en-US" sz="1200" dirty="0"/>
          </a:p>
        </p:txBody>
      </p:sp>
      <p:sp>
        <p:nvSpPr>
          <p:cNvPr id="11" name="文本框 10"/>
          <p:cNvSpPr txBox="1"/>
          <p:nvPr/>
        </p:nvSpPr>
        <p:spPr>
          <a:xfrm>
            <a:off x="1014049" y="3551432"/>
            <a:ext cx="3506024" cy="923330"/>
          </a:xfrm>
          <a:prstGeom prst="rect">
            <a:avLst/>
          </a:prstGeom>
          <a:noFill/>
        </p:spPr>
        <p:txBody>
          <a:bodyPr wrap="none" rtlCol="0">
            <a:spAutoFit/>
          </a:bodyPr>
          <a:lstStyle/>
          <a:p>
            <a:r>
              <a:rPr kumimoji="1" lang="en-US" altLang="zh-CN" dirty="0" smtClean="0"/>
              <a:t>Number</a:t>
            </a:r>
            <a:r>
              <a:rPr kumimoji="1" lang="zh-CN" altLang="en-US" dirty="0" smtClean="0"/>
              <a:t> </a:t>
            </a:r>
            <a:r>
              <a:rPr kumimoji="1" lang="en-US" altLang="zh-CN" dirty="0" smtClean="0"/>
              <a:t>of</a:t>
            </a:r>
            <a:r>
              <a:rPr kumimoji="1" lang="zh-CN" altLang="en-US" dirty="0" smtClean="0"/>
              <a:t> </a:t>
            </a:r>
            <a:r>
              <a:rPr kumimoji="1" lang="en-US" altLang="zh-CN" dirty="0" smtClean="0"/>
              <a:t>training</a:t>
            </a:r>
            <a:r>
              <a:rPr kumimoji="1" lang="zh-CN" altLang="en-US" dirty="0" smtClean="0"/>
              <a:t> </a:t>
            </a:r>
            <a:r>
              <a:rPr kumimoji="1" lang="en-US" altLang="zh-CN" dirty="0" smtClean="0"/>
              <a:t>images</a:t>
            </a:r>
            <a:r>
              <a:rPr kumimoji="1" lang="zh-CN" altLang="en-US" dirty="0" smtClean="0"/>
              <a:t>：</a:t>
            </a:r>
            <a:r>
              <a:rPr kumimoji="1" lang="en-US" altLang="zh-CN" dirty="0" smtClean="0"/>
              <a:t>1.3M</a:t>
            </a:r>
            <a:endParaRPr kumimoji="1" lang="en-US" altLang="zh-CN" dirty="0" smtClean="0"/>
          </a:p>
          <a:p>
            <a:r>
              <a:rPr kumimoji="1" lang="en-US" altLang="zh-CN" dirty="0" smtClean="0"/>
              <a:t>Number</a:t>
            </a:r>
            <a:r>
              <a:rPr kumimoji="1" lang="zh-CN" altLang="en-US" dirty="0" smtClean="0"/>
              <a:t> </a:t>
            </a:r>
            <a:r>
              <a:rPr kumimoji="1" lang="en-US" altLang="zh-CN" dirty="0" smtClean="0"/>
              <a:t>of</a:t>
            </a:r>
            <a:r>
              <a:rPr kumimoji="1" lang="zh-CN" altLang="en-US" dirty="0" smtClean="0"/>
              <a:t> </a:t>
            </a:r>
            <a:r>
              <a:rPr kumimoji="1" lang="en-US" altLang="zh-CN" dirty="0" smtClean="0"/>
              <a:t>testing</a:t>
            </a:r>
            <a:r>
              <a:rPr kumimoji="1" lang="zh-CN" altLang="en-US" dirty="0" smtClean="0"/>
              <a:t> </a:t>
            </a:r>
            <a:r>
              <a:rPr kumimoji="1" lang="en-US" altLang="zh-CN" dirty="0" smtClean="0"/>
              <a:t>images</a:t>
            </a:r>
            <a:r>
              <a:rPr kumimoji="1" lang="zh-CN" altLang="en-US" dirty="0" smtClean="0"/>
              <a:t>：</a:t>
            </a:r>
            <a:r>
              <a:rPr kumimoji="1" lang="en-US" altLang="zh-CN" dirty="0" smtClean="0"/>
              <a:t>100K</a:t>
            </a:r>
            <a:endParaRPr kumimoji="1" lang="en-US" altLang="zh-CN" dirty="0" smtClean="0"/>
          </a:p>
          <a:p>
            <a:r>
              <a:rPr kumimoji="1" lang="en-US" altLang="zh-CN" dirty="0" smtClean="0"/>
              <a:t>Number</a:t>
            </a:r>
            <a:r>
              <a:rPr kumimoji="1" lang="zh-CN" altLang="en-US" dirty="0" smtClean="0"/>
              <a:t> </a:t>
            </a:r>
            <a:r>
              <a:rPr kumimoji="1" lang="en-US" altLang="zh-CN" dirty="0" smtClean="0"/>
              <a:t>of</a:t>
            </a:r>
            <a:r>
              <a:rPr kumimoji="1" lang="zh-CN" altLang="en-US" dirty="0" smtClean="0"/>
              <a:t> </a:t>
            </a:r>
            <a:r>
              <a:rPr kumimoji="1" lang="en-US" altLang="zh-CN" dirty="0" smtClean="0"/>
              <a:t>categories:</a:t>
            </a:r>
            <a:r>
              <a:rPr kumimoji="1" lang="zh-CN" altLang="en-US" dirty="0" smtClean="0"/>
              <a:t> </a:t>
            </a:r>
            <a:r>
              <a:rPr kumimoji="1" lang="en-US" altLang="zh-CN" dirty="0" smtClean="0"/>
              <a:t>1000</a:t>
            </a:r>
            <a:endParaRPr kumimoji="1" lang="zh-CN" altLang="en-US" dirty="0"/>
          </a:p>
        </p:txBody>
      </p:sp>
    </p:spTree>
    <p:extLst>
      <p:ext uri="{BB962C8B-B14F-4D97-AF65-F5344CB8AC3E}">
        <p14:creationId xmlns:p14="http://schemas.microsoft.com/office/powerpoint/2010/main" val="20608560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Datasets</a:t>
            </a:r>
            <a:endParaRPr kumimoji="1" lang="zh-CN" altLang="en-US" dirty="0"/>
          </a:p>
        </p:txBody>
      </p:sp>
      <p:sp>
        <p:nvSpPr>
          <p:cNvPr id="3" name="内容占位符 2"/>
          <p:cNvSpPr>
            <a:spLocks noGrp="1"/>
          </p:cNvSpPr>
          <p:nvPr>
            <p:ph idx="1"/>
          </p:nvPr>
        </p:nvSpPr>
        <p:spPr/>
        <p:txBody>
          <a:bodyPr/>
          <a:lstStyle/>
          <a:p>
            <a:r>
              <a:rPr kumimoji="1" lang="en-US" altLang="zh-CN" dirty="0" smtClean="0"/>
              <a:t>MS</a:t>
            </a:r>
            <a:r>
              <a:rPr kumimoji="1" lang="zh-CN" altLang="en-US" dirty="0" smtClean="0"/>
              <a:t> </a:t>
            </a:r>
            <a:r>
              <a:rPr kumimoji="1" lang="en-US" altLang="zh-CN" dirty="0" smtClean="0"/>
              <a:t>COCO</a:t>
            </a:r>
            <a:r>
              <a:rPr kumimoji="1" lang="en-US" altLang="zh-CN" dirty="0"/>
              <a:t>:</a:t>
            </a:r>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4587" y="2020007"/>
            <a:ext cx="3669091" cy="3849087"/>
          </a:xfrm>
          <a:prstGeom prst="rect">
            <a:avLst/>
          </a:prstGeom>
        </p:spPr>
      </p:pic>
      <p:sp>
        <p:nvSpPr>
          <p:cNvPr id="6" name="文本框 5"/>
          <p:cNvSpPr txBox="1"/>
          <p:nvPr/>
        </p:nvSpPr>
        <p:spPr>
          <a:xfrm>
            <a:off x="1285763" y="3257249"/>
            <a:ext cx="3590342" cy="1200329"/>
          </a:xfrm>
          <a:prstGeom prst="rect">
            <a:avLst/>
          </a:prstGeom>
          <a:noFill/>
        </p:spPr>
        <p:txBody>
          <a:bodyPr wrap="none" rtlCol="0">
            <a:spAutoFit/>
          </a:bodyPr>
          <a:lstStyle/>
          <a:p>
            <a:r>
              <a:rPr kumimoji="1" lang="en-US" altLang="zh-CN" dirty="0" smtClean="0"/>
              <a:t>Number</a:t>
            </a:r>
            <a:r>
              <a:rPr kumimoji="1" lang="zh-CN" altLang="en-US" dirty="0" smtClean="0"/>
              <a:t> </a:t>
            </a:r>
            <a:r>
              <a:rPr kumimoji="1" lang="en-US" altLang="zh-CN" dirty="0" smtClean="0"/>
              <a:t>of</a:t>
            </a:r>
            <a:r>
              <a:rPr kumimoji="1" lang="zh-CN" altLang="en-US" dirty="0" smtClean="0"/>
              <a:t> </a:t>
            </a:r>
            <a:r>
              <a:rPr kumimoji="1" lang="en-US" altLang="zh-CN" dirty="0" smtClean="0"/>
              <a:t>t</a:t>
            </a:r>
            <a:r>
              <a:rPr kumimoji="1" lang="en-US" altLang="zh-CN" dirty="0" smtClean="0"/>
              <a:t>raining</a:t>
            </a:r>
            <a:r>
              <a:rPr kumimoji="1" lang="zh-CN" altLang="en-US" dirty="0" smtClean="0"/>
              <a:t> </a:t>
            </a:r>
            <a:r>
              <a:rPr kumimoji="1" lang="en-US" altLang="zh-CN" dirty="0" smtClean="0"/>
              <a:t>images:</a:t>
            </a:r>
            <a:r>
              <a:rPr kumimoji="1" lang="zh-CN" altLang="en-US" dirty="0" smtClean="0"/>
              <a:t> </a:t>
            </a:r>
            <a:r>
              <a:rPr kumimoji="1" lang="en-US" altLang="zh-CN" dirty="0" smtClean="0"/>
              <a:t>165482</a:t>
            </a:r>
          </a:p>
          <a:p>
            <a:r>
              <a:rPr kumimoji="1" lang="en-US" altLang="zh-CN" dirty="0" smtClean="0"/>
              <a:t>Number</a:t>
            </a:r>
            <a:r>
              <a:rPr kumimoji="1" lang="zh-CN" altLang="en-US" dirty="0" smtClean="0"/>
              <a:t> </a:t>
            </a:r>
            <a:r>
              <a:rPr kumimoji="1" lang="en-US" altLang="zh-CN" dirty="0" smtClean="0"/>
              <a:t>of</a:t>
            </a:r>
            <a:r>
              <a:rPr kumimoji="1" lang="zh-CN" altLang="en-US" dirty="0" smtClean="0"/>
              <a:t> </a:t>
            </a:r>
            <a:r>
              <a:rPr kumimoji="1" lang="en-US" altLang="zh-CN" dirty="0" smtClean="0"/>
              <a:t>v</a:t>
            </a:r>
            <a:r>
              <a:rPr kumimoji="1" lang="en-US" altLang="zh-CN" dirty="0" smtClean="0"/>
              <a:t>alidation</a:t>
            </a:r>
            <a:r>
              <a:rPr kumimoji="1" lang="zh-CN" altLang="en-US" dirty="0" smtClean="0"/>
              <a:t> </a:t>
            </a:r>
            <a:r>
              <a:rPr kumimoji="1" lang="en-US" altLang="zh-CN" dirty="0" smtClean="0"/>
              <a:t>images:</a:t>
            </a:r>
            <a:r>
              <a:rPr kumimoji="1" lang="zh-CN" altLang="en-US" dirty="0" smtClean="0"/>
              <a:t> </a:t>
            </a:r>
            <a:r>
              <a:rPr kumimoji="1" lang="en-US" altLang="zh-CN" dirty="0" smtClean="0"/>
              <a:t>81208</a:t>
            </a:r>
          </a:p>
          <a:p>
            <a:r>
              <a:rPr kumimoji="1" lang="en-US" altLang="zh-CN" dirty="0" smtClean="0"/>
              <a:t>Number</a:t>
            </a:r>
            <a:r>
              <a:rPr kumimoji="1" lang="zh-CN" altLang="en-US" dirty="0" smtClean="0"/>
              <a:t> </a:t>
            </a:r>
            <a:r>
              <a:rPr kumimoji="1" lang="en-US" altLang="zh-CN" dirty="0" smtClean="0"/>
              <a:t>of</a:t>
            </a:r>
            <a:r>
              <a:rPr kumimoji="1" lang="zh-CN" altLang="en-US" dirty="0" smtClean="0"/>
              <a:t> </a:t>
            </a:r>
            <a:r>
              <a:rPr kumimoji="1" lang="en-US" altLang="zh-CN" dirty="0" smtClean="0"/>
              <a:t>testing</a:t>
            </a:r>
            <a:r>
              <a:rPr kumimoji="1" lang="zh-CN" altLang="en-US" dirty="0" smtClean="0"/>
              <a:t> </a:t>
            </a:r>
            <a:r>
              <a:rPr kumimoji="1" lang="en-US" altLang="zh-CN" dirty="0" smtClean="0"/>
              <a:t>images:</a:t>
            </a:r>
            <a:r>
              <a:rPr kumimoji="1" lang="zh-CN" altLang="en-US" dirty="0" smtClean="0"/>
              <a:t> </a:t>
            </a:r>
            <a:r>
              <a:rPr kumimoji="1" lang="en-US" altLang="zh-CN" dirty="0" smtClean="0"/>
              <a:t>81434</a:t>
            </a:r>
          </a:p>
          <a:p>
            <a:r>
              <a:rPr kumimoji="1" lang="en-US" altLang="zh-CN" dirty="0" smtClean="0"/>
              <a:t>Number</a:t>
            </a:r>
            <a:r>
              <a:rPr kumimoji="1" lang="zh-CN" altLang="en-US" dirty="0" smtClean="0"/>
              <a:t> </a:t>
            </a:r>
            <a:r>
              <a:rPr kumimoji="1" lang="en-US" altLang="zh-CN" dirty="0" smtClean="0"/>
              <a:t>of</a:t>
            </a:r>
            <a:r>
              <a:rPr kumimoji="1" lang="zh-CN" altLang="en-US" dirty="0" smtClean="0"/>
              <a:t> </a:t>
            </a:r>
            <a:r>
              <a:rPr kumimoji="1" lang="en-US" altLang="zh-CN" dirty="0" smtClean="0"/>
              <a:t>categories</a:t>
            </a:r>
            <a:r>
              <a:rPr kumimoji="1" lang="en-US" altLang="zh-CN" dirty="0" smtClean="0"/>
              <a:t>:</a:t>
            </a:r>
            <a:r>
              <a:rPr kumimoji="1" lang="zh-CN" altLang="en-US" dirty="0" smtClean="0"/>
              <a:t> </a:t>
            </a:r>
            <a:r>
              <a:rPr kumimoji="1" lang="en-US" altLang="zh-CN" dirty="0" smtClean="0"/>
              <a:t>102</a:t>
            </a:r>
            <a:endParaRPr kumimoji="1" lang="en-US" altLang="zh-CN" dirty="0" smtClean="0"/>
          </a:p>
        </p:txBody>
      </p:sp>
      <p:sp>
        <p:nvSpPr>
          <p:cNvPr id="7" name="幻灯片编号占位符 6"/>
          <p:cNvSpPr>
            <a:spLocks noGrp="1"/>
          </p:cNvSpPr>
          <p:nvPr>
            <p:ph type="sldNum" sz="quarter" idx="12"/>
          </p:nvPr>
        </p:nvSpPr>
        <p:spPr/>
        <p:txBody>
          <a:bodyPr/>
          <a:lstStyle/>
          <a:p>
            <a:fld id="{4FAB73BC-B049-4115-A692-8D63A059BFB8}" type="slidenum">
              <a:rPr lang="en-US" smtClean="0"/>
              <a:t>13</a:t>
            </a:fld>
            <a:endParaRPr lang="en-US" dirty="0"/>
          </a:p>
        </p:txBody>
      </p:sp>
      <p:sp>
        <p:nvSpPr>
          <p:cNvPr id="8" name="文本框 7"/>
          <p:cNvSpPr txBox="1"/>
          <p:nvPr/>
        </p:nvSpPr>
        <p:spPr>
          <a:xfrm>
            <a:off x="159489" y="6461626"/>
            <a:ext cx="1389098" cy="276999"/>
          </a:xfrm>
          <a:prstGeom prst="rect">
            <a:avLst/>
          </a:prstGeom>
          <a:noFill/>
        </p:spPr>
        <p:txBody>
          <a:bodyPr wrap="none" rtlCol="0">
            <a:spAutoFit/>
          </a:bodyPr>
          <a:lstStyle/>
          <a:p>
            <a:r>
              <a:rPr kumimoji="1" lang="en-US" altLang="zh-CN" sz="1200" dirty="0"/>
              <a:t>http://</a:t>
            </a:r>
            <a:r>
              <a:rPr kumimoji="1" lang="en-US" altLang="zh-CN" sz="1200" dirty="0" err="1"/>
              <a:t>mscoco.org</a:t>
            </a:r>
            <a:r>
              <a:rPr kumimoji="1" lang="en-US" altLang="zh-CN" sz="1200" dirty="0"/>
              <a:t>/</a:t>
            </a:r>
            <a:endParaRPr kumimoji="1" lang="zh-CN" altLang="en-US" sz="1200" dirty="0"/>
          </a:p>
        </p:txBody>
      </p:sp>
    </p:spTree>
    <p:extLst>
      <p:ext uri="{BB962C8B-B14F-4D97-AF65-F5344CB8AC3E}">
        <p14:creationId xmlns:p14="http://schemas.microsoft.com/office/powerpoint/2010/main" val="5986983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Datasets</a:t>
            </a:r>
            <a:endParaRPr kumimoji="1" lang="zh-CN" altLang="en-US" dirty="0"/>
          </a:p>
        </p:txBody>
      </p:sp>
      <p:sp>
        <p:nvSpPr>
          <p:cNvPr id="3" name="内容占位符 2"/>
          <p:cNvSpPr>
            <a:spLocks noGrp="1"/>
          </p:cNvSpPr>
          <p:nvPr>
            <p:ph idx="1"/>
          </p:nvPr>
        </p:nvSpPr>
        <p:spPr>
          <a:xfrm>
            <a:off x="1120877" y="1737360"/>
            <a:ext cx="10058400" cy="4023360"/>
          </a:xfrm>
        </p:spPr>
        <p:txBody>
          <a:bodyPr/>
          <a:lstStyle/>
          <a:p>
            <a:r>
              <a:rPr kumimoji="1" lang="en-US" altLang="zh-CN" dirty="0" smtClean="0"/>
              <a:t>Google</a:t>
            </a:r>
            <a:r>
              <a:rPr kumimoji="1" lang="zh-CN" altLang="en-US" dirty="0" smtClean="0"/>
              <a:t> </a:t>
            </a:r>
            <a:r>
              <a:rPr kumimoji="1" lang="en-US" altLang="zh-CN" dirty="0" smtClean="0"/>
              <a:t>Open</a:t>
            </a:r>
            <a:r>
              <a:rPr kumimoji="1" lang="zh-CN" altLang="en-US" dirty="0" smtClean="0"/>
              <a:t> </a:t>
            </a:r>
            <a:r>
              <a:rPr kumimoji="1" lang="en-US" altLang="zh-CN" dirty="0" smtClean="0"/>
              <a:t>Image</a:t>
            </a:r>
            <a:r>
              <a:rPr kumimoji="1" lang="zh-CN" altLang="en-US" dirty="0" smtClean="0"/>
              <a:t> </a:t>
            </a:r>
            <a:r>
              <a:rPr kumimoji="1" lang="en-US" altLang="zh-CN" dirty="0" smtClean="0"/>
              <a:t>dataset:</a:t>
            </a:r>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sp>
        <p:nvSpPr>
          <p:cNvPr id="5" name="文本框 4"/>
          <p:cNvSpPr txBox="1"/>
          <p:nvPr/>
        </p:nvSpPr>
        <p:spPr>
          <a:xfrm>
            <a:off x="1602658" y="2831690"/>
            <a:ext cx="2170722" cy="923330"/>
          </a:xfrm>
          <a:prstGeom prst="rect">
            <a:avLst/>
          </a:prstGeom>
          <a:noFill/>
        </p:spPr>
        <p:txBody>
          <a:bodyPr wrap="none" rtlCol="0">
            <a:spAutoFit/>
          </a:bodyPr>
          <a:lstStyle/>
          <a:p>
            <a:r>
              <a:rPr kumimoji="1" lang="en-US" altLang="zh-CN" dirty="0" smtClean="0"/>
              <a:t>9</a:t>
            </a:r>
            <a:r>
              <a:rPr kumimoji="1" lang="zh-CN" altLang="en-US" dirty="0" smtClean="0"/>
              <a:t> </a:t>
            </a:r>
            <a:r>
              <a:rPr kumimoji="1" lang="en-US" altLang="zh-CN" dirty="0" smtClean="0"/>
              <a:t>million</a:t>
            </a:r>
            <a:r>
              <a:rPr kumimoji="1" lang="zh-CN" altLang="en-US" dirty="0" smtClean="0"/>
              <a:t> </a:t>
            </a:r>
            <a:r>
              <a:rPr kumimoji="1" lang="en-US" altLang="zh-CN" dirty="0" smtClean="0"/>
              <a:t>images</a:t>
            </a:r>
          </a:p>
          <a:p>
            <a:r>
              <a:rPr kumimoji="1" lang="en-US" altLang="zh-CN" dirty="0" smtClean="0"/>
              <a:t>Over</a:t>
            </a:r>
            <a:r>
              <a:rPr kumimoji="1" lang="zh-CN" altLang="en-US" dirty="0" smtClean="0"/>
              <a:t> </a:t>
            </a:r>
            <a:r>
              <a:rPr kumimoji="1" lang="en-US" altLang="zh-CN" dirty="0" smtClean="0"/>
              <a:t>6000</a:t>
            </a:r>
            <a:r>
              <a:rPr kumimoji="1" lang="zh-CN" altLang="en-US" dirty="0" smtClean="0"/>
              <a:t> </a:t>
            </a:r>
            <a:r>
              <a:rPr kumimoji="1" lang="en-US" altLang="zh-CN" dirty="0" smtClean="0"/>
              <a:t>categories</a:t>
            </a:r>
          </a:p>
          <a:p>
            <a:endParaRPr kumimoji="1" lang="en-US" altLang="zh-CN" dirty="0" smtClean="0"/>
          </a:p>
        </p:txBody>
      </p:sp>
      <p:sp>
        <p:nvSpPr>
          <p:cNvPr id="7" name="矩形 6"/>
          <p:cNvSpPr/>
          <p:nvPr/>
        </p:nvSpPr>
        <p:spPr>
          <a:xfrm>
            <a:off x="84125" y="6412779"/>
            <a:ext cx="3980962" cy="369332"/>
          </a:xfrm>
          <a:prstGeom prst="rect">
            <a:avLst/>
          </a:prstGeom>
        </p:spPr>
        <p:txBody>
          <a:bodyPr wrap="none">
            <a:spAutoFit/>
          </a:bodyPr>
          <a:lstStyle/>
          <a:p>
            <a:r>
              <a:rPr lang="zh-CN" altLang="en-US"/>
              <a:t>https://github.com/openimages/dataset</a:t>
            </a:r>
          </a:p>
        </p:txBody>
      </p:sp>
      <p:pic>
        <p:nvPicPr>
          <p:cNvPr id="8" name="图片 7"/>
          <p:cNvPicPr>
            <a:picLocks noChangeAspect="1"/>
          </p:cNvPicPr>
          <p:nvPr/>
        </p:nvPicPr>
        <p:blipFill rotWithShape="1">
          <a:blip r:embed="rId4">
            <a:extLst>
              <a:ext uri="{28A0092B-C50C-407E-A947-70E740481C1C}">
                <a14:useLocalDpi xmlns:a14="http://schemas.microsoft.com/office/drawing/2010/main" val="0"/>
              </a:ext>
            </a:extLst>
          </a:blip>
          <a:srcRect l="11241" t="15790" r="10385" b="4360"/>
          <a:stretch/>
        </p:blipFill>
        <p:spPr>
          <a:xfrm>
            <a:off x="5297002" y="1848464"/>
            <a:ext cx="3237397" cy="1521963"/>
          </a:xfrm>
          <a:prstGeom prst="rect">
            <a:avLst/>
          </a:prstGeom>
        </p:spPr>
      </p:pic>
      <p:pic>
        <p:nvPicPr>
          <p:cNvPr id="9" name="图片 8"/>
          <p:cNvPicPr>
            <a:picLocks noChangeAspect="1"/>
          </p:cNvPicPr>
          <p:nvPr/>
        </p:nvPicPr>
        <p:blipFill rotWithShape="1">
          <a:blip r:embed="rId5">
            <a:extLst>
              <a:ext uri="{28A0092B-C50C-407E-A947-70E740481C1C}">
                <a14:useLocalDpi xmlns:a14="http://schemas.microsoft.com/office/drawing/2010/main" val="0"/>
              </a:ext>
            </a:extLst>
          </a:blip>
          <a:srcRect l="12750" t="12130" r="6832" b="12182"/>
          <a:stretch/>
        </p:blipFill>
        <p:spPr>
          <a:xfrm>
            <a:off x="6697133" y="3445556"/>
            <a:ext cx="3254753" cy="1375628"/>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99197" y="4955166"/>
            <a:ext cx="3808770" cy="1296542"/>
          </a:xfrm>
          <a:prstGeom prst="rect">
            <a:avLst/>
          </a:prstGeom>
        </p:spPr>
      </p:pic>
      <p:sp>
        <p:nvSpPr>
          <p:cNvPr id="6" name="幻灯片编号占位符 5"/>
          <p:cNvSpPr>
            <a:spLocks noGrp="1"/>
          </p:cNvSpPr>
          <p:nvPr>
            <p:ph type="sldNum" sz="quarter" idx="12"/>
          </p:nvPr>
        </p:nvSpPr>
        <p:spPr/>
        <p:txBody>
          <a:bodyPr/>
          <a:lstStyle/>
          <a:p>
            <a:fld id="{4FAB73BC-B049-4115-A692-8D63A059BFB8}" type="slidenum">
              <a:rPr lang="en-US" smtClean="0"/>
              <a:t>14</a:t>
            </a:fld>
            <a:endParaRPr lang="en-US" dirty="0"/>
          </a:p>
        </p:txBody>
      </p:sp>
    </p:spTree>
    <p:extLst>
      <p:ext uri="{BB962C8B-B14F-4D97-AF65-F5344CB8AC3E}">
        <p14:creationId xmlns:p14="http://schemas.microsoft.com/office/powerpoint/2010/main" val="12755826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en-US" altLang="zh-CN" dirty="0"/>
              <a:t>Evaluation Indexes </a:t>
            </a:r>
            <a:endParaRPr kumimoji="1" lang="zh-CN" altLang="en-US" dirty="0"/>
          </a:p>
        </p:txBody>
      </p:sp>
      <p:sp>
        <p:nvSpPr>
          <p:cNvPr id="4" name="幻灯片编号占位符 3"/>
          <p:cNvSpPr>
            <a:spLocks noGrp="1"/>
          </p:cNvSpPr>
          <p:nvPr>
            <p:ph type="sldNum" sz="quarter" idx="12"/>
          </p:nvPr>
        </p:nvSpPr>
        <p:spPr/>
        <p:txBody>
          <a:bodyPr/>
          <a:lstStyle/>
          <a:p>
            <a:fld id="{4FAB73BC-B049-4115-A692-8D63A059BFB8}" type="slidenum">
              <a:rPr lang="en-US" smtClean="0"/>
              <a:pPr/>
              <a:t>15</a:t>
            </a:fld>
            <a:endParaRPr lang="en-US" dirty="0"/>
          </a:p>
        </p:txBody>
      </p:sp>
    </p:spTree>
    <p:extLst>
      <p:ext uri="{BB962C8B-B14F-4D97-AF65-F5344CB8AC3E}">
        <p14:creationId xmlns:p14="http://schemas.microsoft.com/office/powerpoint/2010/main" val="20518594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Evaluation Indexes </a:t>
            </a:r>
            <a:endParaRPr kumimoji="1" lang="zh-CN" altLang="en-US" dirty="0"/>
          </a:p>
        </p:txBody>
      </p:sp>
      <p:sp>
        <p:nvSpPr>
          <p:cNvPr id="3" name="内容占位符 2"/>
          <p:cNvSpPr>
            <a:spLocks noGrp="1"/>
          </p:cNvSpPr>
          <p:nvPr>
            <p:ph idx="1"/>
          </p:nvPr>
        </p:nvSpPr>
        <p:spPr>
          <a:xfrm>
            <a:off x="2137144" y="1845734"/>
            <a:ext cx="9018536" cy="4023360"/>
          </a:xfrm>
        </p:spPr>
        <p:txBody>
          <a:bodyPr>
            <a:normAutofit fontScale="92500" lnSpcReduction="20000"/>
          </a:bodyPr>
          <a:lstStyle/>
          <a:p>
            <a:pPr>
              <a:lnSpc>
                <a:spcPct val="150000"/>
              </a:lnSpc>
              <a:buFont typeface="Wingdings" charset="2"/>
              <a:buChar char="Ø"/>
            </a:pPr>
            <a:endParaRPr kumimoji="1" lang="en-US" altLang="zh-CN" dirty="0" smtClean="0"/>
          </a:p>
          <a:p>
            <a:pPr>
              <a:lnSpc>
                <a:spcPct val="150000"/>
              </a:lnSpc>
              <a:buFont typeface="Wingdings" charset="2"/>
              <a:buChar char="Ø"/>
            </a:pPr>
            <a:r>
              <a:rPr kumimoji="1" lang="en-US" altLang="zh-CN" dirty="0" smtClean="0"/>
              <a:t>Overall</a:t>
            </a:r>
            <a:r>
              <a:rPr kumimoji="1" lang="zh-CN" altLang="en-US" dirty="0" smtClean="0"/>
              <a:t> </a:t>
            </a:r>
            <a:r>
              <a:rPr kumimoji="1" lang="en-US" altLang="zh-CN" dirty="0" smtClean="0"/>
              <a:t>accuracy</a:t>
            </a:r>
          </a:p>
          <a:p>
            <a:pPr>
              <a:lnSpc>
                <a:spcPct val="150000"/>
              </a:lnSpc>
              <a:buFont typeface="Wingdings" charset="2"/>
              <a:buChar char="Ø"/>
            </a:pPr>
            <a:r>
              <a:rPr kumimoji="1" lang="en-US" altLang="zh-CN" dirty="0" smtClean="0"/>
              <a:t>top-1</a:t>
            </a:r>
            <a:r>
              <a:rPr kumimoji="1" lang="zh-CN" altLang="en-US" dirty="0" smtClean="0"/>
              <a:t> </a:t>
            </a:r>
            <a:r>
              <a:rPr kumimoji="1" lang="en-US" altLang="zh-CN" dirty="0" smtClean="0"/>
              <a:t>error</a:t>
            </a:r>
            <a:endParaRPr kumimoji="1" lang="en-US" altLang="zh-CN" dirty="0" smtClean="0"/>
          </a:p>
          <a:p>
            <a:pPr>
              <a:lnSpc>
                <a:spcPct val="150000"/>
              </a:lnSpc>
              <a:buFont typeface="Wingdings" charset="2"/>
              <a:buChar char="Ø"/>
            </a:pPr>
            <a:r>
              <a:rPr kumimoji="1" lang="en-US" altLang="zh-CN" dirty="0" smtClean="0"/>
              <a:t>top-5</a:t>
            </a:r>
            <a:r>
              <a:rPr kumimoji="1" lang="zh-CN" altLang="en-US" dirty="0" smtClean="0"/>
              <a:t> </a:t>
            </a:r>
            <a:r>
              <a:rPr kumimoji="1" lang="en-US" altLang="zh-CN" dirty="0" smtClean="0"/>
              <a:t>error</a:t>
            </a:r>
          </a:p>
          <a:p>
            <a:pPr>
              <a:lnSpc>
                <a:spcPct val="150000"/>
              </a:lnSpc>
              <a:buFont typeface="Wingdings" charset="2"/>
              <a:buChar char="Ø"/>
            </a:pPr>
            <a:r>
              <a:rPr kumimoji="1" lang="en-US" altLang="zh-CN" dirty="0"/>
              <a:t>Confusion </a:t>
            </a:r>
            <a:r>
              <a:rPr kumimoji="1" lang="en-US" altLang="zh-CN" dirty="0" smtClean="0"/>
              <a:t>matrix</a:t>
            </a:r>
            <a:endParaRPr kumimoji="1" lang="en-US" altLang="zh-CN" dirty="0"/>
          </a:p>
          <a:p>
            <a:pPr lvl="1">
              <a:lnSpc>
                <a:spcPct val="150000"/>
              </a:lnSpc>
              <a:buFont typeface="Wingdings" charset="2"/>
              <a:buChar char="Ø"/>
            </a:pPr>
            <a:r>
              <a:rPr kumimoji="1" lang="en-US" altLang="zh-CN" dirty="0" smtClean="0"/>
              <a:t>Precision</a:t>
            </a:r>
          </a:p>
          <a:p>
            <a:pPr lvl="1">
              <a:lnSpc>
                <a:spcPct val="150000"/>
              </a:lnSpc>
              <a:buFont typeface="Wingdings" charset="2"/>
              <a:buChar char="Ø"/>
            </a:pPr>
            <a:r>
              <a:rPr kumimoji="1" lang="en-US" altLang="zh-CN" dirty="0" smtClean="0"/>
              <a:t>Recall</a:t>
            </a:r>
          </a:p>
          <a:p>
            <a:pPr lvl="1">
              <a:lnSpc>
                <a:spcPct val="150000"/>
              </a:lnSpc>
              <a:buFont typeface="Wingdings" charset="2"/>
              <a:buChar char="Ø"/>
            </a:pPr>
            <a:r>
              <a:rPr kumimoji="1" lang="en-US" altLang="zh-CN" dirty="0" smtClean="0"/>
              <a:t>F-measure</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sp>
        <p:nvSpPr>
          <p:cNvPr id="5" name="幻灯片编号占位符 4"/>
          <p:cNvSpPr>
            <a:spLocks noGrp="1"/>
          </p:cNvSpPr>
          <p:nvPr>
            <p:ph type="sldNum" sz="quarter" idx="12"/>
          </p:nvPr>
        </p:nvSpPr>
        <p:spPr/>
        <p:txBody>
          <a:bodyPr/>
          <a:lstStyle/>
          <a:p>
            <a:fld id="{4FAB73BC-B049-4115-A692-8D63A059BFB8}" type="slidenum">
              <a:rPr lang="en-US" smtClean="0"/>
              <a:t>16</a:t>
            </a:fld>
            <a:endParaRPr lang="en-US" dirty="0"/>
          </a:p>
        </p:txBody>
      </p:sp>
    </p:spTree>
    <p:extLst>
      <p:ext uri="{BB962C8B-B14F-4D97-AF65-F5344CB8AC3E}">
        <p14:creationId xmlns:p14="http://schemas.microsoft.com/office/powerpoint/2010/main" val="2749068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Evaluation Indexes </a:t>
            </a:r>
            <a:endParaRPr kumimoji="1" lang="zh-CN" altLang="en-US" dirty="0"/>
          </a:p>
        </p:txBody>
      </p:sp>
      <p:sp>
        <p:nvSpPr>
          <p:cNvPr id="3" name="内容占位符 2"/>
          <p:cNvSpPr>
            <a:spLocks noGrp="1"/>
          </p:cNvSpPr>
          <p:nvPr>
            <p:ph idx="1"/>
          </p:nvPr>
        </p:nvSpPr>
        <p:spPr>
          <a:xfrm>
            <a:off x="1097280" y="1845734"/>
            <a:ext cx="10058400" cy="1173912"/>
          </a:xfrm>
        </p:spPr>
        <p:txBody>
          <a:bodyPr>
            <a:normAutofit/>
          </a:bodyPr>
          <a:lstStyle/>
          <a:p>
            <a:r>
              <a:rPr kumimoji="1" lang="en-US" altLang="zh-CN" sz="2400" dirty="0" smtClean="0"/>
              <a:t>top-5</a:t>
            </a:r>
            <a:r>
              <a:rPr kumimoji="1" lang="zh-CN" altLang="en-US" sz="2400" dirty="0" smtClean="0"/>
              <a:t> </a:t>
            </a:r>
            <a:r>
              <a:rPr kumimoji="1" lang="en-US" altLang="zh-CN" sz="2400" dirty="0" smtClean="0"/>
              <a:t>error</a:t>
            </a:r>
            <a:r>
              <a:rPr kumimoji="1" lang="zh-CN" altLang="en-US" sz="2400" dirty="0" smtClean="0"/>
              <a:t> </a:t>
            </a:r>
            <a:r>
              <a:rPr kumimoji="1" lang="en-US" altLang="zh-CN" sz="2400" dirty="0" smtClean="0"/>
              <a:t>rate</a:t>
            </a:r>
            <a:r>
              <a:rPr kumimoji="1" lang="zh-CN" altLang="en-US" sz="2400" dirty="0"/>
              <a:t> </a:t>
            </a:r>
            <a:r>
              <a:rPr kumimoji="1" lang="en-US" altLang="zh-CN" sz="2400" dirty="0" smtClean="0"/>
              <a:t>&amp;</a:t>
            </a:r>
            <a:r>
              <a:rPr kumimoji="1" lang="zh-CN" altLang="en-US" sz="2400" dirty="0" smtClean="0"/>
              <a:t> </a:t>
            </a:r>
            <a:r>
              <a:rPr kumimoji="1" lang="en-US" altLang="zh-CN" sz="2400" dirty="0" smtClean="0"/>
              <a:t>top-1</a:t>
            </a:r>
            <a:r>
              <a:rPr kumimoji="1" lang="zh-CN" altLang="en-US" sz="2400" dirty="0" smtClean="0"/>
              <a:t> </a:t>
            </a:r>
            <a:r>
              <a:rPr kumimoji="1" lang="en-US" altLang="zh-CN" sz="2400" dirty="0" smtClean="0"/>
              <a:t>error</a:t>
            </a:r>
            <a:r>
              <a:rPr kumimoji="1" lang="zh-CN" altLang="en-US" sz="2400" dirty="0" smtClean="0"/>
              <a:t> </a:t>
            </a:r>
            <a:r>
              <a:rPr kumimoji="1" lang="en-US" altLang="zh-CN" sz="2400" dirty="0" smtClean="0"/>
              <a:t>rate</a:t>
            </a:r>
            <a:r>
              <a:rPr kumimoji="1" lang="zh-CN" altLang="en-US" sz="2400" dirty="0" smtClean="0"/>
              <a:t>：</a:t>
            </a:r>
            <a:endParaRPr kumimoji="1" lang="en-US" altLang="zh-CN" sz="2400" dirty="0" smtClean="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sp>
        <p:nvSpPr>
          <p:cNvPr id="5" name="文本框 4"/>
          <p:cNvSpPr txBox="1"/>
          <p:nvPr/>
        </p:nvSpPr>
        <p:spPr>
          <a:xfrm>
            <a:off x="127001" y="6343606"/>
            <a:ext cx="8521699" cy="523220"/>
          </a:xfrm>
          <a:prstGeom prst="rect">
            <a:avLst/>
          </a:prstGeom>
          <a:noFill/>
        </p:spPr>
        <p:txBody>
          <a:bodyPr wrap="square" rtlCol="0">
            <a:spAutoFit/>
          </a:bodyPr>
          <a:lstStyle/>
          <a:p>
            <a:r>
              <a:rPr lang="en-US" altLang="zh-CN" sz="1400" dirty="0" err="1"/>
              <a:t>Krizhevsky</a:t>
            </a:r>
            <a:r>
              <a:rPr lang="en-US" altLang="zh-CN" sz="1400" dirty="0"/>
              <a:t>, A., </a:t>
            </a:r>
            <a:r>
              <a:rPr lang="en-US" altLang="zh-CN" sz="1400" dirty="0" err="1"/>
              <a:t>Sutskever</a:t>
            </a:r>
            <a:r>
              <a:rPr lang="en-US" altLang="zh-CN" sz="1400" dirty="0"/>
              <a:t>, I., &amp; Hinton, G. E. (2012). </a:t>
            </a:r>
            <a:r>
              <a:rPr lang="en-US" altLang="zh-CN" sz="1400" dirty="0" err="1"/>
              <a:t>Imagenet</a:t>
            </a:r>
            <a:r>
              <a:rPr lang="en-US" altLang="zh-CN" sz="1400" dirty="0"/>
              <a:t> classification with deep convolutional neural networks. In </a:t>
            </a:r>
            <a:r>
              <a:rPr lang="en-US" altLang="zh-CN" sz="1400" i="1" dirty="0"/>
              <a:t>Advances in neural information processing systems</a:t>
            </a:r>
            <a:r>
              <a:rPr lang="en-US" altLang="zh-CN" sz="1400" dirty="0"/>
              <a:t> (pp. 1097-1105).</a:t>
            </a:r>
            <a:endParaRPr kumimoji="1" lang="zh-CN" altLang="en-US" sz="1400" dirty="0"/>
          </a:p>
        </p:txBody>
      </p:sp>
      <p:sp>
        <p:nvSpPr>
          <p:cNvPr id="6" name="幻灯片编号占位符 5"/>
          <p:cNvSpPr>
            <a:spLocks noGrp="1"/>
          </p:cNvSpPr>
          <p:nvPr>
            <p:ph type="sldNum" sz="quarter" idx="12"/>
          </p:nvPr>
        </p:nvSpPr>
        <p:spPr/>
        <p:txBody>
          <a:bodyPr/>
          <a:lstStyle/>
          <a:p>
            <a:fld id="{4FAB73BC-B049-4115-A692-8D63A059BFB8}" type="slidenum">
              <a:rPr lang="en-US" smtClean="0"/>
              <a:t>17</a:t>
            </a:fld>
            <a:endParaRPr lang="en-US" dirty="0"/>
          </a:p>
        </p:txBody>
      </p:sp>
      <p:grpSp>
        <p:nvGrpSpPr>
          <p:cNvPr id="11" name="组 10"/>
          <p:cNvGrpSpPr/>
          <p:nvPr/>
        </p:nvGrpSpPr>
        <p:grpSpPr>
          <a:xfrm>
            <a:off x="3415177" y="3128020"/>
            <a:ext cx="5422605" cy="2307265"/>
            <a:chOff x="2764464" y="3296091"/>
            <a:chExt cx="5422605" cy="2307265"/>
          </a:xfrm>
        </p:grpSpPr>
        <p:sp>
          <p:nvSpPr>
            <p:cNvPr id="7" name="圆角矩形 6"/>
            <p:cNvSpPr/>
            <p:nvPr/>
          </p:nvSpPr>
          <p:spPr>
            <a:xfrm>
              <a:off x="2764464" y="3296091"/>
              <a:ext cx="5422605" cy="23072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3476846" y="3434062"/>
              <a:ext cx="3997842" cy="2031325"/>
            </a:xfrm>
            <a:prstGeom prst="rect">
              <a:avLst/>
            </a:prstGeom>
            <a:noFill/>
          </p:spPr>
          <p:txBody>
            <a:bodyPr wrap="square" rtlCol="0">
              <a:spAutoFit/>
            </a:bodyPr>
            <a:lstStyle/>
            <a:p>
              <a:pPr>
                <a:lnSpc>
                  <a:spcPct val="150000"/>
                </a:lnSpc>
              </a:pPr>
              <a:r>
                <a:rPr lang="en-US" altLang="zh-CN" dirty="0" smtClean="0"/>
                <a:t>top-n </a:t>
              </a:r>
              <a:r>
                <a:rPr lang="en-US" altLang="zh-CN" dirty="0"/>
                <a:t>error </a:t>
              </a:r>
              <a:r>
                <a:rPr lang="en-US" altLang="zh-CN" dirty="0" smtClean="0"/>
                <a:t>rate</a:t>
              </a:r>
              <a:r>
                <a:rPr lang="zh-CN" altLang="en-US" dirty="0" smtClean="0"/>
                <a:t>：</a:t>
              </a:r>
              <a:r>
                <a:rPr lang="en-US" altLang="zh-CN" dirty="0" smtClean="0"/>
                <a:t>the </a:t>
              </a:r>
              <a:r>
                <a:rPr lang="en-US" altLang="zh-CN" dirty="0"/>
                <a:t>fraction of test images for which the correct label is not among the five labels considered most probable by the model.</a:t>
              </a:r>
              <a:r>
                <a:rPr kumimoji="1" lang="zh-CN" altLang="en-US" dirty="0"/>
                <a:t> </a:t>
              </a:r>
            </a:p>
            <a:p>
              <a:endParaRPr kumimoji="1" lang="zh-CN" altLang="en-US" dirty="0"/>
            </a:p>
          </p:txBody>
        </p:sp>
      </p:grpSp>
    </p:spTree>
    <p:extLst>
      <p:ext uri="{BB962C8B-B14F-4D97-AF65-F5344CB8AC3E}">
        <p14:creationId xmlns:p14="http://schemas.microsoft.com/office/powerpoint/2010/main" val="18045325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Evaluation Indexes </a:t>
            </a:r>
            <a:endParaRPr kumimoji="1" lang="zh-CN" altLang="en-US"/>
          </a:p>
        </p:txBody>
      </p:sp>
      <p:sp>
        <p:nvSpPr>
          <p:cNvPr id="3" name="内容占位符 2"/>
          <p:cNvSpPr>
            <a:spLocks noGrp="1"/>
          </p:cNvSpPr>
          <p:nvPr>
            <p:ph idx="1"/>
          </p:nvPr>
        </p:nvSpPr>
        <p:spPr>
          <a:xfrm>
            <a:off x="1097280" y="1842901"/>
            <a:ext cx="10058400" cy="4023360"/>
          </a:xfrm>
        </p:spPr>
        <p:txBody>
          <a:bodyPr>
            <a:normAutofit/>
          </a:bodyPr>
          <a:lstStyle/>
          <a:p>
            <a:r>
              <a:rPr kumimoji="1" lang="en-US" altLang="zh-CN" sz="2400" dirty="0"/>
              <a:t>Confusion </a:t>
            </a:r>
            <a:r>
              <a:rPr kumimoji="1" lang="en-US" altLang="zh-CN" sz="2400" dirty="0" smtClean="0"/>
              <a:t>matrix</a:t>
            </a:r>
            <a:r>
              <a:rPr kumimoji="1" lang="zh-CN" altLang="en-US" sz="2400" dirty="0" smtClean="0"/>
              <a:t>（混淆矩阵）</a:t>
            </a:r>
            <a:r>
              <a:rPr kumimoji="1" lang="zh-CN" altLang="en-US" sz="1800" dirty="0" smtClean="0"/>
              <a:t>：</a:t>
            </a:r>
            <a:endParaRPr kumimoji="1" lang="en-US" altLang="zh-CN" sz="1800" dirty="0" smtClean="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graphicFrame>
        <p:nvGraphicFramePr>
          <p:cNvPr id="6" name="表格 5"/>
          <p:cNvGraphicFramePr>
            <a:graphicFrameLocks noGrp="1"/>
          </p:cNvGraphicFramePr>
          <p:nvPr>
            <p:extLst>
              <p:ext uri="{D42A27DB-BD31-4B8C-83A1-F6EECF244321}">
                <p14:modId xmlns:p14="http://schemas.microsoft.com/office/powerpoint/2010/main" val="365184798"/>
              </p:ext>
            </p:extLst>
          </p:nvPr>
        </p:nvGraphicFramePr>
        <p:xfrm>
          <a:off x="6487134" y="2555482"/>
          <a:ext cx="3471819" cy="1220314"/>
        </p:xfrm>
        <a:graphic>
          <a:graphicData uri="http://schemas.openxmlformats.org/drawingml/2006/table">
            <a:tbl>
              <a:tblPr firstRow="1" bandRow="1">
                <a:tableStyleId>{5940675A-B579-460E-94D1-54222C63F5DA}</a:tableStyleId>
              </a:tblPr>
              <a:tblGrid>
                <a:gridCol w="1141642"/>
                <a:gridCol w="1172904"/>
                <a:gridCol w="1157273"/>
              </a:tblGrid>
              <a:tr h="40253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smtClean="0"/>
                        <a:t>Girl</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smtClean="0"/>
                        <a:t>Boy</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7190">
                <a:tc>
                  <a:txBody>
                    <a:bodyPr/>
                    <a:lstStyle/>
                    <a:p>
                      <a:pPr algn="ctr"/>
                      <a:r>
                        <a:rPr lang="en-US" altLang="zh-CN" dirty="0" smtClean="0"/>
                        <a:t>Girl</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smtClean="0"/>
                        <a:t>18</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5F1A">
                        <a:alpha val="47059"/>
                      </a:srgbClr>
                    </a:solidFill>
                  </a:tcPr>
                </a:tc>
                <a:tc>
                  <a:txBody>
                    <a:bodyPr/>
                    <a:lstStyle/>
                    <a:p>
                      <a:pPr algn="ctr"/>
                      <a:r>
                        <a:rPr lang="en-US" altLang="zh-CN" dirty="0" smtClean="0"/>
                        <a:t>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0594">
                <a:tc>
                  <a:txBody>
                    <a:bodyPr/>
                    <a:lstStyle/>
                    <a:p>
                      <a:pPr algn="ctr"/>
                      <a:r>
                        <a:rPr lang="en-US" altLang="zh-CN" dirty="0" smtClean="0"/>
                        <a:t>Boy</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smtClean="0"/>
                        <a:t>9</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smtClean="0"/>
                        <a:t>71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5F1A">
                        <a:alpha val="47059"/>
                      </a:srgbClr>
                    </a:solidFill>
                  </a:tcPr>
                </a:tc>
              </a:tr>
            </a:tbl>
          </a:graphicData>
        </a:graphic>
      </p:graphicFrame>
      <p:sp>
        <p:nvSpPr>
          <p:cNvPr id="8" name="文本框 7"/>
          <p:cNvSpPr txBox="1"/>
          <p:nvPr/>
        </p:nvSpPr>
        <p:spPr>
          <a:xfrm>
            <a:off x="8151402" y="2186150"/>
            <a:ext cx="845296" cy="369332"/>
          </a:xfrm>
          <a:prstGeom prst="rect">
            <a:avLst/>
          </a:prstGeom>
          <a:noFill/>
        </p:spPr>
        <p:txBody>
          <a:bodyPr wrap="none" rtlCol="0">
            <a:spAutoFit/>
          </a:bodyPr>
          <a:lstStyle/>
          <a:p>
            <a:r>
              <a:rPr kumimoji="1" lang="en-US" altLang="zh-CN" dirty="0" smtClean="0"/>
              <a:t>Predict</a:t>
            </a:r>
            <a:endParaRPr kumimoji="1" lang="zh-CN" altLang="en-US" dirty="0"/>
          </a:p>
        </p:txBody>
      </p:sp>
      <p:sp>
        <p:nvSpPr>
          <p:cNvPr id="9" name="文本框 8"/>
          <p:cNvSpPr txBox="1"/>
          <p:nvPr/>
        </p:nvSpPr>
        <p:spPr>
          <a:xfrm>
            <a:off x="6025469" y="2990966"/>
            <a:ext cx="461665" cy="685444"/>
          </a:xfrm>
          <a:prstGeom prst="rect">
            <a:avLst/>
          </a:prstGeom>
          <a:noFill/>
        </p:spPr>
        <p:txBody>
          <a:bodyPr vert="eaVert" wrap="none" rtlCol="0">
            <a:spAutoFit/>
          </a:bodyPr>
          <a:lstStyle/>
          <a:p>
            <a:r>
              <a:rPr kumimoji="1" lang="en-US" altLang="zh-CN" smtClean="0"/>
              <a:t>Actual</a:t>
            </a:r>
          </a:p>
        </p:txBody>
      </p:sp>
      <p:grpSp>
        <p:nvGrpSpPr>
          <p:cNvPr id="14" name="组 13"/>
          <p:cNvGrpSpPr/>
          <p:nvPr/>
        </p:nvGrpSpPr>
        <p:grpSpPr>
          <a:xfrm>
            <a:off x="1851445" y="2463398"/>
            <a:ext cx="2603863" cy="3129328"/>
            <a:chOff x="1262743" y="2473234"/>
            <a:chExt cx="2603863" cy="3291840"/>
          </a:xfrm>
        </p:grpSpPr>
        <p:sp>
          <p:nvSpPr>
            <p:cNvPr id="12" name="圆角矩形 11"/>
            <p:cNvSpPr/>
            <p:nvPr/>
          </p:nvSpPr>
          <p:spPr>
            <a:xfrm>
              <a:off x="1262743" y="2473234"/>
              <a:ext cx="2603863" cy="32918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p:cNvSpPr txBox="1"/>
            <p:nvPr/>
          </p:nvSpPr>
          <p:spPr>
            <a:xfrm>
              <a:off x="1454333" y="2908469"/>
              <a:ext cx="2412273" cy="2446824"/>
            </a:xfrm>
            <a:prstGeom prst="rect">
              <a:avLst/>
            </a:prstGeom>
            <a:noFill/>
          </p:spPr>
          <p:txBody>
            <a:bodyPr wrap="square" rtlCol="0">
              <a:spAutoFit/>
            </a:bodyPr>
            <a:lstStyle/>
            <a:p>
              <a:pPr>
                <a:lnSpc>
                  <a:spcPct val="150000"/>
                </a:lnSpc>
              </a:pPr>
              <a:r>
                <a:rPr kumimoji="1" lang="en-US" altLang="zh-CN" dirty="0"/>
                <a:t>Confusion</a:t>
              </a:r>
              <a:r>
                <a:rPr kumimoji="1" lang="zh-CN" altLang="en-US" dirty="0"/>
                <a:t> </a:t>
              </a:r>
              <a:r>
                <a:rPr kumimoji="1" lang="en-US" altLang="zh-CN" dirty="0"/>
                <a:t>matrix</a:t>
              </a:r>
              <a:r>
                <a:rPr kumimoji="1" lang="zh-CN" altLang="en-US" dirty="0"/>
                <a:t> </a:t>
              </a:r>
              <a:r>
                <a:rPr kumimoji="1" lang="en-US" altLang="zh-CN" dirty="0"/>
                <a:t>is</a:t>
              </a:r>
              <a:r>
                <a:rPr kumimoji="1" lang="zh-CN" altLang="en-US" dirty="0"/>
                <a:t> </a:t>
              </a:r>
              <a:r>
                <a:rPr kumimoji="1" lang="en-US" altLang="zh-CN" dirty="0"/>
                <a:t>a</a:t>
              </a:r>
              <a:r>
                <a:rPr kumimoji="1" lang="zh-CN" altLang="en-US" dirty="0"/>
                <a:t> </a:t>
              </a:r>
              <a:r>
                <a:rPr kumimoji="1" lang="en-US" altLang="zh-CN" dirty="0"/>
                <a:t>kind</a:t>
              </a:r>
              <a:r>
                <a:rPr kumimoji="1" lang="zh-CN" altLang="en-US" dirty="0"/>
                <a:t> </a:t>
              </a:r>
              <a:r>
                <a:rPr kumimoji="1" lang="en-US" altLang="zh-CN" dirty="0"/>
                <a:t>of</a:t>
              </a:r>
              <a:r>
                <a:rPr kumimoji="1" lang="zh-CN" altLang="en-US" dirty="0"/>
                <a:t> </a:t>
              </a:r>
              <a:r>
                <a:rPr kumimoji="1" lang="en-US" altLang="zh-CN" dirty="0"/>
                <a:t>Visualization tools</a:t>
              </a:r>
              <a:r>
                <a:rPr kumimoji="1" lang="zh-CN" altLang="en-US" dirty="0"/>
                <a:t> </a:t>
              </a:r>
              <a:r>
                <a:rPr kumimoji="1" lang="en-US" altLang="zh-CN" dirty="0"/>
                <a:t>to</a:t>
              </a:r>
              <a:r>
                <a:rPr kumimoji="1" lang="zh-CN" altLang="en-US" dirty="0"/>
                <a:t> </a:t>
              </a:r>
              <a:r>
                <a:rPr kumimoji="1" lang="en-US" altLang="zh-CN" dirty="0"/>
                <a:t>show</a:t>
              </a:r>
              <a:r>
                <a:rPr kumimoji="1" lang="zh-CN" altLang="en-US" dirty="0"/>
                <a:t> </a:t>
              </a:r>
              <a:r>
                <a:rPr kumimoji="1" lang="en-US" altLang="zh-CN" dirty="0"/>
                <a:t>whether</a:t>
              </a:r>
              <a:r>
                <a:rPr kumimoji="1" lang="zh-CN" altLang="en-US" dirty="0"/>
                <a:t> </a:t>
              </a:r>
              <a:r>
                <a:rPr kumimoji="1" lang="en-US" altLang="zh-CN" dirty="0"/>
                <a:t>different</a:t>
              </a:r>
              <a:r>
                <a:rPr kumimoji="1" lang="zh-CN" altLang="en-US" dirty="0"/>
                <a:t> </a:t>
              </a:r>
              <a:r>
                <a:rPr kumimoji="1" lang="en-US" altLang="zh-CN" dirty="0"/>
                <a:t>categories</a:t>
              </a:r>
              <a:r>
                <a:rPr kumimoji="1" lang="zh-CN" altLang="en-US" dirty="0"/>
                <a:t> </a:t>
              </a:r>
              <a:r>
                <a:rPr kumimoji="1" lang="en-US" altLang="zh-CN" dirty="0"/>
                <a:t>images</a:t>
              </a:r>
              <a:r>
                <a:rPr kumimoji="1" lang="zh-CN" altLang="en-US" dirty="0"/>
                <a:t> </a:t>
              </a:r>
              <a:r>
                <a:rPr kumimoji="1" lang="en-US" altLang="zh-CN" dirty="0"/>
                <a:t>are</a:t>
              </a:r>
              <a:r>
                <a:rPr kumimoji="1" lang="zh-CN" altLang="en-US" dirty="0"/>
                <a:t> </a:t>
              </a:r>
              <a:r>
                <a:rPr kumimoji="1" lang="en-US" altLang="zh-CN" dirty="0"/>
                <a:t>confused.</a:t>
              </a:r>
              <a:endParaRPr kumimoji="1" lang="zh-CN" altLang="en-US" dirty="0"/>
            </a:p>
            <a:p>
              <a:endParaRPr kumimoji="1" lang="zh-CN" altLang="en-US" dirty="0"/>
            </a:p>
          </p:txBody>
        </p:sp>
      </p:grpSp>
      <p:sp>
        <p:nvSpPr>
          <p:cNvPr id="5" name="幻灯片编号占位符 4"/>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13251639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Evaluation Indexes </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30394" y="3713219"/>
                <a:ext cx="5405239" cy="2157390"/>
              </a:xfrm>
            </p:spPr>
            <p:txBody>
              <a:bodyPr>
                <a:noAutofit/>
              </a:bodyPr>
              <a:lstStyle/>
              <a:p>
                <a:endParaRPr kumimoji="1" lang="en-US" altLang="zh-CN" dirty="0" smtClean="0"/>
              </a:p>
              <a:p>
                <a:r>
                  <a:rPr kumimoji="1" lang="en-US" altLang="zh-CN" dirty="0" smtClean="0"/>
                  <a:t>Overall</a:t>
                </a:r>
                <a:r>
                  <a:rPr kumimoji="1" lang="zh-CN" altLang="en-US" dirty="0" smtClean="0"/>
                  <a:t> </a:t>
                </a:r>
                <a:r>
                  <a:rPr kumimoji="1" lang="en-US" altLang="zh-CN" dirty="0" smtClean="0"/>
                  <a:t>Accuracy</a:t>
                </a:r>
                <a:r>
                  <a:rPr kumimoji="1" lang="zh-CN" altLang="en-US" dirty="0" smtClean="0"/>
                  <a:t>（准确率）</a:t>
                </a:r>
                <a:r>
                  <a:rPr kumimoji="1" lang="en-US" altLang="zh-CN" dirty="0" smtClean="0"/>
                  <a:t>:</a:t>
                </a:r>
                <a:r>
                  <a:rPr kumimoji="1" lang="zh-CN" altLang="en-US" sz="1800" dirty="0" smtClean="0"/>
                  <a:t>准确率 </a:t>
                </a:r>
                <a:r>
                  <a:rPr kumimoji="1" lang="en-US" altLang="zh-CN" sz="1800" dirty="0" smtClean="0"/>
                  <a:t>=</a:t>
                </a:r>
                <a:r>
                  <a:rPr kumimoji="1" lang="zh-CN" altLang="en-US" sz="1800" dirty="0" smtClean="0"/>
                  <a:t> </a:t>
                </a:r>
                <a14:m>
                  <m:oMath xmlns:m="http://schemas.openxmlformats.org/officeDocument/2006/math">
                    <m:f>
                      <m:fPr>
                        <m:ctrlPr>
                          <a:rPr kumimoji="1" lang="mr-IN" altLang="zh-CN" sz="1800" i="1" smtClean="0">
                            <a:latin typeface="Cambria Math" charset="0"/>
                          </a:rPr>
                        </m:ctrlPr>
                      </m:fPr>
                      <m:num>
                        <m:r>
                          <m:rPr>
                            <m:sty m:val="p"/>
                          </m:rPr>
                          <a:rPr kumimoji="1" lang="en-US" altLang="zh-CN" sz="1800" i="1" smtClean="0">
                            <a:latin typeface="Cambria Math" charset="0"/>
                          </a:rPr>
                          <m:t>TP</m:t>
                        </m:r>
                        <m:r>
                          <a:rPr kumimoji="1" lang="en-US" altLang="zh-CN" sz="1800" b="0" i="1" smtClean="0">
                            <a:latin typeface="Cambria Math" charset="0"/>
                          </a:rPr>
                          <m:t>+</m:t>
                        </m:r>
                        <m:r>
                          <a:rPr kumimoji="1" lang="en-US" altLang="zh-CN" sz="1800" b="0" i="1" smtClean="0">
                            <a:latin typeface="Cambria Math" charset="0"/>
                          </a:rPr>
                          <m:t>𝑇𝑁</m:t>
                        </m:r>
                      </m:num>
                      <m:den>
                        <m:r>
                          <a:rPr kumimoji="1" lang="en-US" altLang="zh-CN" sz="1800" b="0" i="1" smtClean="0">
                            <a:latin typeface="Cambria Math" charset="0"/>
                          </a:rPr>
                          <m:t>𝑇𝑃</m:t>
                        </m:r>
                        <m:r>
                          <a:rPr kumimoji="1" lang="en-US" altLang="zh-CN" sz="1800" b="0" i="1" smtClean="0">
                            <a:latin typeface="Cambria Math" charset="0"/>
                          </a:rPr>
                          <m:t>+</m:t>
                        </m:r>
                        <m:r>
                          <a:rPr kumimoji="1" lang="en-US" altLang="zh-CN" sz="1800" b="0" i="1" smtClean="0">
                            <a:latin typeface="Cambria Math" charset="0"/>
                          </a:rPr>
                          <m:t>𝐹𝑃</m:t>
                        </m:r>
                        <m:r>
                          <a:rPr kumimoji="1" lang="en-US" altLang="zh-CN" sz="1800" b="0" i="1" smtClean="0">
                            <a:latin typeface="Cambria Math" charset="0"/>
                          </a:rPr>
                          <m:t>+</m:t>
                        </m:r>
                        <m:r>
                          <a:rPr kumimoji="1" lang="en-US" altLang="zh-CN" sz="1800" b="0" i="1" smtClean="0">
                            <a:latin typeface="Cambria Math" charset="0"/>
                          </a:rPr>
                          <m:t>𝐹𝑁</m:t>
                        </m:r>
                        <m:r>
                          <a:rPr kumimoji="1" lang="en-US" altLang="zh-CN" sz="1800" b="0" i="1" smtClean="0">
                            <a:latin typeface="Cambria Math" charset="0"/>
                          </a:rPr>
                          <m:t>+</m:t>
                        </m:r>
                        <m:r>
                          <a:rPr kumimoji="1" lang="en-US" altLang="zh-CN" sz="1800" b="0" i="1" smtClean="0">
                            <a:latin typeface="Cambria Math" charset="0"/>
                          </a:rPr>
                          <m:t>𝑇𝑁</m:t>
                        </m:r>
                      </m:den>
                    </m:f>
                  </m:oMath>
                </a14:m>
                <a:endParaRPr kumimoji="1" lang="en-US" altLang="zh-CN" sz="1800" dirty="0" smtClean="0"/>
              </a:p>
              <a:p>
                <a:r>
                  <a:rPr kumimoji="1" lang="en-US" altLang="zh-CN" dirty="0" smtClean="0"/>
                  <a:t>Precision</a:t>
                </a:r>
                <a:r>
                  <a:rPr kumimoji="1" lang="zh-CN" altLang="en-US" dirty="0" smtClean="0"/>
                  <a:t>（精确率）</a:t>
                </a:r>
                <a:r>
                  <a:rPr kumimoji="1" lang="en-US" altLang="zh-CN" dirty="0" smtClean="0"/>
                  <a:t>:</a:t>
                </a:r>
                <a:r>
                  <a:rPr kumimoji="1" lang="zh-CN" altLang="en-US" dirty="0" smtClean="0"/>
                  <a:t> </a:t>
                </a:r>
                <a:r>
                  <a:rPr kumimoji="1" lang="en-US" altLang="zh-CN" sz="1800" dirty="0" smtClean="0"/>
                  <a:t>P</a:t>
                </a:r>
                <a:r>
                  <a:rPr kumimoji="1" lang="zh-CN" altLang="en-US" sz="1800" dirty="0" smtClean="0"/>
                  <a:t> </a:t>
                </a:r>
                <a:r>
                  <a:rPr kumimoji="1" lang="en-US" altLang="zh-CN" sz="1800" dirty="0" smtClean="0"/>
                  <a:t>=</a:t>
                </a:r>
                <a:r>
                  <a:rPr kumimoji="1" lang="zh-CN" altLang="en-US" sz="1800" dirty="0" smtClean="0"/>
                  <a:t> </a:t>
                </a:r>
                <a14:m>
                  <m:oMath xmlns:m="http://schemas.openxmlformats.org/officeDocument/2006/math">
                    <m:f>
                      <m:fPr>
                        <m:ctrlPr>
                          <a:rPr kumimoji="1" lang="mr-IN" altLang="zh-CN" sz="1800" i="1" smtClean="0">
                            <a:latin typeface="Cambria Math" charset="0"/>
                          </a:rPr>
                        </m:ctrlPr>
                      </m:fPr>
                      <m:num>
                        <m:r>
                          <a:rPr kumimoji="1" lang="en-US" altLang="zh-CN" sz="1800" i="1" smtClean="0">
                            <a:latin typeface="Cambria Math" charset="0"/>
                          </a:rPr>
                          <m:t>𝑇</m:t>
                        </m:r>
                        <m:r>
                          <a:rPr kumimoji="1" lang="en-US" altLang="zh-CN" sz="1800" b="0" i="1" smtClean="0">
                            <a:latin typeface="Cambria Math" charset="0"/>
                          </a:rPr>
                          <m:t>𝑃</m:t>
                        </m:r>
                      </m:num>
                      <m:den>
                        <m:r>
                          <a:rPr kumimoji="1" lang="en-US" altLang="zh-CN" sz="1800" i="1" smtClean="0">
                            <a:latin typeface="Cambria Math" charset="0"/>
                          </a:rPr>
                          <m:t>𝑇</m:t>
                        </m:r>
                        <m:r>
                          <a:rPr kumimoji="1" lang="en-US" altLang="zh-CN" sz="1800" b="0" i="1" smtClean="0">
                            <a:latin typeface="Cambria Math" charset="0"/>
                          </a:rPr>
                          <m:t>𝑃</m:t>
                        </m:r>
                        <m:r>
                          <a:rPr kumimoji="1" lang="en-US" altLang="zh-CN" sz="1800" b="0" i="1" smtClean="0">
                            <a:latin typeface="Cambria Math" charset="0"/>
                          </a:rPr>
                          <m:t>+</m:t>
                        </m:r>
                        <m:r>
                          <a:rPr kumimoji="1" lang="en-US" altLang="zh-CN" sz="1800" b="0" i="1" smtClean="0">
                            <a:latin typeface="Cambria Math" charset="0"/>
                          </a:rPr>
                          <m:t>𝐹𝑃</m:t>
                        </m:r>
                      </m:den>
                    </m:f>
                  </m:oMath>
                </a14:m>
                <a:endParaRPr kumimoji="1" lang="en-US" altLang="zh-CN" sz="1800" dirty="0" smtClean="0"/>
              </a:p>
              <a:p>
                <a:r>
                  <a:rPr kumimoji="1" lang="en-US" altLang="zh-CN" dirty="0" smtClean="0"/>
                  <a:t>Recall</a:t>
                </a:r>
                <a:r>
                  <a:rPr kumimoji="1" lang="zh-CN" altLang="en-US" dirty="0" smtClean="0"/>
                  <a:t>（召回率）</a:t>
                </a:r>
                <a:r>
                  <a:rPr kumimoji="1" lang="en-US" altLang="zh-CN" dirty="0" smtClean="0"/>
                  <a:t>:</a:t>
                </a:r>
                <a:r>
                  <a:rPr kumimoji="1" lang="zh-CN" altLang="en-US" dirty="0" smtClean="0"/>
                  <a:t> </a:t>
                </a:r>
                <a:r>
                  <a:rPr kumimoji="1" lang="en-US" altLang="zh-CN" sz="1800" dirty="0" smtClean="0"/>
                  <a:t>R</a:t>
                </a:r>
                <a:r>
                  <a:rPr kumimoji="1" lang="zh-CN" altLang="en-US" sz="1800" dirty="0" smtClean="0"/>
                  <a:t> </a:t>
                </a:r>
                <a:r>
                  <a:rPr kumimoji="1" lang="en-US" altLang="zh-CN" sz="1800" dirty="0" smtClean="0"/>
                  <a:t>=</a:t>
                </a:r>
                <a:r>
                  <a:rPr kumimoji="1" lang="zh-CN" altLang="en-US" sz="1800" dirty="0" smtClean="0"/>
                  <a:t> </a:t>
                </a:r>
                <a14:m>
                  <m:oMath xmlns:m="http://schemas.openxmlformats.org/officeDocument/2006/math">
                    <m:f>
                      <m:fPr>
                        <m:ctrlPr>
                          <a:rPr kumimoji="1" lang="mr-IN" altLang="zh-CN" sz="1800" i="1" smtClean="0">
                            <a:latin typeface="Cambria Math" charset="0"/>
                          </a:rPr>
                        </m:ctrlPr>
                      </m:fPr>
                      <m:num>
                        <m:r>
                          <a:rPr kumimoji="1" lang="en-US" altLang="zh-CN" sz="1800" i="1" smtClean="0">
                            <a:latin typeface="Cambria Math" charset="0"/>
                          </a:rPr>
                          <m:t>𝑇</m:t>
                        </m:r>
                        <m:r>
                          <a:rPr kumimoji="1" lang="en-US" altLang="zh-CN" sz="1800" b="0" i="1" smtClean="0">
                            <a:latin typeface="Cambria Math" charset="0"/>
                          </a:rPr>
                          <m:t>𝑃</m:t>
                        </m:r>
                      </m:num>
                      <m:den>
                        <m:r>
                          <a:rPr kumimoji="1" lang="en-US" altLang="zh-CN" sz="1800" i="1" smtClean="0">
                            <a:latin typeface="Cambria Math" charset="0"/>
                          </a:rPr>
                          <m:t>𝑇</m:t>
                        </m:r>
                        <m:r>
                          <a:rPr kumimoji="1" lang="en-US" altLang="zh-CN" sz="1800" b="0" i="1" smtClean="0">
                            <a:latin typeface="Cambria Math" charset="0"/>
                          </a:rPr>
                          <m:t>𝑃</m:t>
                        </m:r>
                        <m:r>
                          <a:rPr kumimoji="1" lang="en-US" altLang="zh-CN" sz="1800" b="0" i="1" smtClean="0">
                            <a:latin typeface="Cambria Math" charset="0"/>
                          </a:rPr>
                          <m:t>+</m:t>
                        </m:r>
                        <m:r>
                          <a:rPr kumimoji="1" lang="en-US" altLang="zh-CN" sz="1800" b="0" i="1" smtClean="0">
                            <a:latin typeface="Cambria Math" charset="0"/>
                          </a:rPr>
                          <m:t>𝐹𝑁</m:t>
                        </m:r>
                      </m:den>
                    </m:f>
                  </m:oMath>
                </a14:m>
                <a:endParaRPr kumimoji="1" lang="en-US" altLang="zh-CN" sz="1800"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30394" y="3713219"/>
                <a:ext cx="5405239" cy="2157390"/>
              </a:xfrm>
              <a:blipFill rotWithShape="0">
                <a:blip r:embed="rId3"/>
                <a:stretch>
                  <a:fillRect l="-1127"/>
                </a:stretch>
              </a:blipFill>
            </p:spPr>
            <p:txBody>
              <a:bodyPr/>
              <a:lstStyle/>
              <a:p>
                <a:r>
                  <a:rPr lang="zh-CN" altLang="en-US">
                    <a:noFill/>
                  </a:rPr>
                  <a:t> </a:t>
                </a:r>
              </a:p>
            </p:txBody>
          </p:sp>
        </mc:Fallback>
      </mc:AlternateContent>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grpSp>
        <p:nvGrpSpPr>
          <p:cNvPr id="10" name="组 9"/>
          <p:cNvGrpSpPr/>
          <p:nvPr/>
        </p:nvGrpSpPr>
        <p:grpSpPr>
          <a:xfrm>
            <a:off x="957943" y="1929739"/>
            <a:ext cx="5477690" cy="4297942"/>
            <a:chOff x="5495109" y="1914494"/>
            <a:chExt cx="5390606" cy="4241799"/>
          </a:xfrm>
        </p:grpSpPr>
        <p:sp>
          <p:nvSpPr>
            <p:cNvPr id="7" name="圆角矩形 6"/>
            <p:cNvSpPr/>
            <p:nvPr/>
          </p:nvSpPr>
          <p:spPr>
            <a:xfrm>
              <a:off x="5495109" y="1914494"/>
              <a:ext cx="5390606" cy="424179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6635931" y="2734491"/>
              <a:ext cx="184731" cy="369332"/>
            </a:xfrm>
            <a:prstGeom prst="rect">
              <a:avLst/>
            </a:prstGeom>
            <a:noFill/>
          </p:spPr>
          <p:txBody>
            <a:bodyPr wrap="none" rtlCol="0">
              <a:spAutoFit/>
            </a:bodyPr>
            <a:lstStyle/>
            <a:p>
              <a:endParaRPr kumimoji="1" lang="zh-CN" altLang="en-US" dirty="0"/>
            </a:p>
          </p:txBody>
        </p:sp>
        <p:sp>
          <p:nvSpPr>
            <p:cNvPr id="9" name="文本框 8"/>
            <p:cNvSpPr txBox="1"/>
            <p:nvPr/>
          </p:nvSpPr>
          <p:spPr>
            <a:xfrm>
              <a:off x="5883504" y="1984129"/>
              <a:ext cx="4613816" cy="2004790"/>
            </a:xfrm>
            <a:prstGeom prst="rect">
              <a:avLst/>
            </a:prstGeom>
            <a:noFill/>
          </p:spPr>
          <p:txBody>
            <a:bodyPr wrap="square" rtlCol="0">
              <a:spAutoFit/>
            </a:bodyPr>
            <a:lstStyle/>
            <a:p>
              <a:pPr>
                <a:lnSpc>
                  <a:spcPct val="150000"/>
                </a:lnSpc>
              </a:pPr>
              <a:r>
                <a:rPr kumimoji="1" lang="en-US" altLang="zh-CN" dirty="0" smtClean="0"/>
                <a:t>TP</a:t>
              </a:r>
              <a:r>
                <a:rPr kumimoji="1" lang="zh-CN" altLang="en-US" dirty="0" smtClean="0"/>
                <a:t>：标签为正类，并且被分到正类的样本数</a:t>
              </a:r>
              <a:endParaRPr kumimoji="1" lang="en-US" altLang="zh-CN" dirty="0" smtClean="0"/>
            </a:p>
            <a:p>
              <a:pPr>
                <a:lnSpc>
                  <a:spcPct val="150000"/>
                </a:lnSpc>
              </a:pPr>
              <a:r>
                <a:rPr kumimoji="1" lang="en-US" altLang="zh-CN" dirty="0" smtClean="0"/>
                <a:t>FP</a:t>
              </a:r>
              <a:r>
                <a:rPr kumimoji="1" lang="zh-CN" altLang="en-US" dirty="0" smtClean="0"/>
                <a:t>：标签为负类，但是被分到正类的样本数</a:t>
              </a:r>
              <a:endParaRPr kumimoji="1" lang="en-US" altLang="zh-CN" dirty="0" smtClean="0"/>
            </a:p>
            <a:p>
              <a:pPr>
                <a:lnSpc>
                  <a:spcPct val="150000"/>
                </a:lnSpc>
              </a:pPr>
              <a:r>
                <a:rPr kumimoji="1" lang="en-US" altLang="zh-CN" dirty="0"/>
                <a:t>FN</a:t>
              </a:r>
              <a:r>
                <a:rPr kumimoji="1" lang="zh-CN" altLang="en-US" dirty="0" smtClean="0"/>
                <a:t>：标签为正类，但是被分到负类的样本数</a:t>
              </a:r>
              <a:endParaRPr kumimoji="1" lang="en-US" altLang="zh-CN" dirty="0" smtClean="0"/>
            </a:p>
            <a:p>
              <a:pPr>
                <a:lnSpc>
                  <a:spcPct val="150000"/>
                </a:lnSpc>
              </a:pPr>
              <a:r>
                <a:rPr kumimoji="1" lang="en-US" altLang="zh-CN" dirty="0" smtClean="0"/>
                <a:t>TN</a:t>
              </a:r>
              <a:r>
                <a:rPr kumimoji="1" lang="zh-CN" altLang="en-US" dirty="0" smtClean="0"/>
                <a:t>：标签为负类，并且被分到负类的样本数</a:t>
              </a:r>
              <a:endParaRPr kumimoji="1" lang="en-US" altLang="zh-CN" dirty="0" smtClean="0"/>
            </a:p>
            <a:p>
              <a:endParaRPr kumimoji="1" lang="en-US" altLang="zh-CN" dirty="0"/>
            </a:p>
          </p:txBody>
        </p:sp>
      </p:grpSp>
      <p:graphicFrame>
        <p:nvGraphicFramePr>
          <p:cNvPr id="16" name="表格 15"/>
          <p:cNvGraphicFramePr>
            <a:graphicFrameLocks noGrp="1"/>
          </p:cNvGraphicFramePr>
          <p:nvPr>
            <p:extLst>
              <p:ext uri="{D42A27DB-BD31-4B8C-83A1-F6EECF244321}">
                <p14:modId xmlns:p14="http://schemas.microsoft.com/office/powerpoint/2010/main" val="1573271262"/>
              </p:ext>
            </p:extLst>
          </p:nvPr>
        </p:nvGraphicFramePr>
        <p:xfrm>
          <a:off x="7612219" y="2114947"/>
          <a:ext cx="3471819" cy="1790590"/>
        </p:xfrm>
        <a:graphic>
          <a:graphicData uri="http://schemas.openxmlformats.org/drawingml/2006/table">
            <a:tbl>
              <a:tblPr firstRow="1" bandRow="1">
                <a:tableStyleId>{5940675A-B579-460E-94D1-54222C63F5DA}</a:tableStyleId>
              </a:tblPr>
              <a:tblGrid>
                <a:gridCol w="1244398"/>
                <a:gridCol w="1070148"/>
                <a:gridCol w="1157273"/>
              </a:tblGrid>
              <a:tr h="510430">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smtClean="0"/>
                        <a:t>Girl</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smtClean="0"/>
                        <a:t>Boy</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9597">
                <a:tc>
                  <a:txBody>
                    <a:bodyPr/>
                    <a:lstStyle/>
                    <a:p>
                      <a:pPr algn="ctr"/>
                      <a:r>
                        <a:rPr lang="en-US" altLang="zh-CN" dirty="0" smtClean="0"/>
                        <a:t>Girl</a:t>
                      </a:r>
                    </a:p>
                    <a:p>
                      <a:pPr algn="ctr"/>
                      <a:r>
                        <a:rPr lang="zh-CN" altLang="en-US" dirty="0" smtClean="0"/>
                        <a:t>（</a:t>
                      </a:r>
                      <a:r>
                        <a:rPr lang="en-US" altLang="zh-CN" dirty="0" smtClean="0"/>
                        <a:t>Positive</a:t>
                      </a:r>
                      <a:r>
                        <a:rPr lang="zh-CN" altLang="en-US" dirty="0" smtClean="0"/>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smtClean="0"/>
                        <a:t>18</a:t>
                      </a:r>
                    </a:p>
                    <a:p>
                      <a:pPr algn="ctr"/>
                      <a:r>
                        <a:rPr lang="zh-CN" altLang="en-US" dirty="0" smtClean="0"/>
                        <a:t>（</a:t>
                      </a:r>
                      <a:r>
                        <a:rPr lang="en-US" altLang="zh-CN" dirty="0" smtClean="0"/>
                        <a:t>TP</a:t>
                      </a:r>
                      <a:r>
                        <a:rPr lang="zh-CN" altLang="en-US" dirty="0" smtClean="0"/>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5F1A">
                        <a:alpha val="47059"/>
                      </a:srgbClr>
                    </a:solidFill>
                  </a:tcPr>
                </a:tc>
                <a:tc>
                  <a:txBody>
                    <a:bodyPr/>
                    <a:lstStyle/>
                    <a:p>
                      <a:pPr algn="ctr"/>
                      <a:r>
                        <a:rPr lang="en-US" altLang="zh-CN" dirty="0" smtClean="0"/>
                        <a:t>2</a:t>
                      </a:r>
                    </a:p>
                    <a:p>
                      <a:pPr algn="ctr"/>
                      <a:r>
                        <a:rPr lang="zh-CN" altLang="en-US" dirty="0" smtClean="0"/>
                        <a:t>（</a:t>
                      </a:r>
                      <a:r>
                        <a:rPr lang="en-US" altLang="zh-CN" dirty="0" smtClean="0"/>
                        <a:t>FN</a:t>
                      </a:r>
                      <a:r>
                        <a:rPr lang="zh-CN" altLang="en-US" dirty="0" smtClean="0"/>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93953">
                <a:tc>
                  <a:txBody>
                    <a:bodyPr/>
                    <a:lstStyle/>
                    <a:p>
                      <a:pPr algn="ctr"/>
                      <a:r>
                        <a:rPr lang="en-US" altLang="zh-CN" dirty="0" smtClean="0"/>
                        <a:t>Boy</a:t>
                      </a:r>
                    </a:p>
                    <a:p>
                      <a:pPr algn="ctr"/>
                      <a:r>
                        <a:rPr lang="zh-CN" altLang="en-US" dirty="0" smtClean="0"/>
                        <a:t>（</a:t>
                      </a:r>
                      <a:r>
                        <a:rPr lang="en-US" altLang="zh-CN" dirty="0" smtClean="0"/>
                        <a:t>Negative</a:t>
                      </a:r>
                      <a:r>
                        <a:rPr lang="zh-CN" altLang="en-US" dirty="0" smtClean="0"/>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smtClean="0"/>
                        <a:t>9</a:t>
                      </a:r>
                    </a:p>
                    <a:p>
                      <a:pPr algn="ctr"/>
                      <a:r>
                        <a:rPr lang="zh-CN" altLang="en-US" dirty="0" smtClean="0"/>
                        <a:t>（</a:t>
                      </a:r>
                      <a:r>
                        <a:rPr lang="en-US" altLang="zh-CN" dirty="0" smtClean="0"/>
                        <a:t>FP</a:t>
                      </a:r>
                      <a:r>
                        <a:rPr lang="zh-CN" altLang="en-US" dirty="0" smtClean="0"/>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smtClean="0"/>
                        <a:t>71</a:t>
                      </a:r>
                    </a:p>
                    <a:p>
                      <a:pPr algn="ctr"/>
                      <a:r>
                        <a:rPr lang="zh-CN" altLang="en-US" dirty="0" smtClean="0"/>
                        <a:t>（</a:t>
                      </a:r>
                      <a:r>
                        <a:rPr lang="en-US" altLang="zh-CN" dirty="0" smtClean="0"/>
                        <a:t>TN</a:t>
                      </a:r>
                      <a:r>
                        <a:rPr lang="zh-CN" altLang="en-US" dirty="0" smtClean="0"/>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5F1A">
                        <a:alpha val="47059"/>
                      </a:srgbClr>
                    </a:solidFill>
                  </a:tcPr>
                </a:tc>
              </a:tr>
            </a:tbl>
          </a:graphicData>
        </a:graphic>
      </p:graphicFrame>
      <p:sp>
        <p:nvSpPr>
          <p:cNvPr id="17" name="文本框 16"/>
          <p:cNvSpPr txBox="1"/>
          <p:nvPr/>
        </p:nvSpPr>
        <p:spPr>
          <a:xfrm>
            <a:off x="9207161" y="1737360"/>
            <a:ext cx="1374094" cy="369332"/>
          </a:xfrm>
          <a:prstGeom prst="rect">
            <a:avLst/>
          </a:prstGeom>
          <a:noFill/>
        </p:spPr>
        <p:txBody>
          <a:bodyPr wrap="none" rtlCol="0">
            <a:spAutoFit/>
          </a:bodyPr>
          <a:lstStyle/>
          <a:p>
            <a:r>
              <a:rPr kumimoji="1" lang="zh-CN" altLang="en-US" dirty="0" smtClean="0"/>
              <a:t>分类预测值</a:t>
            </a:r>
            <a:endParaRPr kumimoji="1" lang="zh-CN" altLang="en-US" dirty="0"/>
          </a:p>
        </p:txBody>
      </p:sp>
      <p:sp>
        <p:nvSpPr>
          <p:cNvPr id="18" name="文本框 17"/>
          <p:cNvSpPr txBox="1"/>
          <p:nvPr/>
        </p:nvSpPr>
        <p:spPr>
          <a:xfrm>
            <a:off x="7186045" y="2887367"/>
            <a:ext cx="461665" cy="784830"/>
          </a:xfrm>
          <a:prstGeom prst="rect">
            <a:avLst/>
          </a:prstGeom>
          <a:noFill/>
        </p:spPr>
        <p:txBody>
          <a:bodyPr vert="eaVert" wrap="none" rtlCol="0">
            <a:spAutoFit/>
          </a:bodyPr>
          <a:lstStyle/>
          <a:p>
            <a:r>
              <a:rPr kumimoji="1" lang="zh-CN" altLang="en-US" dirty="0" smtClean="0"/>
              <a:t>实际值</a:t>
            </a:r>
            <a:endParaRPr kumimoji="1" lang="zh-CN" altLang="en-US" dirty="0"/>
          </a:p>
        </p:txBody>
      </p:sp>
      <mc:AlternateContent xmlns:mc="http://schemas.openxmlformats.org/markup-compatibility/2006" xmlns:a14="http://schemas.microsoft.com/office/drawing/2010/main">
        <mc:Choice Requires="a14">
          <p:sp>
            <p:nvSpPr>
              <p:cNvPr id="21" name="文本框 20"/>
              <p:cNvSpPr txBox="1"/>
              <p:nvPr/>
            </p:nvSpPr>
            <p:spPr>
              <a:xfrm>
                <a:off x="7362051" y="3953379"/>
                <a:ext cx="4610607" cy="89434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zh-CN" b="0" i="1" smtClean="0">
                          <a:latin typeface="Cambria Math" charset="0"/>
                        </a:rPr>
                        <m:t>𝑜𝑣𝑒𝑟𝑎𝑙𝑙</m:t>
                      </m:r>
                      <m:r>
                        <a:rPr kumimoji="1" lang="zh-CN" altLang="en-US" b="0" i="1" smtClean="0">
                          <a:latin typeface="Cambria Math" charset="0"/>
                        </a:rPr>
                        <m:t> </m:t>
                      </m:r>
                      <m:r>
                        <a:rPr kumimoji="1" lang="en-US" altLang="zh-CN" b="0" i="1" smtClean="0">
                          <a:latin typeface="Cambria Math" charset="0"/>
                        </a:rPr>
                        <m:t>𝑎𝑢𝑢𝑐𝑟𝑎𝑦</m:t>
                      </m:r>
                      <m:r>
                        <a:rPr kumimoji="1" lang="en-US" altLang="zh-CN" b="0" i="1" smtClean="0">
                          <a:latin typeface="Cambria Math" charset="0"/>
                        </a:rPr>
                        <m:t>= </m:t>
                      </m:r>
                      <m:f>
                        <m:fPr>
                          <m:ctrlPr>
                            <a:rPr kumimoji="1" lang="mr-IN" altLang="zh-CN" b="0" i="1" smtClean="0">
                              <a:latin typeface="Cambria Math" charset="0"/>
                            </a:rPr>
                          </m:ctrlPr>
                        </m:fPr>
                        <m:num>
                          <m:r>
                            <a:rPr kumimoji="1" lang="en-US" altLang="zh-CN" b="0" i="1" smtClean="0">
                              <a:latin typeface="Cambria Math" charset="0"/>
                            </a:rPr>
                            <m:t>18+71</m:t>
                          </m:r>
                        </m:num>
                        <m:den>
                          <m:r>
                            <a:rPr kumimoji="1" lang="en-US" altLang="zh-CN" b="0" i="1" smtClean="0">
                              <a:latin typeface="Cambria Math" charset="0"/>
                            </a:rPr>
                            <m:t>18+2+9+71</m:t>
                          </m:r>
                        </m:den>
                      </m:f>
                      <m:r>
                        <a:rPr kumimoji="1" lang="en-US" altLang="zh-CN" b="0" i="1" smtClean="0">
                          <a:latin typeface="Cambria Math" charset="0"/>
                        </a:rPr>
                        <m:t>=0.89</m:t>
                      </m:r>
                    </m:oMath>
                  </m:oMathPara>
                </a14:m>
                <a:endParaRPr kumimoji="1" lang="en-US" altLang="zh-CN" b="0" i="1" dirty="0" smtClean="0">
                  <a:latin typeface="Cambria Math" charset="0"/>
                </a:endParaRPr>
              </a:p>
              <a:p>
                <a:pPr algn="ctr"/>
                <a:endParaRPr kumimoji="1" lang="en-US" altLang="zh-CN" b="0" dirty="0" smtClean="0"/>
              </a:p>
            </p:txBody>
          </p:sp>
        </mc:Choice>
        <mc:Fallback xmlns="">
          <p:sp>
            <p:nvSpPr>
              <p:cNvPr id="21" name="文本框 20"/>
              <p:cNvSpPr txBox="1">
                <a:spLocks noRot="1" noChangeAspect="1" noMove="1" noResize="1" noEditPoints="1" noAdjustHandles="1" noChangeArrowheads="1" noChangeShapeType="1" noTextEdit="1"/>
              </p:cNvSpPr>
              <p:nvPr/>
            </p:nvSpPr>
            <p:spPr>
              <a:xfrm>
                <a:off x="7362051" y="3953379"/>
                <a:ext cx="4610607" cy="894347"/>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7362051" y="5468254"/>
                <a:ext cx="1959511" cy="617348"/>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i="1">
                          <a:latin typeface="Cambria Math" charset="0"/>
                        </a:rPr>
                        <m:t>𝑅</m:t>
                      </m:r>
                      <m:r>
                        <a:rPr kumimoji="1" lang="en-US" altLang="zh-CN" i="1">
                          <a:latin typeface="Cambria Math" charset="0"/>
                        </a:rPr>
                        <m:t>=</m:t>
                      </m:r>
                      <m:f>
                        <m:fPr>
                          <m:ctrlPr>
                            <a:rPr kumimoji="1" lang="mr-IN" altLang="zh-CN" i="1">
                              <a:latin typeface="Cambria Math" charset="0"/>
                            </a:rPr>
                          </m:ctrlPr>
                        </m:fPr>
                        <m:num>
                          <m:r>
                            <a:rPr kumimoji="1" lang="en-US" altLang="zh-CN" i="1">
                              <a:latin typeface="Cambria Math" charset="0"/>
                            </a:rPr>
                            <m:t>18</m:t>
                          </m:r>
                        </m:num>
                        <m:den>
                          <m:r>
                            <a:rPr kumimoji="1" lang="en-US" altLang="zh-CN" i="1">
                              <a:latin typeface="Cambria Math" charset="0"/>
                            </a:rPr>
                            <m:t>18+2</m:t>
                          </m:r>
                        </m:den>
                      </m:f>
                      <m:r>
                        <a:rPr kumimoji="1" lang="en-US" altLang="zh-CN" i="1">
                          <a:latin typeface="Cambria Math" charset="0"/>
                        </a:rPr>
                        <m:t>=0.9</m:t>
                      </m:r>
                    </m:oMath>
                  </m:oMathPara>
                </a14:m>
                <a:endParaRPr kumimoji="1" lang="zh-CN" altLang="en-US" dirty="0"/>
              </a:p>
            </p:txBody>
          </p:sp>
        </mc:Choice>
        <mc:Fallback xmlns="">
          <p:sp>
            <p:nvSpPr>
              <p:cNvPr id="22" name="矩形 21"/>
              <p:cNvSpPr>
                <a:spLocks noRot="1" noChangeAspect="1" noMove="1" noResize="1" noEditPoints="1" noAdjustHandles="1" noChangeArrowheads="1" noChangeShapeType="1" noTextEdit="1"/>
              </p:cNvSpPr>
              <p:nvPr/>
            </p:nvSpPr>
            <p:spPr>
              <a:xfrm>
                <a:off x="7362051" y="5468254"/>
                <a:ext cx="1959511" cy="617348"/>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7362051" y="4746870"/>
                <a:ext cx="2338332" cy="617348"/>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kumimoji="1" lang="en-US" altLang="zh-CN" i="1">
                          <a:latin typeface="Cambria Math" charset="0"/>
                        </a:rPr>
                        <m:t>𝑃</m:t>
                      </m:r>
                      <m:r>
                        <a:rPr kumimoji="1" lang="en-US" altLang="zh-CN" i="1">
                          <a:latin typeface="Cambria Math" charset="0"/>
                        </a:rPr>
                        <m:t>=</m:t>
                      </m:r>
                      <m:f>
                        <m:fPr>
                          <m:ctrlPr>
                            <a:rPr kumimoji="1" lang="mr-IN" altLang="zh-CN" i="1">
                              <a:latin typeface="Cambria Math" charset="0"/>
                            </a:rPr>
                          </m:ctrlPr>
                        </m:fPr>
                        <m:num>
                          <m:r>
                            <a:rPr kumimoji="1" lang="en-US" altLang="zh-CN" i="1">
                              <a:latin typeface="Cambria Math" charset="0"/>
                            </a:rPr>
                            <m:t>18</m:t>
                          </m:r>
                        </m:num>
                        <m:den>
                          <m:r>
                            <a:rPr kumimoji="1" lang="en-US" altLang="zh-CN" i="1">
                              <a:latin typeface="Cambria Math" charset="0"/>
                            </a:rPr>
                            <m:t>18+9</m:t>
                          </m:r>
                        </m:den>
                      </m:f>
                      <m:r>
                        <a:rPr kumimoji="1" lang="en-US" altLang="zh-CN" i="1">
                          <a:latin typeface="Cambria Math" charset="0"/>
                        </a:rPr>
                        <m:t>=0.6667</m:t>
                      </m:r>
                    </m:oMath>
                  </m:oMathPara>
                </a14:m>
                <a:endParaRPr kumimoji="1" lang="en-US" altLang="zh-CN" dirty="0"/>
              </a:p>
            </p:txBody>
          </p:sp>
        </mc:Choice>
        <mc:Fallback xmlns="">
          <p:sp>
            <p:nvSpPr>
              <p:cNvPr id="23" name="矩形 22"/>
              <p:cNvSpPr>
                <a:spLocks noRot="1" noChangeAspect="1" noMove="1" noResize="1" noEditPoints="1" noAdjustHandles="1" noChangeArrowheads="1" noChangeShapeType="1" noTextEdit="1"/>
              </p:cNvSpPr>
              <p:nvPr/>
            </p:nvSpPr>
            <p:spPr>
              <a:xfrm>
                <a:off x="7362051" y="4746870"/>
                <a:ext cx="2338332" cy="617348"/>
              </a:xfrm>
              <a:prstGeom prst="rect">
                <a:avLst/>
              </a:prstGeom>
              <a:blipFill rotWithShape="0">
                <a:blip r:embed="rId7"/>
                <a:stretch>
                  <a:fillRect/>
                </a:stretch>
              </a:blipFill>
            </p:spPr>
            <p:txBody>
              <a:bodyPr/>
              <a:lstStyle/>
              <a:p>
                <a:r>
                  <a:rPr lang="zh-CN" altLang="en-US">
                    <a:noFill/>
                  </a:rPr>
                  <a:t> </a:t>
                </a:r>
              </a:p>
            </p:txBody>
          </p:sp>
        </mc:Fallback>
      </mc:AlternateContent>
      <p:sp>
        <p:nvSpPr>
          <p:cNvPr id="5" name="幻灯片编号占位符 4"/>
          <p:cNvSpPr>
            <a:spLocks noGrp="1"/>
          </p:cNvSpPr>
          <p:nvPr>
            <p:ph type="sldNum" sz="quarter" idx="12"/>
          </p:nvPr>
        </p:nvSpPr>
        <p:spPr/>
        <p:txBody>
          <a:bodyPr/>
          <a:lstStyle/>
          <a:p>
            <a:fld id="{4FAB73BC-B049-4115-A692-8D63A059BFB8}" type="slidenum">
              <a:rPr lang="en-US" smtClean="0"/>
              <a:t>19</a:t>
            </a:fld>
            <a:endParaRPr lang="en-US" dirty="0"/>
          </a:p>
        </p:txBody>
      </p:sp>
    </p:spTree>
    <p:extLst>
      <p:ext uri="{BB962C8B-B14F-4D97-AF65-F5344CB8AC3E}">
        <p14:creationId xmlns:p14="http://schemas.microsoft.com/office/powerpoint/2010/main" val="7315981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5400" dirty="0" smtClean="0"/>
              <a:t>Content</a:t>
            </a:r>
            <a:endParaRPr kumimoji="1" lang="zh-CN" altLang="en-US" sz="5400" dirty="0"/>
          </a:p>
        </p:txBody>
      </p:sp>
      <p:sp>
        <p:nvSpPr>
          <p:cNvPr id="3" name="内容占位符 2"/>
          <p:cNvSpPr>
            <a:spLocks noGrp="1"/>
          </p:cNvSpPr>
          <p:nvPr>
            <p:ph idx="1"/>
          </p:nvPr>
        </p:nvSpPr>
        <p:spPr/>
        <p:txBody>
          <a:bodyPr>
            <a:normAutofit/>
          </a:bodyPr>
          <a:lstStyle/>
          <a:p>
            <a:pPr>
              <a:lnSpc>
                <a:spcPct val="150000"/>
              </a:lnSpc>
            </a:pPr>
            <a:r>
              <a:rPr kumimoji="1" lang="en-US" altLang="zh-CN" sz="2400" dirty="0" smtClean="0"/>
              <a:t>1.</a:t>
            </a:r>
            <a:r>
              <a:rPr kumimoji="1" lang="zh-CN" altLang="en-US" sz="2400" dirty="0" smtClean="0"/>
              <a:t> </a:t>
            </a:r>
            <a:r>
              <a:rPr kumimoji="1" lang="en-US" altLang="zh-CN" sz="2400" dirty="0" smtClean="0"/>
              <a:t>Image</a:t>
            </a:r>
            <a:r>
              <a:rPr kumimoji="1" lang="zh-CN" altLang="en-US" sz="2400" dirty="0" smtClean="0"/>
              <a:t> </a:t>
            </a:r>
            <a:r>
              <a:rPr kumimoji="1" lang="en-US" altLang="zh-CN" sz="2400" dirty="0" smtClean="0"/>
              <a:t>Classification</a:t>
            </a:r>
          </a:p>
          <a:p>
            <a:pPr lvl="1">
              <a:lnSpc>
                <a:spcPct val="150000"/>
              </a:lnSpc>
            </a:pPr>
            <a:r>
              <a:rPr kumimoji="1" lang="en-US" altLang="zh-CN" sz="2000" dirty="0" smtClean="0"/>
              <a:t>1.1</a:t>
            </a:r>
            <a:r>
              <a:rPr kumimoji="1" lang="zh-CN" altLang="en-US" sz="2000" dirty="0" smtClean="0"/>
              <a:t> </a:t>
            </a:r>
            <a:r>
              <a:rPr kumimoji="1" lang="en-US" altLang="zh-CN" sz="2000" dirty="0" smtClean="0"/>
              <a:t>Dataset</a:t>
            </a:r>
          </a:p>
          <a:p>
            <a:pPr lvl="1">
              <a:lnSpc>
                <a:spcPct val="150000"/>
              </a:lnSpc>
            </a:pPr>
            <a:r>
              <a:rPr kumimoji="1" lang="en-US" altLang="zh-CN" sz="2000" dirty="0" smtClean="0"/>
              <a:t>1.2</a:t>
            </a:r>
            <a:r>
              <a:rPr kumimoji="1" lang="zh-CN" altLang="en-US" sz="2000" dirty="0" smtClean="0"/>
              <a:t> </a:t>
            </a:r>
            <a:r>
              <a:rPr kumimoji="1" lang="zh-CN" altLang="en-US" sz="2000" dirty="0" smtClean="0"/>
              <a:t> </a:t>
            </a:r>
            <a:r>
              <a:rPr kumimoji="1" lang="en-US" altLang="zh-CN" sz="2000" dirty="0" smtClean="0"/>
              <a:t>Methods</a:t>
            </a:r>
            <a:endParaRPr kumimoji="1" lang="en-US" altLang="zh-CN" sz="2000" dirty="0" smtClean="0"/>
          </a:p>
          <a:p>
            <a:pPr>
              <a:lnSpc>
                <a:spcPct val="150000"/>
              </a:lnSpc>
            </a:pPr>
            <a:r>
              <a:rPr kumimoji="1" lang="en-US" altLang="zh-CN" sz="2400" dirty="0" smtClean="0"/>
              <a:t>2.</a:t>
            </a:r>
            <a:r>
              <a:rPr kumimoji="1" lang="zh-CN" altLang="en-US" sz="2400" dirty="0" smtClean="0"/>
              <a:t> </a:t>
            </a:r>
            <a:r>
              <a:rPr kumimoji="1" lang="en-US" altLang="zh-CN" sz="2400" dirty="0" smtClean="0"/>
              <a:t>FGVC</a:t>
            </a:r>
          </a:p>
          <a:p>
            <a:pPr lvl="1">
              <a:lnSpc>
                <a:spcPct val="150000"/>
              </a:lnSpc>
            </a:pPr>
            <a:r>
              <a:rPr kumimoji="1" lang="en-US" altLang="zh-CN" sz="2000" dirty="0" smtClean="0"/>
              <a:t>1.1</a:t>
            </a:r>
            <a:r>
              <a:rPr kumimoji="1" lang="zh-CN" altLang="en-US" sz="2000" dirty="0" smtClean="0"/>
              <a:t> </a:t>
            </a:r>
            <a:r>
              <a:rPr kumimoji="1" lang="en-US" altLang="zh-CN" sz="2000" dirty="0" smtClean="0"/>
              <a:t>Dataset</a:t>
            </a:r>
          </a:p>
          <a:p>
            <a:pPr lvl="1">
              <a:lnSpc>
                <a:spcPct val="150000"/>
              </a:lnSpc>
            </a:pPr>
            <a:r>
              <a:rPr kumimoji="1" lang="en-US" altLang="zh-CN" sz="2000" dirty="0" smtClean="0"/>
              <a:t>1.2</a:t>
            </a:r>
            <a:r>
              <a:rPr kumimoji="1" lang="zh-CN" altLang="en-US" sz="2000" dirty="0" smtClean="0"/>
              <a:t> </a:t>
            </a:r>
            <a:r>
              <a:rPr kumimoji="1" lang="en-US" altLang="zh-CN" sz="2000" dirty="0" smtClean="0"/>
              <a:t>Methods</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sp>
        <p:nvSpPr>
          <p:cNvPr id="5" name="幻灯片编号占位符 4"/>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9096906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Evaluation Indexes </a:t>
            </a:r>
            <a:endParaRPr kumimoji="1" lang="zh-CN" altLang="en-US" dirty="0"/>
          </a:p>
        </p:txBody>
      </p:sp>
      <p:sp>
        <p:nvSpPr>
          <p:cNvPr id="3" name="内容占位符 2"/>
          <p:cNvSpPr>
            <a:spLocks noGrp="1"/>
          </p:cNvSpPr>
          <p:nvPr>
            <p:ph idx="1"/>
          </p:nvPr>
        </p:nvSpPr>
        <p:spPr>
          <a:xfrm>
            <a:off x="1097280" y="1845734"/>
            <a:ext cx="2726864" cy="543505"/>
          </a:xfrm>
        </p:spPr>
        <p:txBody>
          <a:bodyPr>
            <a:normAutofit/>
          </a:bodyPr>
          <a:lstStyle/>
          <a:p>
            <a:r>
              <a:rPr kumimoji="1" lang="en-US" altLang="zh-CN" sz="2400" dirty="0" smtClean="0"/>
              <a:t>F-measure</a:t>
            </a:r>
            <a:r>
              <a:rPr kumimoji="1" lang="zh-CN" altLang="en-US" sz="2400" dirty="0" smtClean="0"/>
              <a:t>：</a:t>
            </a:r>
            <a:endParaRPr kumimoji="1" lang="zh-CN" altLang="en-US" sz="2400"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mc:AlternateContent xmlns:mc="http://schemas.openxmlformats.org/markup-compatibility/2006" xmlns:a14="http://schemas.microsoft.com/office/drawing/2010/main">
        <mc:Choice Requires="a14">
          <p:sp>
            <p:nvSpPr>
              <p:cNvPr id="6" name="文本框 5"/>
              <p:cNvSpPr txBox="1"/>
              <p:nvPr/>
            </p:nvSpPr>
            <p:spPr>
              <a:xfrm>
                <a:off x="5098583" y="4575130"/>
                <a:ext cx="1754648" cy="6049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charset="0"/>
                            </a:rPr>
                          </m:ctrlPr>
                        </m:sSubPr>
                        <m:e>
                          <m:r>
                            <a:rPr kumimoji="1" lang="en-US" altLang="zh-CN" b="0" i="1" smtClean="0">
                              <a:latin typeface="Cambria Math" charset="0"/>
                            </a:rPr>
                            <m:t>𝐹</m:t>
                          </m:r>
                        </m:e>
                        <m:sub>
                          <m:r>
                            <a:rPr kumimoji="1" lang="en-US" altLang="zh-CN" b="0" i="1" smtClean="0">
                              <a:latin typeface="Cambria Math" charset="0"/>
                            </a:rPr>
                            <m:t>𝑎</m:t>
                          </m:r>
                        </m:sub>
                      </m:sSub>
                      <m:r>
                        <a:rPr kumimoji="1" lang="en-US" altLang="zh-CN" b="0" i="1" smtClean="0">
                          <a:latin typeface="Cambria Math" charset="0"/>
                        </a:rPr>
                        <m:t>=</m:t>
                      </m:r>
                      <m:r>
                        <a:rPr kumimoji="1" lang="zh-CN" altLang="en-US" b="0" i="1" smtClean="0">
                          <a:latin typeface="Cambria Math" charset="0"/>
                        </a:rPr>
                        <m:t> </m:t>
                      </m:r>
                      <m:f>
                        <m:fPr>
                          <m:ctrlPr>
                            <a:rPr kumimoji="1" lang="mr-IN" altLang="zh-CN" b="0" i="1" smtClean="0">
                              <a:latin typeface="Cambria Math" charset="0"/>
                            </a:rPr>
                          </m:ctrlPr>
                        </m:fPr>
                        <m:num>
                          <m:d>
                            <m:dPr>
                              <m:ctrlPr>
                                <a:rPr kumimoji="1" lang="en-US" altLang="zh-CN" b="0" i="1" smtClean="0">
                                  <a:latin typeface="Cambria Math" charset="0"/>
                                </a:rPr>
                              </m:ctrlPr>
                            </m:dPr>
                            <m:e>
                              <m:sSup>
                                <m:sSupPr>
                                  <m:ctrlPr>
                                    <a:rPr kumimoji="1" lang="en-US" altLang="zh-CN" b="0" i="1" smtClean="0">
                                      <a:latin typeface="Cambria Math" charset="0"/>
                                    </a:rPr>
                                  </m:ctrlPr>
                                </m:sSupPr>
                                <m:e>
                                  <m:r>
                                    <a:rPr kumimoji="1" lang="en-US" altLang="zh-CN" b="0" i="1" smtClean="0">
                                      <a:latin typeface="Cambria Math" charset="0"/>
                                    </a:rPr>
                                    <m:t>𝑎</m:t>
                                  </m:r>
                                </m:e>
                                <m:sup>
                                  <m:r>
                                    <a:rPr kumimoji="1" lang="en-US" altLang="zh-CN" b="0" i="1" smtClean="0">
                                      <a:latin typeface="Cambria Math" charset="0"/>
                                    </a:rPr>
                                    <m:t>2</m:t>
                                  </m:r>
                                </m:sup>
                              </m:sSup>
                              <m:r>
                                <a:rPr kumimoji="1" lang="en-US" altLang="zh-CN" b="0" i="1" smtClean="0">
                                  <a:latin typeface="Cambria Math" charset="0"/>
                                </a:rPr>
                                <m:t>+1</m:t>
                              </m:r>
                            </m:e>
                          </m:d>
                          <m:r>
                            <a:rPr kumimoji="1" lang="en-US" altLang="zh-CN" b="0" i="1" smtClean="0">
                              <a:latin typeface="Cambria Math" charset="0"/>
                            </a:rPr>
                            <m:t>𝑃𝑅</m:t>
                          </m:r>
                        </m:num>
                        <m:den>
                          <m:sSup>
                            <m:sSupPr>
                              <m:ctrlPr>
                                <a:rPr kumimoji="1" lang="mr-IN" altLang="zh-CN" b="0" i="1" smtClean="0">
                                  <a:latin typeface="Cambria Math" charset="0"/>
                                </a:rPr>
                              </m:ctrlPr>
                            </m:sSupPr>
                            <m:e>
                              <m:r>
                                <a:rPr kumimoji="1" lang="en-US" altLang="zh-CN" b="0" i="1" smtClean="0">
                                  <a:latin typeface="Cambria Math" charset="0"/>
                                </a:rPr>
                                <m:t>𝑎</m:t>
                              </m:r>
                            </m:e>
                            <m:sup>
                              <m:r>
                                <a:rPr kumimoji="1" lang="en-US" altLang="zh-CN" b="0" i="1" smtClean="0">
                                  <a:latin typeface="Cambria Math" charset="0"/>
                                </a:rPr>
                                <m:t>2</m:t>
                              </m:r>
                            </m:sup>
                          </m:sSup>
                          <m:r>
                            <a:rPr kumimoji="1" lang="en-US" altLang="zh-CN" b="0" i="1" smtClean="0">
                              <a:latin typeface="Cambria Math" charset="0"/>
                            </a:rPr>
                            <m:t>(</m:t>
                          </m:r>
                          <m:r>
                            <a:rPr kumimoji="1" lang="en-US" altLang="zh-CN" b="0" i="1" smtClean="0">
                              <a:latin typeface="Cambria Math" charset="0"/>
                            </a:rPr>
                            <m:t>𝑃</m:t>
                          </m:r>
                          <m:r>
                            <a:rPr kumimoji="1" lang="en-US" altLang="zh-CN" b="0" i="1" smtClean="0">
                              <a:latin typeface="Cambria Math" charset="0"/>
                            </a:rPr>
                            <m:t>+</m:t>
                          </m:r>
                          <m:r>
                            <a:rPr kumimoji="1" lang="en-US" altLang="zh-CN" b="0" i="1" smtClean="0">
                              <a:latin typeface="Cambria Math" charset="0"/>
                            </a:rPr>
                            <m:t>𝑅</m:t>
                          </m:r>
                          <m:r>
                            <a:rPr kumimoji="1" lang="en-US" altLang="zh-CN" b="0" i="1" smtClean="0">
                              <a:latin typeface="Cambria Math" charset="0"/>
                            </a:rPr>
                            <m:t>)</m:t>
                          </m:r>
                        </m:den>
                      </m:f>
                    </m:oMath>
                  </m:oMathPara>
                </a14:m>
                <a:endParaRPr kumimoji="1"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5098583" y="4575130"/>
                <a:ext cx="1754648" cy="604974"/>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1946787" y="2452853"/>
                <a:ext cx="4535344" cy="369332"/>
              </a:xfrm>
              <a:prstGeom prst="rect">
                <a:avLst/>
              </a:prstGeom>
              <a:noFill/>
            </p:spPr>
            <p:txBody>
              <a:bodyPr wrap="none" rtlCol="0">
                <a:spAutoFit/>
              </a:bodyPr>
              <a:lstStyle/>
              <a:p>
                <a14:m>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charset="0"/>
                          </a:rPr>
                          <m:t>𝐹</m:t>
                        </m:r>
                      </m:e>
                      <m:sub>
                        <m:r>
                          <a:rPr kumimoji="1" lang="en-US" altLang="zh-CN" b="0" i="1" smtClean="0">
                            <a:latin typeface="Cambria Math" charset="0"/>
                          </a:rPr>
                          <m:t>1</m:t>
                        </m:r>
                      </m:sub>
                    </m:sSub>
                  </m:oMath>
                </a14:m>
                <a:r>
                  <a:rPr kumimoji="1" lang="en-US" altLang="zh-CN" dirty="0" smtClean="0"/>
                  <a:t>-</a:t>
                </a:r>
                <a:r>
                  <a:rPr kumimoji="1" lang="en-US" altLang="zh-CN" dirty="0" smtClean="0"/>
                  <a:t>measure</a:t>
                </a:r>
                <a:r>
                  <a:rPr kumimoji="1" lang="zh-CN" altLang="en-US" dirty="0" smtClean="0"/>
                  <a:t>：</a:t>
                </a:r>
                <a:r>
                  <a:rPr kumimoji="1" lang="en-US" altLang="zh-CN" dirty="0" smtClean="0"/>
                  <a:t>harm-mean</a:t>
                </a:r>
                <a:r>
                  <a:rPr kumimoji="1" lang="zh-CN" altLang="en-US" dirty="0" smtClean="0"/>
                  <a:t> </a:t>
                </a:r>
                <a:r>
                  <a:rPr kumimoji="1" lang="en-US" altLang="zh-CN" dirty="0" smtClean="0"/>
                  <a:t>of</a:t>
                </a:r>
                <a:r>
                  <a:rPr kumimoji="1" lang="zh-CN" altLang="en-US" dirty="0" smtClean="0"/>
                  <a:t> </a:t>
                </a:r>
                <a:r>
                  <a:rPr kumimoji="1" lang="en-US" altLang="zh-CN" dirty="0" smtClean="0"/>
                  <a:t>precision</a:t>
                </a:r>
                <a:r>
                  <a:rPr kumimoji="1" lang="zh-CN" altLang="en-US" dirty="0" smtClean="0"/>
                  <a:t> </a:t>
                </a:r>
                <a:r>
                  <a:rPr kumimoji="1" lang="en-US" altLang="zh-CN" dirty="0" smtClean="0"/>
                  <a:t>&amp;</a:t>
                </a:r>
                <a:r>
                  <a:rPr kumimoji="1" lang="zh-CN" altLang="en-US" dirty="0" smtClean="0"/>
                  <a:t> </a:t>
                </a:r>
                <a:r>
                  <a:rPr kumimoji="1" lang="en-US" altLang="zh-CN" dirty="0" smtClean="0"/>
                  <a:t>recall</a:t>
                </a:r>
                <a:endParaRPr kumimoji="1" lang="zh-CN" altLang="en-US" dirty="0"/>
              </a:p>
            </p:txBody>
          </p:sp>
        </mc:Choice>
        <mc:Fallback>
          <p:sp>
            <p:nvSpPr>
              <p:cNvPr id="8" name="文本框 7"/>
              <p:cNvSpPr txBox="1">
                <a:spLocks noRot="1" noChangeAspect="1" noMove="1" noResize="1" noEditPoints="1" noAdjustHandles="1" noChangeArrowheads="1" noChangeShapeType="1" noTextEdit="1"/>
              </p:cNvSpPr>
              <p:nvPr/>
            </p:nvSpPr>
            <p:spPr>
              <a:xfrm>
                <a:off x="1946787" y="2452853"/>
                <a:ext cx="4535344" cy="369332"/>
              </a:xfrm>
              <a:prstGeom prst="rect">
                <a:avLst/>
              </a:prstGeom>
              <a:blipFill rotWithShape="0">
                <a:blip r:embed="rId5"/>
                <a:stretch>
                  <a:fillRect t="-13115" r="-403" b="-26230"/>
                </a:stretch>
              </a:blipFill>
            </p:spPr>
            <p:txBody>
              <a:bodyPr/>
              <a:lstStyle/>
              <a:p>
                <a:r>
                  <a:rPr lang="zh-CN" altLang="en-US">
                    <a:noFill/>
                  </a:rPr>
                  <a:t> </a:t>
                </a:r>
              </a:p>
            </p:txBody>
          </p:sp>
        </mc:Fallback>
      </mc:AlternateContent>
      <p:grpSp>
        <p:nvGrpSpPr>
          <p:cNvPr id="16" name="组 15"/>
          <p:cNvGrpSpPr/>
          <p:nvPr/>
        </p:nvGrpSpPr>
        <p:grpSpPr>
          <a:xfrm>
            <a:off x="2978380" y="3186795"/>
            <a:ext cx="5307717" cy="565732"/>
            <a:chOff x="2648180" y="2938387"/>
            <a:chExt cx="5307717" cy="565732"/>
          </a:xfrm>
        </p:grpSpPr>
        <mc:AlternateContent xmlns:mc="http://schemas.openxmlformats.org/markup-compatibility/2006" xmlns:a14="http://schemas.microsoft.com/office/drawing/2010/main">
          <mc:Choice Requires="a14">
            <p:sp>
              <p:nvSpPr>
                <p:cNvPr id="7" name="文本框 6"/>
                <p:cNvSpPr txBox="1"/>
                <p:nvPr/>
              </p:nvSpPr>
              <p:spPr>
                <a:xfrm>
                  <a:off x="4882683" y="2938387"/>
                  <a:ext cx="3073214"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charset="0"/>
                              </a:rPr>
                            </m:ctrlPr>
                          </m:sSubPr>
                          <m:e>
                            <m:r>
                              <a:rPr kumimoji="1" lang="en-US" altLang="zh-CN" b="0" i="1" smtClean="0">
                                <a:latin typeface="Cambria Math" charset="0"/>
                              </a:rPr>
                              <m:t>𝐹</m:t>
                            </m:r>
                          </m:e>
                          <m:sub>
                            <m:r>
                              <a:rPr kumimoji="1" lang="en-US" altLang="zh-CN" b="0" i="1" smtClean="0">
                                <a:latin typeface="Cambria Math" charset="0"/>
                              </a:rPr>
                              <m:t>1</m:t>
                            </m:r>
                          </m:sub>
                        </m:sSub>
                        <m:r>
                          <a:rPr kumimoji="1" lang="en-US" altLang="zh-CN" b="0" i="1" smtClean="0">
                            <a:latin typeface="Cambria Math" charset="0"/>
                          </a:rPr>
                          <m:t>=</m:t>
                        </m:r>
                        <m:r>
                          <a:rPr kumimoji="1" lang="zh-CN" altLang="en-US" b="0" i="1" smtClean="0">
                            <a:latin typeface="Cambria Math" charset="0"/>
                          </a:rPr>
                          <m:t> </m:t>
                        </m:r>
                        <m:f>
                          <m:fPr>
                            <m:ctrlPr>
                              <a:rPr kumimoji="1" lang="mr-IN" altLang="zh-CN" b="0" i="1" smtClean="0">
                                <a:latin typeface="Cambria Math" charset="0"/>
                              </a:rPr>
                            </m:ctrlPr>
                          </m:fPr>
                          <m:num>
                            <m:r>
                              <a:rPr kumimoji="1" lang="en-US" altLang="zh-CN" b="0" i="1" smtClean="0">
                                <a:latin typeface="Cambria Math" charset="0"/>
                              </a:rPr>
                              <m:t>2</m:t>
                            </m:r>
                            <m:r>
                              <a:rPr kumimoji="1" lang="en-US" altLang="zh-CN" b="0" i="1" smtClean="0">
                                <a:latin typeface="Cambria Math" charset="0"/>
                              </a:rPr>
                              <m:t>𝑃𝑅</m:t>
                            </m:r>
                          </m:num>
                          <m:den>
                            <m:r>
                              <a:rPr kumimoji="1" lang="en-US" altLang="zh-CN" b="0" i="1" smtClean="0">
                                <a:latin typeface="Cambria Math" charset="0"/>
                              </a:rPr>
                              <m:t>𝑃</m:t>
                            </m:r>
                            <m:r>
                              <a:rPr kumimoji="1" lang="en-US" altLang="zh-CN" b="0" i="1" smtClean="0">
                                <a:latin typeface="Cambria Math" charset="0"/>
                              </a:rPr>
                              <m:t>+</m:t>
                            </m:r>
                            <m:r>
                              <a:rPr kumimoji="1" lang="en-US" altLang="zh-CN" b="0" i="1" smtClean="0">
                                <a:latin typeface="Cambria Math" charset="0"/>
                              </a:rPr>
                              <m:t>𝑅</m:t>
                            </m:r>
                          </m:den>
                        </m:f>
                        <m:r>
                          <a:rPr kumimoji="1" lang="en-US" altLang="zh-CN" b="0" i="1" smtClean="0">
                            <a:latin typeface="Cambria Math" charset="0"/>
                          </a:rPr>
                          <m:t>=</m:t>
                        </m:r>
                        <m:f>
                          <m:fPr>
                            <m:ctrlPr>
                              <a:rPr kumimoji="1" lang="mr-IN" altLang="zh-CN" b="0" i="1" smtClean="0">
                                <a:latin typeface="Cambria Math" charset="0"/>
                              </a:rPr>
                            </m:ctrlPr>
                          </m:fPr>
                          <m:num>
                            <m:r>
                              <a:rPr kumimoji="1" lang="en-US" altLang="zh-CN" b="0" i="1" smtClean="0">
                                <a:latin typeface="Cambria Math" charset="0"/>
                              </a:rPr>
                              <m:t>2</m:t>
                            </m:r>
                            <m:r>
                              <a:rPr kumimoji="1" lang="en-US" altLang="zh-CN" b="0" i="1" smtClean="0">
                                <a:latin typeface="Cambria Math" charset="0"/>
                              </a:rPr>
                              <m:t>𝑇𝑃</m:t>
                            </m:r>
                          </m:num>
                          <m:den>
                            <m:r>
                              <a:rPr kumimoji="1" lang="en-US" altLang="zh-CN" b="0" i="1" smtClean="0">
                                <a:latin typeface="Cambria Math" charset="0"/>
                              </a:rPr>
                              <m:t>2</m:t>
                            </m:r>
                            <m:r>
                              <a:rPr kumimoji="1" lang="en-US" altLang="zh-CN" b="0" i="1" smtClean="0">
                                <a:latin typeface="Cambria Math" charset="0"/>
                              </a:rPr>
                              <m:t>𝑇𝑃</m:t>
                            </m:r>
                            <m:r>
                              <a:rPr kumimoji="1" lang="en-US" altLang="zh-CN" b="0" i="1" smtClean="0">
                                <a:latin typeface="Cambria Math" charset="0"/>
                              </a:rPr>
                              <m:t>+</m:t>
                            </m:r>
                            <m:r>
                              <a:rPr kumimoji="1" lang="en-US" altLang="zh-CN" b="0" i="1" smtClean="0">
                                <a:latin typeface="Cambria Math" charset="0"/>
                              </a:rPr>
                              <m:t>𝐹𝑃</m:t>
                            </m:r>
                            <m:r>
                              <a:rPr kumimoji="1" lang="en-US" altLang="zh-CN" b="0" i="1" smtClean="0">
                                <a:latin typeface="Cambria Math" charset="0"/>
                              </a:rPr>
                              <m:t>+</m:t>
                            </m:r>
                            <m:r>
                              <a:rPr kumimoji="1" lang="en-US" altLang="zh-CN" b="0" i="1" smtClean="0">
                                <a:latin typeface="Cambria Math" charset="0"/>
                              </a:rPr>
                              <m:t>𝐹𝑁</m:t>
                            </m:r>
                          </m:den>
                        </m:f>
                      </m:oMath>
                    </m:oMathPara>
                  </a14:m>
                  <a:endParaRPr kumimoji="1"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4882683" y="2938387"/>
                  <a:ext cx="3073214" cy="525016"/>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2648180" y="2938387"/>
                  <a:ext cx="1150315" cy="5657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mr-IN" altLang="zh-CN" i="1" smtClean="0">
                                <a:latin typeface="Cambria Math" charset="0"/>
                              </a:rPr>
                            </m:ctrlPr>
                          </m:fPr>
                          <m:num>
                            <m:r>
                              <a:rPr kumimoji="1" lang="en-US" altLang="zh-CN" b="0" i="1" smtClean="0">
                                <a:latin typeface="Cambria Math" charset="0"/>
                              </a:rPr>
                              <m:t>2</m:t>
                            </m:r>
                          </m:num>
                          <m:den>
                            <m:sSub>
                              <m:sSubPr>
                                <m:ctrlPr>
                                  <a:rPr kumimoji="1" lang="en-US" altLang="zh-CN" i="1" smtClean="0">
                                    <a:latin typeface="Cambria Math" charset="0"/>
                                  </a:rPr>
                                </m:ctrlPr>
                              </m:sSubPr>
                              <m:e>
                                <m:r>
                                  <a:rPr kumimoji="1" lang="en-US" altLang="zh-CN" b="0" i="1" smtClean="0">
                                    <a:latin typeface="Cambria Math" charset="0"/>
                                  </a:rPr>
                                  <m:t>𝐹</m:t>
                                </m:r>
                              </m:e>
                              <m:sub>
                                <m:r>
                                  <a:rPr kumimoji="1" lang="en-US" altLang="zh-CN" b="0" i="1" smtClean="0">
                                    <a:latin typeface="Cambria Math" charset="0"/>
                                  </a:rPr>
                                  <m:t>1</m:t>
                                </m:r>
                              </m:sub>
                            </m:sSub>
                          </m:den>
                        </m:f>
                        <m:r>
                          <a:rPr kumimoji="1" lang="en-US" altLang="zh-CN" b="0" i="1" smtClean="0">
                            <a:latin typeface="Cambria Math" charset="0"/>
                          </a:rPr>
                          <m:t>=</m:t>
                        </m:r>
                        <m:f>
                          <m:fPr>
                            <m:ctrlPr>
                              <a:rPr kumimoji="1" lang="mr-IN" altLang="zh-CN" b="0" i="1" smtClean="0">
                                <a:latin typeface="Cambria Math" charset="0"/>
                              </a:rPr>
                            </m:ctrlPr>
                          </m:fPr>
                          <m:num>
                            <m:r>
                              <a:rPr kumimoji="1" lang="en-US" altLang="zh-CN" b="0" i="1" smtClean="0">
                                <a:latin typeface="Cambria Math" charset="0"/>
                              </a:rPr>
                              <m:t>1</m:t>
                            </m:r>
                          </m:num>
                          <m:den>
                            <m:r>
                              <a:rPr kumimoji="1" lang="en-US" altLang="zh-CN" b="0" i="1" smtClean="0">
                                <a:latin typeface="Cambria Math" charset="0"/>
                              </a:rPr>
                              <m:t>𝑃</m:t>
                            </m:r>
                          </m:den>
                        </m:f>
                        <m:r>
                          <a:rPr kumimoji="1" lang="en-US" altLang="zh-CN" b="0" i="1" smtClean="0">
                            <a:latin typeface="Cambria Math" charset="0"/>
                          </a:rPr>
                          <m:t>+</m:t>
                        </m:r>
                        <m:f>
                          <m:fPr>
                            <m:ctrlPr>
                              <a:rPr kumimoji="1" lang="mr-IN" altLang="zh-CN" b="0" i="1" smtClean="0">
                                <a:latin typeface="Cambria Math" charset="0"/>
                              </a:rPr>
                            </m:ctrlPr>
                          </m:fPr>
                          <m:num>
                            <m:r>
                              <a:rPr kumimoji="1" lang="en-US" altLang="zh-CN" b="0" i="1" smtClean="0">
                                <a:latin typeface="Cambria Math" charset="0"/>
                              </a:rPr>
                              <m:t>1</m:t>
                            </m:r>
                          </m:num>
                          <m:den>
                            <m:r>
                              <a:rPr kumimoji="1" lang="en-US" altLang="zh-CN" b="0" i="1" smtClean="0">
                                <a:latin typeface="Cambria Math" charset="0"/>
                              </a:rPr>
                              <m:t>𝑅</m:t>
                            </m:r>
                          </m:den>
                        </m:f>
                      </m:oMath>
                    </m:oMathPara>
                  </a14:m>
                  <a:endParaRPr kumimoji="1"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2648180" y="2938387"/>
                  <a:ext cx="1150315" cy="565732"/>
                </a:xfrm>
                <a:prstGeom prst="rect">
                  <a:avLst/>
                </a:prstGeom>
                <a:blipFill rotWithShape="0">
                  <a:blip r:embed="rId7"/>
                  <a:stretch>
                    <a:fillRect/>
                  </a:stretch>
                </a:blipFill>
              </p:spPr>
              <p:txBody>
                <a:bodyPr/>
                <a:lstStyle/>
                <a:p>
                  <a:r>
                    <a:rPr lang="zh-CN" altLang="en-US">
                      <a:noFill/>
                    </a:rPr>
                    <a:t> </a:t>
                  </a:r>
                </a:p>
              </p:txBody>
            </p:sp>
          </mc:Fallback>
        </mc:AlternateContent>
        <p:cxnSp>
          <p:nvCxnSpPr>
            <p:cNvPr id="14" name="直线箭头连接符 13"/>
            <p:cNvCxnSpPr/>
            <p:nvPr/>
          </p:nvCxnSpPr>
          <p:spPr>
            <a:xfrm>
              <a:off x="4119717" y="3221253"/>
              <a:ext cx="43261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25" name="直线箭头连接符 24"/>
          <p:cNvCxnSpPr/>
          <p:nvPr/>
        </p:nvCxnSpPr>
        <p:spPr>
          <a:xfrm>
            <a:off x="5461000" y="3930841"/>
            <a:ext cx="0" cy="425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幻灯片编号占位符 4"/>
          <p:cNvSpPr>
            <a:spLocks noGrp="1"/>
          </p:cNvSpPr>
          <p:nvPr>
            <p:ph type="sldNum" sz="quarter" idx="12"/>
          </p:nvPr>
        </p:nvSpPr>
        <p:spPr/>
        <p:txBody>
          <a:bodyPr/>
          <a:lstStyle/>
          <a:p>
            <a:fld id="{4FAB73BC-B049-4115-A692-8D63A059BFB8}" type="slidenum">
              <a:rPr lang="en-US" smtClean="0"/>
              <a:t>20</a:t>
            </a:fld>
            <a:endParaRPr lang="en-US" dirty="0"/>
          </a:p>
        </p:txBody>
      </p:sp>
    </p:spTree>
    <p:extLst>
      <p:ext uri="{BB962C8B-B14F-4D97-AF65-F5344CB8AC3E}">
        <p14:creationId xmlns:p14="http://schemas.microsoft.com/office/powerpoint/2010/main" val="20184411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en-US" altLang="zh-CN" dirty="0" smtClean="0"/>
              <a:t>Classification</a:t>
            </a:r>
            <a:r>
              <a:rPr kumimoji="1" lang="zh-CN" altLang="en-US" dirty="0" smtClean="0"/>
              <a:t> </a:t>
            </a:r>
            <a:r>
              <a:rPr kumimoji="1" lang="en-US" altLang="zh-CN" dirty="0" smtClean="0"/>
              <a:t>Methods</a:t>
            </a:r>
            <a:endParaRPr kumimoji="1" lang="zh-CN" altLang="en-US" dirty="0"/>
          </a:p>
        </p:txBody>
      </p:sp>
      <p:sp>
        <p:nvSpPr>
          <p:cNvPr id="4" name="幻灯片编号占位符 3"/>
          <p:cNvSpPr>
            <a:spLocks noGrp="1"/>
          </p:cNvSpPr>
          <p:nvPr>
            <p:ph type="sldNum" sz="quarter" idx="12"/>
          </p:nvPr>
        </p:nvSpPr>
        <p:spPr/>
        <p:txBody>
          <a:bodyPr/>
          <a:lstStyle/>
          <a:p>
            <a:fld id="{4FAB73BC-B049-4115-A692-8D63A059BFB8}" type="slidenum">
              <a:rPr lang="en-US" smtClean="0"/>
              <a:pPr/>
              <a:t>21</a:t>
            </a:fld>
            <a:endParaRPr lang="en-US" dirty="0"/>
          </a:p>
        </p:txBody>
      </p:sp>
    </p:spTree>
    <p:extLst>
      <p:ext uri="{BB962C8B-B14F-4D97-AF65-F5344CB8AC3E}">
        <p14:creationId xmlns:p14="http://schemas.microsoft.com/office/powerpoint/2010/main" val="18258331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Classification</a:t>
            </a:r>
            <a:r>
              <a:rPr kumimoji="1" lang="zh-CN" altLang="en-US" dirty="0" smtClean="0"/>
              <a:t> </a:t>
            </a:r>
            <a:r>
              <a:rPr kumimoji="1" lang="en-US" altLang="zh-CN" dirty="0" smtClean="0"/>
              <a:t>Process</a:t>
            </a:r>
            <a:endParaRPr kumimoji="1" lang="zh-CN" altLang="en-US" dirty="0"/>
          </a:p>
        </p:txBody>
      </p:sp>
      <p:pic>
        <p:nvPicPr>
          <p:cNvPr id="5" name="内容占位符 4"/>
          <p:cNvPicPr>
            <a:picLocks noGrp="1" noChangeAspect="1"/>
          </p:cNvPicPr>
          <p:nvPr>
            <p:ph idx="1"/>
          </p:nvPr>
        </p:nvPicPr>
        <p:blipFill>
          <a:blip r:embed="rId3"/>
          <a:stretch>
            <a:fillRect/>
          </a:stretch>
        </p:blipFill>
        <p:spPr>
          <a:xfrm>
            <a:off x="3766457" y="2167174"/>
            <a:ext cx="4720046" cy="3736438"/>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sp>
        <p:nvSpPr>
          <p:cNvPr id="7" name="文本框 6"/>
          <p:cNvSpPr txBox="1"/>
          <p:nvPr/>
        </p:nvSpPr>
        <p:spPr>
          <a:xfrm>
            <a:off x="85060" y="6488668"/>
            <a:ext cx="3097066" cy="369332"/>
          </a:xfrm>
          <a:prstGeom prst="rect">
            <a:avLst/>
          </a:prstGeom>
          <a:noFill/>
        </p:spPr>
        <p:txBody>
          <a:bodyPr wrap="none" rtlCol="0">
            <a:spAutoFit/>
          </a:bodyPr>
          <a:lstStyle/>
          <a:p>
            <a:r>
              <a:rPr kumimoji="1" lang="en-US" altLang="zh-CN" dirty="0" smtClean="0"/>
              <a:t>Credited</a:t>
            </a:r>
            <a:r>
              <a:rPr kumimoji="1" lang="zh-CN" altLang="en-US" dirty="0" smtClean="0"/>
              <a:t> </a:t>
            </a:r>
            <a:r>
              <a:rPr kumimoji="1" lang="en-US" altLang="zh-CN" dirty="0" smtClean="0"/>
              <a:t>to</a:t>
            </a:r>
            <a:r>
              <a:rPr kumimoji="1" lang="zh-CN" altLang="en-US" dirty="0" smtClean="0"/>
              <a:t> </a:t>
            </a:r>
            <a:r>
              <a:rPr kumimoji="1" lang="en-US" altLang="zh-CN" dirty="0" smtClean="0"/>
              <a:t>Prof.</a:t>
            </a:r>
            <a:r>
              <a:rPr kumimoji="1" lang="zh-CN" altLang="en-US" dirty="0" smtClean="0"/>
              <a:t> </a:t>
            </a:r>
            <a:r>
              <a:rPr kumimoji="1" lang="en-US" altLang="zh-CN" dirty="0" err="1" smtClean="0"/>
              <a:t>Songchun</a:t>
            </a:r>
            <a:r>
              <a:rPr kumimoji="1" lang="zh-CN" altLang="en-US" dirty="0" smtClean="0"/>
              <a:t> </a:t>
            </a:r>
            <a:r>
              <a:rPr kumimoji="1" lang="en-US" altLang="zh-CN" dirty="0" smtClean="0"/>
              <a:t>Zhu</a:t>
            </a:r>
            <a:endParaRPr kumimoji="1" lang="zh-CN" altLang="en-US" dirty="0"/>
          </a:p>
        </p:txBody>
      </p:sp>
      <p:sp>
        <p:nvSpPr>
          <p:cNvPr id="6" name="幻灯片编号占位符 5"/>
          <p:cNvSpPr>
            <a:spLocks noGrp="1"/>
          </p:cNvSpPr>
          <p:nvPr>
            <p:ph type="sldNum" sz="quarter" idx="12"/>
          </p:nvPr>
        </p:nvSpPr>
        <p:spPr/>
        <p:txBody>
          <a:bodyPr/>
          <a:lstStyle/>
          <a:p>
            <a:fld id="{4FAB73BC-B049-4115-A692-8D63A059BFB8}" type="slidenum">
              <a:rPr lang="en-US" smtClean="0"/>
              <a:t>22</a:t>
            </a:fld>
            <a:endParaRPr lang="en-US" dirty="0"/>
          </a:p>
        </p:txBody>
      </p:sp>
    </p:spTree>
    <p:extLst>
      <p:ext uri="{BB962C8B-B14F-4D97-AF65-F5344CB8AC3E}">
        <p14:creationId xmlns:p14="http://schemas.microsoft.com/office/powerpoint/2010/main" val="5289628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Image</a:t>
            </a:r>
            <a:r>
              <a:rPr kumimoji="1" lang="zh-CN" altLang="en-US" dirty="0" smtClean="0"/>
              <a:t> </a:t>
            </a:r>
            <a:r>
              <a:rPr kumimoji="1" lang="en-US" altLang="zh-CN" dirty="0" smtClean="0"/>
              <a:t>Classification</a:t>
            </a:r>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sp>
        <p:nvSpPr>
          <p:cNvPr id="5" name="文本框 4"/>
          <p:cNvSpPr txBox="1"/>
          <p:nvPr/>
        </p:nvSpPr>
        <p:spPr>
          <a:xfrm>
            <a:off x="1628468" y="2564752"/>
            <a:ext cx="9251507" cy="2585323"/>
          </a:xfrm>
          <a:prstGeom prst="rect">
            <a:avLst/>
          </a:prstGeom>
          <a:noFill/>
        </p:spPr>
        <p:txBody>
          <a:bodyPr wrap="none" rtlCol="0">
            <a:spAutoFit/>
          </a:bodyPr>
          <a:lstStyle/>
          <a:p>
            <a:pPr marL="285750" indent="-285750">
              <a:lnSpc>
                <a:spcPct val="150000"/>
              </a:lnSpc>
              <a:buFont typeface="Wingdings" charset="2"/>
              <a:buChar char="Ø"/>
            </a:pPr>
            <a:r>
              <a:rPr kumimoji="1" lang="en-US" altLang="zh-CN" b="1" dirty="0" smtClean="0"/>
              <a:t>Image</a:t>
            </a:r>
            <a:r>
              <a:rPr kumimoji="1" lang="zh-CN" altLang="en-US" b="1" dirty="0" smtClean="0"/>
              <a:t> </a:t>
            </a:r>
            <a:r>
              <a:rPr kumimoji="1" lang="en-US" altLang="zh-CN" b="1" dirty="0" smtClean="0"/>
              <a:t>processing</a:t>
            </a:r>
            <a:r>
              <a:rPr kumimoji="1" lang="zh-CN" altLang="en-US" b="1" dirty="0" smtClean="0"/>
              <a:t>：</a:t>
            </a:r>
            <a:r>
              <a:rPr kumimoji="1" lang="en-US" altLang="zh-CN" dirty="0" smtClean="0"/>
              <a:t>Image</a:t>
            </a:r>
            <a:r>
              <a:rPr kumimoji="1" lang="zh-CN" altLang="en-US" dirty="0" smtClean="0"/>
              <a:t> </a:t>
            </a:r>
            <a:r>
              <a:rPr kumimoji="1" lang="en-US" altLang="zh-CN" dirty="0" smtClean="0"/>
              <a:t>enhancement,</a:t>
            </a:r>
            <a:r>
              <a:rPr kumimoji="1" lang="zh-CN" altLang="en-US" dirty="0" smtClean="0"/>
              <a:t> </a:t>
            </a:r>
            <a:r>
              <a:rPr kumimoji="1" lang="en-US" altLang="zh-CN" dirty="0" smtClean="0"/>
              <a:t>Image</a:t>
            </a:r>
            <a:r>
              <a:rPr kumimoji="1" lang="zh-CN" altLang="en-US" dirty="0" smtClean="0"/>
              <a:t> </a:t>
            </a:r>
            <a:r>
              <a:rPr kumimoji="1" lang="en-US" altLang="zh-CN" dirty="0" smtClean="0"/>
              <a:t>restoration</a:t>
            </a:r>
            <a:r>
              <a:rPr kumimoji="1" lang="en-US" altLang="zh-CN" dirty="0" smtClean="0"/>
              <a:t>,</a:t>
            </a:r>
            <a:r>
              <a:rPr kumimoji="1" lang="zh-CN" altLang="en-US" dirty="0" smtClean="0"/>
              <a:t> </a:t>
            </a:r>
            <a:r>
              <a:rPr kumimoji="1" lang="en-US" altLang="zh-CN" dirty="0" smtClean="0"/>
              <a:t>Image</a:t>
            </a:r>
            <a:r>
              <a:rPr kumimoji="1" lang="zh-CN" altLang="en-US" dirty="0" smtClean="0"/>
              <a:t> </a:t>
            </a:r>
            <a:r>
              <a:rPr kumimoji="1" lang="en-US" altLang="zh-CN" dirty="0" smtClean="0"/>
              <a:t>segmentation</a:t>
            </a:r>
            <a:endParaRPr kumimoji="1" lang="en-US" altLang="zh-CN" dirty="0" smtClean="0"/>
          </a:p>
          <a:p>
            <a:pPr marL="285750" indent="-285750">
              <a:lnSpc>
                <a:spcPct val="150000"/>
              </a:lnSpc>
              <a:buFont typeface="Wingdings" charset="2"/>
              <a:buChar char="Ø"/>
            </a:pPr>
            <a:r>
              <a:rPr kumimoji="1" lang="en-US" altLang="zh-CN" b="1" dirty="0" smtClean="0"/>
              <a:t>Feature</a:t>
            </a:r>
            <a:r>
              <a:rPr kumimoji="1" lang="zh-CN" altLang="en-US" b="1" dirty="0" smtClean="0"/>
              <a:t> </a:t>
            </a:r>
            <a:r>
              <a:rPr kumimoji="1" lang="en-US" altLang="zh-CN" b="1" dirty="0" smtClean="0"/>
              <a:t>extraction</a:t>
            </a:r>
            <a:r>
              <a:rPr kumimoji="1" lang="zh-CN" altLang="en-US" b="1" dirty="0" smtClean="0"/>
              <a:t>：</a:t>
            </a:r>
            <a:r>
              <a:rPr lang="es-ES_tradnl" altLang="zh-CN" dirty="0" smtClean="0"/>
              <a:t>SIFT</a:t>
            </a:r>
            <a:r>
              <a:rPr lang="en-US" altLang="zh-CN" dirty="0" smtClean="0"/>
              <a:t>,</a:t>
            </a:r>
            <a:r>
              <a:rPr lang="zh-CN" altLang="en-US" dirty="0" smtClean="0"/>
              <a:t> </a:t>
            </a:r>
            <a:r>
              <a:rPr lang="es-ES_tradnl" altLang="zh-CN" dirty="0" smtClean="0"/>
              <a:t>SURF</a:t>
            </a:r>
            <a:r>
              <a:rPr lang="en-US" altLang="zh-CN" dirty="0" smtClean="0"/>
              <a:t>,</a:t>
            </a:r>
            <a:r>
              <a:rPr lang="zh-CN" altLang="en-US" dirty="0" smtClean="0"/>
              <a:t> </a:t>
            </a:r>
            <a:r>
              <a:rPr lang="es-ES_tradnl" altLang="zh-CN" dirty="0" smtClean="0"/>
              <a:t>HOG</a:t>
            </a:r>
            <a:r>
              <a:rPr lang="en-US" altLang="zh-CN" dirty="0" smtClean="0"/>
              <a:t>,</a:t>
            </a:r>
            <a:r>
              <a:rPr lang="zh-CN" altLang="en-US" dirty="0" smtClean="0"/>
              <a:t> </a:t>
            </a:r>
            <a:r>
              <a:rPr lang="es-ES_tradnl" altLang="zh-CN" dirty="0" smtClean="0"/>
              <a:t>LBP</a:t>
            </a:r>
            <a:r>
              <a:rPr lang="en-US" altLang="zh-CN" dirty="0" smtClean="0"/>
              <a:t>,</a:t>
            </a:r>
            <a:r>
              <a:rPr lang="zh-CN" altLang="en-US" dirty="0" smtClean="0"/>
              <a:t> </a:t>
            </a:r>
            <a:r>
              <a:rPr lang="es-ES_tradnl" altLang="zh-CN" dirty="0" smtClean="0"/>
              <a:t>FAST</a:t>
            </a:r>
            <a:r>
              <a:rPr lang="en-US" altLang="zh-CN" dirty="0" smtClean="0"/>
              <a:t>,</a:t>
            </a:r>
            <a:r>
              <a:rPr lang="zh-CN" altLang="en-US" dirty="0" smtClean="0"/>
              <a:t> </a:t>
            </a:r>
            <a:r>
              <a:rPr lang="es-ES_tradnl" altLang="zh-CN" dirty="0" err="1" smtClean="0"/>
              <a:t>LoG</a:t>
            </a:r>
            <a:r>
              <a:rPr lang="en-US" altLang="zh-CN" dirty="0" smtClean="0"/>
              <a:t>,</a:t>
            </a:r>
            <a:r>
              <a:rPr lang="zh-CN" altLang="en-US" dirty="0" smtClean="0"/>
              <a:t> </a:t>
            </a:r>
            <a:r>
              <a:rPr lang="es-ES_tradnl" altLang="zh-CN" dirty="0" err="1" smtClean="0"/>
              <a:t>DoG</a:t>
            </a:r>
            <a:endParaRPr lang="en-US" altLang="zh-CN" dirty="0"/>
          </a:p>
          <a:p>
            <a:pPr marL="285750" indent="-285750">
              <a:lnSpc>
                <a:spcPct val="150000"/>
              </a:lnSpc>
              <a:buFont typeface="Wingdings" charset="2"/>
              <a:buChar char="Ø"/>
            </a:pPr>
            <a:r>
              <a:rPr lang="en-US" altLang="zh-CN" b="1" dirty="0" smtClean="0"/>
              <a:t>Feature</a:t>
            </a:r>
            <a:r>
              <a:rPr lang="zh-CN" altLang="en-US" b="1" dirty="0" smtClean="0"/>
              <a:t> </a:t>
            </a:r>
            <a:r>
              <a:rPr lang="en-US" altLang="zh-CN" b="1" dirty="0" smtClean="0"/>
              <a:t>representation</a:t>
            </a:r>
            <a:r>
              <a:rPr lang="zh-CN" altLang="en-US" b="1" dirty="0" smtClean="0"/>
              <a:t>：</a:t>
            </a:r>
            <a:r>
              <a:rPr lang="en-US" altLang="zh-CN" dirty="0" smtClean="0"/>
              <a:t>Fisher Vector</a:t>
            </a:r>
            <a:r>
              <a:rPr lang="en-US" altLang="zh-CN" dirty="0" smtClean="0"/>
              <a:t>,</a:t>
            </a:r>
            <a:r>
              <a:rPr lang="zh-CN" altLang="en-US" dirty="0" smtClean="0"/>
              <a:t> </a:t>
            </a:r>
            <a:r>
              <a:rPr lang="en-US" altLang="zh-CN" dirty="0" smtClean="0"/>
              <a:t>Vector quantization</a:t>
            </a:r>
            <a:r>
              <a:rPr lang="en-US" altLang="zh-CN" dirty="0"/>
              <a:t>,</a:t>
            </a:r>
            <a:r>
              <a:rPr lang="en-US" altLang="zh-CN" dirty="0" smtClean="0"/>
              <a:t> </a:t>
            </a:r>
            <a:r>
              <a:rPr lang="en-US" altLang="zh-CN" dirty="0"/>
              <a:t>Soft </a:t>
            </a:r>
            <a:r>
              <a:rPr lang="en-US" altLang="zh-CN" dirty="0" smtClean="0"/>
              <a:t>quantification,</a:t>
            </a:r>
            <a:r>
              <a:rPr lang="zh-CN" altLang="en-US" dirty="0" smtClean="0"/>
              <a:t> </a:t>
            </a:r>
            <a:r>
              <a:rPr lang="en-US" altLang="zh-CN" dirty="0" smtClean="0"/>
              <a:t>FMM</a:t>
            </a:r>
            <a:r>
              <a:rPr lang="en-US" altLang="zh-CN" dirty="0" smtClean="0"/>
              <a:t>,</a:t>
            </a:r>
            <a:r>
              <a:rPr lang="zh-CN" altLang="en-US" dirty="0" smtClean="0"/>
              <a:t> </a:t>
            </a:r>
            <a:r>
              <a:rPr lang="en-US" altLang="zh-CN" dirty="0" smtClean="0"/>
              <a:t>LCC </a:t>
            </a:r>
            <a:endParaRPr lang="zh-CN" altLang="en-US" dirty="0"/>
          </a:p>
          <a:p>
            <a:pPr marL="285750" indent="-285750">
              <a:lnSpc>
                <a:spcPct val="150000"/>
              </a:lnSpc>
              <a:buFont typeface="Wingdings" charset="2"/>
              <a:buChar char="Ø"/>
            </a:pPr>
            <a:r>
              <a:rPr lang="en-US" altLang="zh-CN" b="1" dirty="0" smtClean="0"/>
              <a:t>Feature</a:t>
            </a:r>
            <a:r>
              <a:rPr lang="zh-CN" altLang="en-US" b="1" dirty="0" smtClean="0"/>
              <a:t> </a:t>
            </a:r>
            <a:r>
              <a:rPr lang="en-US" altLang="zh-CN" b="1" dirty="0" smtClean="0"/>
              <a:t>selection</a:t>
            </a:r>
            <a:r>
              <a:rPr lang="zh-CN" altLang="en-US" b="1" dirty="0" smtClean="0"/>
              <a:t>：</a:t>
            </a:r>
            <a:r>
              <a:rPr lang="en-US" altLang="zh-CN" dirty="0" smtClean="0"/>
              <a:t> </a:t>
            </a:r>
            <a:r>
              <a:rPr lang="en-US" altLang="zh-CN" dirty="0"/>
              <a:t>Search </a:t>
            </a:r>
            <a:r>
              <a:rPr lang="en-US" altLang="zh-CN" dirty="0" smtClean="0"/>
              <a:t>measurement</a:t>
            </a:r>
            <a:r>
              <a:rPr lang="zh-CN" altLang="en-US" dirty="0" smtClean="0"/>
              <a:t> </a:t>
            </a:r>
            <a:r>
              <a:rPr lang="en-US" altLang="zh-CN" dirty="0" smtClean="0"/>
              <a:t>based,</a:t>
            </a:r>
            <a:r>
              <a:rPr lang="zh-CN" altLang="en-US" dirty="0" smtClean="0"/>
              <a:t> </a:t>
            </a:r>
            <a:r>
              <a:rPr lang="en-US" altLang="zh-CN" dirty="0"/>
              <a:t>Evaluation </a:t>
            </a:r>
            <a:r>
              <a:rPr lang="en-US" altLang="zh-CN" dirty="0" smtClean="0"/>
              <a:t>criteria</a:t>
            </a:r>
            <a:r>
              <a:rPr lang="zh-CN" altLang="en-US" dirty="0" smtClean="0"/>
              <a:t> </a:t>
            </a:r>
            <a:r>
              <a:rPr lang="en-US" altLang="zh-CN" dirty="0" smtClean="0"/>
              <a:t>based</a:t>
            </a:r>
            <a:endParaRPr lang="zh-CN" altLang="en-US" dirty="0"/>
          </a:p>
          <a:p>
            <a:pPr marL="285750" indent="-285750">
              <a:lnSpc>
                <a:spcPct val="150000"/>
              </a:lnSpc>
              <a:buFont typeface="Wingdings" charset="2"/>
              <a:buChar char="Ø"/>
            </a:pPr>
            <a:r>
              <a:rPr lang="en-US" altLang="zh-CN" b="1" dirty="0" smtClean="0"/>
              <a:t>Dimensionality </a:t>
            </a:r>
            <a:r>
              <a:rPr lang="en-US" altLang="zh-CN" b="1" dirty="0"/>
              <a:t>reduction</a:t>
            </a:r>
            <a:r>
              <a:rPr lang="zh-CN" altLang="en-US" b="1" dirty="0" smtClean="0"/>
              <a:t>：</a:t>
            </a:r>
            <a:r>
              <a:rPr lang="da-DK" altLang="zh-CN" dirty="0" smtClean="0"/>
              <a:t>PCA</a:t>
            </a:r>
            <a:r>
              <a:rPr lang="en-US" altLang="zh-CN" dirty="0" smtClean="0"/>
              <a:t>,</a:t>
            </a:r>
            <a:r>
              <a:rPr lang="zh-CN" altLang="en-US" dirty="0" smtClean="0"/>
              <a:t> </a:t>
            </a:r>
            <a:r>
              <a:rPr lang="da-DK" altLang="zh-CN" dirty="0" smtClean="0"/>
              <a:t>LDA</a:t>
            </a:r>
            <a:r>
              <a:rPr lang="en-US" altLang="zh-CN" dirty="0" smtClean="0"/>
              <a:t>,</a:t>
            </a:r>
            <a:r>
              <a:rPr lang="zh-CN" altLang="en-US" dirty="0" smtClean="0"/>
              <a:t> </a:t>
            </a:r>
            <a:r>
              <a:rPr lang="da-DK" altLang="zh-CN" dirty="0" smtClean="0"/>
              <a:t>LLE</a:t>
            </a:r>
            <a:r>
              <a:rPr lang="en-US" altLang="zh-CN" dirty="0" smtClean="0"/>
              <a:t>,</a:t>
            </a:r>
            <a:r>
              <a:rPr lang="zh-CN" altLang="en-US" dirty="0" smtClean="0"/>
              <a:t> </a:t>
            </a:r>
            <a:r>
              <a:rPr lang="en-US" altLang="zh-CN" dirty="0" smtClean="0"/>
              <a:t>Feature hashing</a:t>
            </a:r>
          </a:p>
          <a:p>
            <a:pPr marL="285750" indent="-285750">
              <a:lnSpc>
                <a:spcPct val="150000"/>
              </a:lnSpc>
              <a:buFont typeface="Wingdings" charset="2"/>
              <a:buChar char="Ø"/>
            </a:pPr>
            <a:r>
              <a:rPr lang="en-US" altLang="zh-CN" b="1" dirty="0" smtClean="0"/>
              <a:t>Classifier</a:t>
            </a:r>
            <a:r>
              <a:rPr lang="zh-CN" altLang="en-US" b="1" dirty="0" smtClean="0"/>
              <a:t>：</a:t>
            </a:r>
            <a:r>
              <a:rPr lang="en-US" altLang="zh-CN" dirty="0" smtClean="0"/>
              <a:t>SVM</a:t>
            </a:r>
            <a:r>
              <a:rPr lang="en-US" altLang="zh-CN" dirty="0" smtClean="0"/>
              <a:t>,</a:t>
            </a:r>
            <a:r>
              <a:rPr lang="zh-CN" altLang="en-US" dirty="0" smtClean="0"/>
              <a:t> </a:t>
            </a:r>
            <a:r>
              <a:rPr lang="en-US" altLang="zh-CN" dirty="0" smtClean="0"/>
              <a:t>K-nearest</a:t>
            </a:r>
            <a:r>
              <a:rPr lang="en-US" altLang="zh-CN" dirty="0"/>
              <a:t>,</a:t>
            </a:r>
            <a:r>
              <a:rPr lang="en-US" altLang="zh-CN" dirty="0" smtClean="0"/>
              <a:t> </a:t>
            </a:r>
            <a:r>
              <a:rPr lang="en-US" altLang="zh-CN" dirty="0"/>
              <a:t>Random </a:t>
            </a:r>
            <a:r>
              <a:rPr lang="en-US" altLang="zh-CN" dirty="0" smtClean="0"/>
              <a:t>forest,</a:t>
            </a:r>
            <a:r>
              <a:rPr lang="zh-CN" altLang="en-US" dirty="0" smtClean="0"/>
              <a:t> </a:t>
            </a:r>
            <a:r>
              <a:rPr lang="en-US" altLang="zh-CN" dirty="0" err="1" smtClean="0"/>
              <a:t>adaboost</a:t>
            </a:r>
            <a:r>
              <a:rPr lang="en-US" altLang="zh-CN" dirty="0" smtClean="0"/>
              <a:t> </a:t>
            </a:r>
            <a:endParaRPr lang="zh-CN" altLang="en-US" dirty="0"/>
          </a:p>
        </p:txBody>
      </p:sp>
      <p:sp>
        <p:nvSpPr>
          <p:cNvPr id="3" name="幻灯片编号占位符 2"/>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20489068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Shortcomings</a:t>
            </a:r>
            <a:endParaRPr kumimoji="1" lang="zh-CN" altLang="en-US" dirty="0"/>
          </a:p>
        </p:txBody>
      </p:sp>
      <p:sp>
        <p:nvSpPr>
          <p:cNvPr id="3" name="内容占位符 2"/>
          <p:cNvSpPr>
            <a:spLocks noGrp="1"/>
          </p:cNvSpPr>
          <p:nvPr>
            <p:ph idx="1"/>
          </p:nvPr>
        </p:nvSpPr>
        <p:spPr>
          <a:xfrm>
            <a:off x="1814712" y="2339539"/>
            <a:ext cx="8986638" cy="3391708"/>
          </a:xfrm>
        </p:spPr>
        <p:txBody>
          <a:bodyPr/>
          <a:lstStyle/>
          <a:p>
            <a:pPr>
              <a:lnSpc>
                <a:spcPct val="150000"/>
              </a:lnSpc>
              <a:buFont typeface="Wingdings" charset="2"/>
              <a:buChar char="Ø"/>
            </a:pPr>
            <a:r>
              <a:rPr kumimoji="1" lang="zh-CN" altLang="en-US" dirty="0" smtClean="0"/>
              <a:t> </a:t>
            </a:r>
            <a:r>
              <a:rPr kumimoji="1" lang="en-US" altLang="zh-CN" dirty="0" smtClean="0"/>
              <a:t>High</a:t>
            </a:r>
            <a:r>
              <a:rPr kumimoji="1" lang="zh-CN" altLang="en-US" dirty="0" smtClean="0"/>
              <a:t> </a:t>
            </a:r>
            <a:r>
              <a:rPr kumimoji="1" lang="en-US" altLang="zh-CN" dirty="0" smtClean="0"/>
              <a:t>labor</a:t>
            </a:r>
            <a:r>
              <a:rPr kumimoji="1" lang="zh-CN" altLang="en-US" dirty="0" smtClean="0"/>
              <a:t> </a:t>
            </a:r>
            <a:r>
              <a:rPr kumimoji="1" lang="en-US" altLang="zh-CN" dirty="0" smtClean="0"/>
              <a:t>cost</a:t>
            </a:r>
          </a:p>
          <a:p>
            <a:pPr>
              <a:lnSpc>
                <a:spcPct val="150000"/>
              </a:lnSpc>
              <a:buFont typeface="Wingdings" charset="2"/>
              <a:buChar char="Ø"/>
            </a:pPr>
            <a:r>
              <a:rPr kumimoji="1" lang="en-US" altLang="zh-CN" dirty="0" smtClean="0"/>
              <a:t>Poor</a:t>
            </a:r>
            <a:r>
              <a:rPr kumimoji="1" lang="zh-CN" altLang="en-US" dirty="0" smtClean="0"/>
              <a:t> </a:t>
            </a:r>
            <a:r>
              <a:rPr kumimoji="1" lang="en-US" altLang="zh-CN" dirty="0" smtClean="0"/>
              <a:t>classification</a:t>
            </a:r>
            <a:r>
              <a:rPr kumimoji="1" lang="zh-CN" altLang="en-US" dirty="0" smtClean="0"/>
              <a:t> </a:t>
            </a:r>
            <a:r>
              <a:rPr kumimoji="1" lang="en-US" altLang="zh-CN" dirty="0" smtClean="0"/>
              <a:t>effect</a:t>
            </a:r>
          </a:p>
          <a:p>
            <a:pPr>
              <a:lnSpc>
                <a:spcPct val="150000"/>
              </a:lnSpc>
              <a:buFont typeface="Wingdings" charset="2"/>
              <a:buChar char="Ø"/>
            </a:pPr>
            <a:r>
              <a:rPr kumimoji="1" lang="en-US" altLang="zh-CN" dirty="0" smtClean="0"/>
              <a:t>Limited</a:t>
            </a:r>
            <a:r>
              <a:rPr kumimoji="1" lang="zh-CN" altLang="en-US" dirty="0" smtClean="0"/>
              <a:t> </a:t>
            </a:r>
            <a:r>
              <a:rPr kumimoji="1" lang="en-US" altLang="zh-CN" dirty="0" smtClean="0"/>
              <a:t>number</a:t>
            </a:r>
            <a:r>
              <a:rPr kumimoji="1" lang="zh-CN" altLang="en-US" dirty="0" smtClean="0"/>
              <a:t> </a:t>
            </a:r>
            <a:r>
              <a:rPr kumimoji="1" lang="en-US" altLang="zh-CN" dirty="0" smtClean="0"/>
              <a:t>of</a:t>
            </a:r>
            <a:r>
              <a:rPr kumimoji="1" lang="zh-CN" altLang="en-US" dirty="0" smtClean="0"/>
              <a:t> </a:t>
            </a:r>
            <a:r>
              <a:rPr kumimoji="1" lang="en-US" altLang="zh-CN" dirty="0" smtClean="0"/>
              <a:t>processed</a:t>
            </a:r>
            <a:r>
              <a:rPr kumimoji="1" lang="zh-CN" altLang="en-US" dirty="0" smtClean="0"/>
              <a:t> </a:t>
            </a:r>
            <a:r>
              <a:rPr kumimoji="1" lang="en-US" altLang="zh-CN" dirty="0" smtClean="0"/>
              <a:t>images</a:t>
            </a:r>
          </a:p>
          <a:p>
            <a:r>
              <a:rPr kumimoji="1" lang="mr-IN" altLang="zh-CN" dirty="0" smtClean="0"/>
              <a:t>…</a:t>
            </a:r>
            <a:endParaRPr kumimoji="1" lang="en-US" altLang="zh-CN" dirty="0" smtClean="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sp>
        <p:nvSpPr>
          <p:cNvPr id="5" name="幻灯片编号占位符 4"/>
          <p:cNvSpPr>
            <a:spLocks noGrp="1"/>
          </p:cNvSpPr>
          <p:nvPr>
            <p:ph type="sldNum" sz="quarter" idx="12"/>
          </p:nvPr>
        </p:nvSpPr>
        <p:spPr/>
        <p:txBody>
          <a:bodyPr/>
          <a:lstStyle/>
          <a:p>
            <a:fld id="{4FAB73BC-B049-4115-A692-8D63A059BFB8}" type="slidenum">
              <a:rPr lang="en-US" smtClean="0"/>
              <a:t>24</a:t>
            </a:fld>
            <a:endParaRPr lang="en-US" dirty="0"/>
          </a:p>
        </p:txBody>
      </p:sp>
    </p:spTree>
    <p:extLst>
      <p:ext uri="{BB962C8B-B14F-4D97-AF65-F5344CB8AC3E}">
        <p14:creationId xmlns:p14="http://schemas.microsoft.com/office/powerpoint/2010/main" val="16628359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Deep</a:t>
            </a:r>
            <a:r>
              <a:rPr kumimoji="1" lang="zh-CN" altLang="en-US" dirty="0" smtClean="0"/>
              <a:t> </a:t>
            </a:r>
            <a:r>
              <a:rPr kumimoji="1" lang="en-US" altLang="zh-CN" dirty="0" smtClean="0"/>
              <a:t>Learning</a:t>
            </a:r>
            <a:endParaRPr kumimoji="1" lang="zh-CN" altLang="en-US" dirty="0"/>
          </a:p>
        </p:txBody>
      </p:sp>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76349" y="1915090"/>
            <a:ext cx="6793674" cy="4053091"/>
          </a:xfr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sp>
        <p:nvSpPr>
          <p:cNvPr id="3" name="幻灯片编号占位符 2"/>
          <p:cNvSpPr>
            <a:spLocks noGrp="1"/>
          </p:cNvSpPr>
          <p:nvPr>
            <p:ph type="sldNum" sz="quarter" idx="12"/>
          </p:nvPr>
        </p:nvSpPr>
        <p:spPr/>
        <p:txBody>
          <a:bodyPr/>
          <a:lstStyle/>
          <a:p>
            <a:fld id="{4FAB73BC-B049-4115-A692-8D63A059BFB8}" type="slidenum">
              <a:rPr lang="en-US" smtClean="0"/>
              <a:t>25</a:t>
            </a:fld>
            <a:endParaRPr lang="en-US" dirty="0"/>
          </a:p>
        </p:txBody>
      </p:sp>
      <p:sp>
        <p:nvSpPr>
          <p:cNvPr id="6" name="文本框 5"/>
          <p:cNvSpPr txBox="1"/>
          <p:nvPr/>
        </p:nvSpPr>
        <p:spPr>
          <a:xfrm>
            <a:off x="127590" y="6415460"/>
            <a:ext cx="2707472" cy="369332"/>
          </a:xfrm>
          <a:prstGeom prst="rect">
            <a:avLst/>
          </a:prstGeom>
          <a:noFill/>
        </p:spPr>
        <p:txBody>
          <a:bodyPr wrap="none" rtlCol="0">
            <a:spAutoFit/>
          </a:bodyPr>
          <a:lstStyle/>
          <a:p>
            <a:r>
              <a:rPr kumimoji="1" lang="en-US" altLang="zh-CN" dirty="0"/>
              <a:t>Credited</a:t>
            </a:r>
            <a:r>
              <a:rPr kumimoji="1" lang="zh-CN" altLang="en-US" dirty="0"/>
              <a:t> </a:t>
            </a:r>
            <a:r>
              <a:rPr kumimoji="1" lang="en-US" altLang="zh-CN" dirty="0"/>
              <a:t>to</a:t>
            </a:r>
            <a:r>
              <a:rPr kumimoji="1" lang="zh-CN" altLang="en-US" dirty="0"/>
              <a:t> </a:t>
            </a:r>
            <a:r>
              <a:rPr kumimoji="1" lang="en-US" altLang="zh-CN" dirty="0" smtClean="0"/>
              <a:t>PHD</a:t>
            </a:r>
            <a:r>
              <a:rPr kumimoji="1" lang="zh-CN" altLang="en-US" dirty="0" smtClean="0"/>
              <a:t> </a:t>
            </a:r>
            <a:r>
              <a:rPr kumimoji="1" lang="en-US" altLang="zh-CN" dirty="0" err="1" smtClean="0"/>
              <a:t>stu</a:t>
            </a:r>
            <a:r>
              <a:rPr kumimoji="1" lang="zh-CN" altLang="en-US" dirty="0" smtClean="0"/>
              <a:t> </a:t>
            </a:r>
            <a:r>
              <a:rPr kumimoji="1" lang="en-US" altLang="zh-CN" dirty="0" smtClean="0"/>
              <a:t>Xin</a:t>
            </a:r>
            <a:r>
              <a:rPr kumimoji="1" lang="zh-CN" altLang="en-US" dirty="0" smtClean="0"/>
              <a:t> </a:t>
            </a:r>
            <a:r>
              <a:rPr kumimoji="1" lang="en-US" altLang="zh-CN" dirty="0" smtClean="0"/>
              <a:t>Liu</a:t>
            </a:r>
            <a:endParaRPr kumimoji="1" lang="zh-CN" altLang="en-US" dirty="0"/>
          </a:p>
        </p:txBody>
      </p:sp>
    </p:spTree>
    <p:extLst>
      <p:ext uri="{BB962C8B-B14F-4D97-AF65-F5344CB8AC3E}">
        <p14:creationId xmlns:p14="http://schemas.microsoft.com/office/powerpoint/2010/main" val="7068270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Deep</a:t>
            </a:r>
            <a:r>
              <a:rPr kumimoji="1" lang="zh-CN" altLang="en-US" dirty="0" smtClean="0"/>
              <a:t> </a:t>
            </a:r>
            <a:r>
              <a:rPr kumimoji="1" lang="en-US" altLang="zh-CN" dirty="0" smtClean="0"/>
              <a:t>Learning</a:t>
            </a:r>
            <a:endParaRPr kumimoji="1" lang="zh-CN" altLang="en-US" dirty="0"/>
          </a:p>
        </p:txBody>
      </p:sp>
      <p:sp>
        <p:nvSpPr>
          <p:cNvPr id="3" name="内容占位符 2"/>
          <p:cNvSpPr>
            <a:spLocks noGrp="1"/>
          </p:cNvSpPr>
          <p:nvPr>
            <p:ph idx="1"/>
          </p:nvPr>
        </p:nvSpPr>
        <p:spPr/>
        <p:txBody>
          <a:bodyPr/>
          <a:lstStyle/>
          <a:p>
            <a:r>
              <a:rPr kumimoji="1" lang="en-US" altLang="zh-CN" dirty="0" smtClean="0"/>
              <a:t>What</a:t>
            </a:r>
            <a:r>
              <a:rPr kumimoji="1" lang="zh-CN" altLang="en-US" dirty="0" smtClean="0"/>
              <a:t> </a:t>
            </a:r>
            <a:r>
              <a:rPr kumimoji="1" lang="en-US" altLang="zh-CN" dirty="0" smtClean="0"/>
              <a:t>is</a:t>
            </a:r>
            <a:r>
              <a:rPr kumimoji="1" lang="zh-CN" altLang="en-US" dirty="0" smtClean="0"/>
              <a:t> </a:t>
            </a:r>
            <a:r>
              <a:rPr kumimoji="1" lang="en-US" altLang="zh-CN" dirty="0" smtClean="0"/>
              <a:t>Deep</a:t>
            </a:r>
            <a:r>
              <a:rPr kumimoji="1" lang="zh-CN" altLang="en-US" dirty="0"/>
              <a:t> </a:t>
            </a:r>
            <a:r>
              <a:rPr kumimoji="1" lang="en-US" altLang="zh-CN" dirty="0" smtClean="0"/>
              <a:t>Learning?</a:t>
            </a:r>
          </a:p>
          <a:p>
            <a:r>
              <a:rPr lang="en-US" altLang="zh-CN" b="1" dirty="0"/>
              <a:t>Deep </a:t>
            </a:r>
            <a:r>
              <a:rPr lang="en-US" altLang="zh-CN" b="1" dirty="0" smtClean="0"/>
              <a:t>learning</a:t>
            </a:r>
            <a:r>
              <a:rPr lang="zh-CN" altLang="en-US" b="1" dirty="0" smtClean="0"/>
              <a:t> </a:t>
            </a:r>
            <a:r>
              <a:rPr lang="en-US" altLang="zh-CN" dirty="0"/>
              <a:t>is a class of </a:t>
            </a:r>
            <a:r>
              <a:rPr lang="en-US" altLang="zh-CN" dirty="0" smtClean="0"/>
              <a:t>machine</a:t>
            </a:r>
            <a:r>
              <a:rPr lang="zh-CN" altLang="en-US" dirty="0" smtClean="0"/>
              <a:t> </a:t>
            </a:r>
            <a:r>
              <a:rPr lang="en-US" altLang="zh-CN" dirty="0" smtClean="0"/>
              <a:t>learning</a:t>
            </a:r>
            <a:r>
              <a:rPr lang="zh-CN" altLang="en-US" dirty="0" smtClean="0"/>
              <a:t> </a:t>
            </a:r>
            <a:r>
              <a:rPr lang="en-US" altLang="zh-CN" dirty="0" smtClean="0"/>
              <a:t>algorithms</a:t>
            </a:r>
            <a:r>
              <a:rPr lang="zh-CN" altLang="en-US" dirty="0" smtClean="0"/>
              <a:t> </a:t>
            </a:r>
            <a:r>
              <a:rPr lang="en-US" altLang="zh-CN" dirty="0" smtClean="0"/>
              <a:t>that</a:t>
            </a:r>
            <a:r>
              <a:rPr lang="zh-CN" altLang="en-US" dirty="0" smtClean="0"/>
              <a:t> </a:t>
            </a:r>
            <a:r>
              <a:rPr lang="en-US" altLang="zh-CN" dirty="0" smtClean="0"/>
              <a:t>use</a:t>
            </a:r>
            <a:r>
              <a:rPr lang="zh-CN" altLang="en-US" dirty="0" smtClean="0"/>
              <a:t> </a:t>
            </a:r>
            <a:r>
              <a:rPr lang="en-US" altLang="zh-CN" dirty="0" smtClean="0"/>
              <a:t>a</a:t>
            </a:r>
            <a:r>
              <a:rPr lang="zh-CN" altLang="en-US" dirty="0" smtClean="0"/>
              <a:t> </a:t>
            </a:r>
            <a:r>
              <a:rPr lang="en-US" altLang="zh-CN" dirty="0" smtClean="0"/>
              <a:t>cascade</a:t>
            </a:r>
            <a:r>
              <a:rPr lang="zh-CN" altLang="en-US" dirty="0" smtClean="0"/>
              <a:t> </a:t>
            </a:r>
            <a:r>
              <a:rPr lang="en-US" altLang="zh-CN" dirty="0" smtClean="0"/>
              <a:t>of</a:t>
            </a:r>
            <a:r>
              <a:rPr lang="zh-CN" altLang="en-US" dirty="0" smtClean="0"/>
              <a:t> </a:t>
            </a:r>
            <a:r>
              <a:rPr lang="en-US" altLang="zh-CN" dirty="0" smtClean="0"/>
              <a:t>many</a:t>
            </a:r>
            <a:r>
              <a:rPr lang="zh-CN" altLang="en-US" dirty="0" smtClean="0"/>
              <a:t> </a:t>
            </a:r>
            <a:r>
              <a:rPr lang="en-US" altLang="zh-CN" dirty="0" smtClean="0"/>
              <a:t>layers</a:t>
            </a:r>
            <a:r>
              <a:rPr lang="zh-CN" altLang="en-US" dirty="0" smtClean="0"/>
              <a:t> </a:t>
            </a:r>
            <a:r>
              <a:rPr lang="en-US" altLang="zh-CN" dirty="0" smtClean="0"/>
              <a:t>of</a:t>
            </a:r>
            <a:r>
              <a:rPr lang="zh-CN" altLang="en-US" dirty="0" smtClean="0"/>
              <a:t> </a:t>
            </a:r>
            <a:r>
              <a:rPr lang="en-US" altLang="zh-CN" dirty="0" smtClean="0"/>
              <a:t>nonlinear</a:t>
            </a:r>
            <a:r>
              <a:rPr lang="zh-CN" altLang="en-US" dirty="0" smtClean="0"/>
              <a:t> </a:t>
            </a:r>
            <a:r>
              <a:rPr lang="en-US" altLang="zh-CN" dirty="0" smtClean="0"/>
              <a:t>processing</a:t>
            </a:r>
            <a:r>
              <a:rPr lang="zh-CN" altLang="en-US" dirty="0" smtClean="0"/>
              <a:t> </a:t>
            </a:r>
            <a:r>
              <a:rPr lang="en-US" altLang="zh-CN" dirty="0" smtClean="0"/>
              <a:t>units</a:t>
            </a:r>
            <a:r>
              <a:rPr lang="zh-CN" altLang="en-US" dirty="0" smtClean="0"/>
              <a:t> </a:t>
            </a:r>
            <a:r>
              <a:rPr lang="en-US" altLang="zh-CN" dirty="0" smtClean="0"/>
              <a:t>for</a:t>
            </a:r>
            <a:r>
              <a:rPr lang="zh-CN" altLang="en-US" dirty="0" smtClean="0"/>
              <a:t> </a:t>
            </a:r>
            <a:r>
              <a:rPr lang="en-US" altLang="zh-CN" dirty="0" smtClean="0"/>
              <a:t>feature</a:t>
            </a:r>
            <a:r>
              <a:rPr lang="zh-CN" altLang="en-US" dirty="0" smtClean="0"/>
              <a:t> </a:t>
            </a:r>
            <a:r>
              <a:rPr lang="en-US" altLang="zh-CN" dirty="0" smtClean="0"/>
              <a:t>extraction</a:t>
            </a:r>
            <a:r>
              <a:rPr lang="zh-CN" altLang="en-US" dirty="0" smtClean="0"/>
              <a:t> </a:t>
            </a:r>
            <a:r>
              <a:rPr lang="en-US" altLang="zh-CN" dirty="0" smtClean="0"/>
              <a:t>and</a:t>
            </a:r>
            <a:r>
              <a:rPr lang="zh-CN" altLang="en-US" dirty="0" smtClean="0"/>
              <a:t> </a:t>
            </a:r>
            <a:r>
              <a:rPr lang="en-US" altLang="zh-CN" dirty="0" smtClean="0"/>
              <a:t>transformation.</a:t>
            </a:r>
            <a:r>
              <a:rPr lang="zh-CN" altLang="en-US" dirty="0" smtClean="0"/>
              <a:t> </a:t>
            </a:r>
            <a:r>
              <a:rPr lang="zh-CN" altLang="en-US" dirty="0"/>
              <a:t/>
            </a:r>
            <a:br>
              <a:rPr lang="zh-CN" altLang="en-US" dirty="0"/>
            </a:br>
            <a:endParaRPr lang="zh-CN" altLang="en-US" dirty="0"/>
          </a:p>
          <a:p>
            <a:endParaRPr kumimoji="1" lang="en-US" altLang="zh-CN" dirty="0" smtClean="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pic>
        <p:nvPicPr>
          <p:cNvPr id="5" name="图片 4"/>
          <p:cNvPicPr>
            <a:picLocks noChangeAspect="1"/>
          </p:cNvPicPr>
          <p:nvPr/>
        </p:nvPicPr>
        <p:blipFill>
          <a:blip r:embed="rId4"/>
          <a:stretch>
            <a:fillRect/>
          </a:stretch>
        </p:blipFill>
        <p:spPr>
          <a:xfrm>
            <a:off x="1018073" y="3753261"/>
            <a:ext cx="2929906" cy="1436134"/>
          </a:xfrm>
          <a:prstGeom prst="rect">
            <a:avLst/>
          </a:prstGeom>
        </p:spPr>
      </p:pic>
      <p:pic>
        <p:nvPicPr>
          <p:cNvPr id="6" name="图片 5"/>
          <p:cNvPicPr>
            <a:picLocks noChangeAspect="1"/>
          </p:cNvPicPr>
          <p:nvPr/>
        </p:nvPicPr>
        <p:blipFill>
          <a:blip r:embed="rId5"/>
          <a:stretch>
            <a:fillRect/>
          </a:stretch>
        </p:blipFill>
        <p:spPr>
          <a:xfrm>
            <a:off x="4268630" y="3752995"/>
            <a:ext cx="3283199" cy="1436400"/>
          </a:xfrm>
          <a:prstGeom prst="rect">
            <a:avLst/>
          </a:prstGeom>
        </p:spPr>
      </p:pic>
      <p:sp>
        <p:nvSpPr>
          <p:cNvPr id="7" name="文本框 6"/>
          <p:cNvSpPr txBox="1"/>
          <p:nvPr/>
        </p:nvSpPr>
        <p:spPr>
          <a:xfrm>
            <a:off x="2183906" y="3383929"/>
            <a:ext cx="598241" cy="369332"/>
          </a:xfrm>
          <a:prstGeom prst="rect">
            <a:avLst/>
          </a:prstGeom>
          <a:noFill/>
        </p:spPr>
        <p:txBody>
          <a:bodyPr wrap="none" rtlCol="0">
            <a:spAutoFit/>
          </a:bodyPr>
          <a:lstStyle/>
          <a:p>
            <a:r>
              <a:rPr kumimoji="1" lang="en-US" altLang="zh-CN" smtClean="0"/>
              <a:t>MLP</a:t>
            </a:r>
            <a:endParaRPr kumimoji="1" lang="zh-CN" altLang="en-US" dirty="0"/>
          </a:p>
        </p:txBody>
      </p:sp>
      <p:sp>
        <p:nvSpPr>
          <p:cNvPr id="8" name="文本框 7"/>
          <p:cNvSpPr txBox="1"/>
          <p:nvPr/>
        </p:nvSpPr>
        <p:spPr>
          <a:xfrm>
            <a:off x="5607101" y="3383929"/>
            <a:ext cx="606256" cy="369332"/>
          </a:xfrm>
          <a:prstGeom prst="rect">
            <a:avLst/>
          </a:prstGeom>
          <a:noFill/>
        </p:spPr>
        <p:txBody>
          <a:bodyPr wrap="none" rtlCol="0">
            <a:spAutoFit/>
          </a:bodyPr>
          <a:lstStyle/>
          <a:p>
            <a:r>
              <a:rPr kumimoji="1" lang="en-US" altLang="zh-CN" dirty="0" smtClean="0"/>
              <a:t>CNN</a:t>
            </a:r>
            <a:endParaRPr kumimoji="1" lang="zh-CN" altLang="en-US" dirty="0"/>
          </a:p>
        </p:txBody>
      </p:sp>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5822" y="3931195"/>
            <a:ext cx="3745419" cy="1080000"/>
          </a:xfrm>
          <a:prstGeom prst="rect">
            <a:avLst/>
          </a:prstGeom>
        </p:spPr>
      </p:pic>
      <p:sp>
        <p:nvSpPr>
          <p:cNvPr id="10" name="文本框 9"/>
          <p:cNvSpPr txBox="1"/>
          <p:nvPr/>
        </p:nvSpPr>
        <p:spPr>
          <a:xfrm>
            <a:off x="9574601" y="3383663"/>
            <a:ext cx="607859" cy="369332"/>
          </a:xfrm>
          <a:prstGeom prst="rect">
            <a:avLst/>
          </a:prstGeom>
          <a:noFill/>
        </p:spPr>
        <p:txBody>
          <a:bodyPr wrap="none" rtlCol="0">
            <a:spAutoFit/>
          </a:bodyPr>
          <a:lstStyle/>
          <a:p>
            <a:r>
              <a:rPr kumimoji="1" lang="en-US" altLang="zh-CN" smtClean="0"/>
              <a:t>RNN</a:t>
            </a:r>
          </a:p>
        </p:txBody>
      </p:sp>
      <p:sp>
        <p:nvSpPr>
          <p:cNvPr id="11" name="幻灯片编号占位符 10"/>
          <p:cNvSpPr>
            <a:spLocks noGrp="1"/>
          </p:cNvSpPr>
          <p:nvPr>
            <p:ph type="sldNum" sz="quarter" idx="12"/>
          </p:nvPr>
        </p:nvSpPr>
        <p:spPr/>
        <p:txBody>
          <a:bodyPr/>
          <a:lstStyle/>
          <a:p>
            <a:fld id="{4FAB73BC-B049-4115-A692-8D63A059BFB8}" type="slidenum">
              <a:rPr lang="en-US" smtClean="0"/>
              <a:t>26</a:t>
            </a:fld>
            <a:endParaRPr lang="en-US" dirty="0"/>
          </a:p>
        </p:txBody>
      </p:sp>
    </p:spTree>
    <p:extLst>
      <p:ext uri="{BB962C8B-B14F-4D97-AF65-F5344CB8AC3E}">
        <p14:creationId xmlns:p14="http://schemas.microsoft.com/office/powerpoint/2010/main" val="948675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Deep</a:t>
            </a:r>
            <a:r>
              <a:rPr kumimoji="1" lang="zh-CN" altLang="en-US" dirty="0" smtClean="0"/>
              <a:t> </a:t>
            </a:r>
            <a:r>
              <a:rPr kumimoji="1" lang="en-US" altLang="zh-CN" dirty="0" smtClean="0"/>
              <a:t>Learning</a:t>
            </a:r>
            <a:endParaRPr kumimoji="1" lang="zh-CN" altLang="en-US" dirty="0"/>
          </a:p>
        </p:txBody>
      </p:sp>
      <p:sp>
        <p:nvSpPr>
          <p:cNvPr id="3" name="内容占位符 2"/>
          <p:cNvSpPr>
            <a:spLocks noGrp="1"/>
          </p:cNvSpPr>
          <p:nvPr>
            <p:ph idx="1"/>
          </p:nvPr>
        </p:nvSpPr>
        <p:spPr>
          <a:xfrm>
            <a:off x="1097279" y="1845734"/>
            <a:ext cx="5681443" cy="3279159"/>
          </a:xfrm>
        </p:spPr>
        <p:txBody>
          <a:bodyPr>
            <a:normAutofit/>
          </a:bodyPr>
          <a:lstStyle/>
          <a:p>
            <a:r>
              <a:rPr kumimoji="1" lang="en-US" altLang="zh-CN" dirty="0" smtClean="0"/>
              <a:t>Deep</a:t>
            </a:r>
            <a:r>
              <a:rPr kumimoji="1" lang="zh-CN" altLang="en-US" dirty="0" smtClean="0"/>
              <a:t> </a:t>
            </a:r>
            <a:r>
              <a:rPr kumimoji="1" lang="en-US" altLang="zh-CN" dirty="0" smtClean="0"/>
              <a:t>Learning:</a:t>
            </a:r>
            <a:r>
              <a:rPr kumimoji="1" lang="zh-CN" altLang="en-US" dirty="0" smtClean="0"/>
              <a:t> </a:t>
            </a:r>
            <a:r>
              <a:rPr kumimoji="1" lang="en-US" altLang="zh-CN" dirty="0" smtClean="0"/>
              <a:t>Revolution</a:t>
            </a:r>
          </a:p>
          <a:p>
            <a:endParaRPr lang="en-US" altLang="zh-CN" dirty="0" smtClean="0"/>
          </a:p>
          <a:p>
            <a:pPr>
              <a:buFont typeface="Wingdings" charset="2"/>
              <a:buChar char="Ø"/>
            </a:pPr>
            <a:r>
              <a:rPr lang="en-US" altLang="zh-CN" dirty="0"/>
              <a:t>Good</a:t>
            </a:r>
            <a:r>
              <a:rPr lang="zh-CN" altLang="en-US" dirty="0"/>
              <a:t> </a:t>
            </a:r>
            <a:r>
              <a:rPr lang="en-US" altLang="zh-CN" dirty="0"/>
              <a:t>classification</a:t>
            </a:r>
            <a:r>
              <a:rPr lang="zh-CN" altLang="en-US" dirty="0"/>
              <a:t> </a:t>
            </a:r>
            <a:r>
              <a:rPr lang="en-US" altLang="zh-CN" dirty="0"/>
              <a:t>effect</a:t>
            </a:r>
          </a:p>
          <a:p>
            <a:pPr>
              <a:buFont typeface="Wingdings" charset="2"/>
              <a:buChar char="Ø"/>
            </a:pPr>
            <a:r>
              <a:rPr lang="en-US" altLang="zh-CN" dirty="0"/>
              <a:t>Transportability</a:t>
            </a:r>
          </a:p>
          <a:p>
            <a:pPr>
              <a:buFont typeface="Wingdings" charset="2"/>
              <a:buChar char="Ø"/>
            </a:pPr>
            <a:r>
              <a:rPr lang="en-US" altLang="zh-CN" dirty="0"/>
              <a:t>End to End</a:t>
            </a:r>
          </a:p>
          <a:p>
            <a:pPr>
              <a:buFont typeface="Wingdings" charset="2"/>
              <a:buChar char="Ø"/>
            </a:pPr>
            <a:r>
              <a:rPr lang="en-US" altLang="zh-CN" dirty="0"/>
              <a:t>Hierarchical </a:t>
            </a:r>
            <a:r>
              <a:rPr lang="en-US" altLang="zh-CN" dirty="0" smtClean="0"/>
              <a:t>features</a:t>
            </a:r>
            <a:r>
              <a:rPr lang="en-US" altLang="zh-CN" dirty="0"/>
              <a:t/>
            </a:r>
            <a:br>
              <a:rPr lang="en-US" altLang="zh-CN" dirty="0"/>
            </a:br>
            <a:endParaRPr lang="en-US" altLang="zh-CN"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sp>
        <p:nvSpPr>
          <p:cNvPr id="6" name="文本框 5"/>
          <p:cNvSpPr txBox="1"/>
          <p:nvPr/>
        </p:nvSpPr>
        <p:spPr>
          <a:xfrm>
            <a:off x="7329228" y="1845734"/>
            <a:ext cx="1534138" cy="523220"/>
          </a:xfrm>
          <a:prstGeom prst="rect">
            <a:avLst/>
          </a:prstGeom>
          <a:noFill/>
        </p:spPr>
        <p:txBody>
          <a:bodyPr wrap="none" rtlCol="0">
            <a:spAutoFit/>
          </a:bodyPr>
          <a:lstStyle/>
          <a:p>
            <a:r>
              <a:rPr kumimoji="1" lang="en-US" altLang="zh-CN" sz="2800" dirty="0" smtClean="0"/>
              <a:t>ILSVRC</a:t>
            </a:r>
            <a:r>
              <a:rPr kumimoji="1" lang="zh-CN" altLang="en-US" sz="2800" dirty="0" smtClean="0"/>
              <a:t>：</a:t>
            </a:r>
            <a:endParaRPr kumimoji="1" lang="zh-CN" altLang="en-US" sz="2800" dirty="0"/>
          </a:p>
        </p:txBody>
      </p:sp>
      <p:sp>
        <p:nvSpPr>
          <p:cNvPr id="7" name="幻灯片编号占位符 6"/>
          <p:cNvSpPr>
            <a:spLocks noGrp="1"/>
          </p:cNvSpPr>
          <p:nvPr>
            <p:ph type="sldNum" sz="quarter" idx="12"/>
          </p:nvPr>
        </p:nvSpPr>
        <p:spPr/>
        <p:txBody>
          <a:bodyPr/>
          <a:lstStyle/>
          <a:p>
            <a:fld id="{4FAB73BC-B049-4115-A692-8D63A059BFB8}" type="slidenum">
              <a:rPr lang="en-US" smtClean="0"/>
              <a:t>27</a:t>
            </a:fld>
            <a:endParaRPr lang="en-US" dirty="0"/>
          </a:p>
        </p:txBody>
      </p:sp>
      <p:graphicFrame>
        <p:nvGraphicFramePr>
          <p:cNvPr id="9" name="表格 8"/>
          <p:cNvGraphicFramePr>
            <a:graphicFrameLocks noGrp="1"/>
          </p:cNvGraphicFramePr>
          <p:nvPr>
            <p:extLst>
              <p:ext uri="{D42A27DB-BD31-4B8C-83A1-F6EECF244321}">
                <p14:modId xmlns:p14="http://schemas.microsoft.com/office/powerpoint/2010/main" val="1510099952"/>
              </p:ext>
            </p:extLst>
          </p:nvPr>
        </p:nvGraphicFramePr>
        <p:xfrm>
          <a:off x="4464882" y="2562319"/>
          <a:ext cx="7262830" cy="2965615"/>
        </p:xfrm>
        <a:graphic>
          <a:graphicData uri="http://schemas.openxmlformats.org/drawingml/2006/table">
            <a:tbl>
              <a:tblPr firstRow="1" bandRow="1">
                <a:tableStyleId>{6E25E649-3F16-4E02-A733-19D2CDBF48F0}</a:tableStyleId>
              </a:tblPr>
              <a:tblGrid>
                <a:gridCol w="1803384"/>
                <a:gridCol w="1371600"/>
                <a:gridCol w="4087846"/>
              </a:tblGrid>
              <a:tr h="370840">
                <a:tc>
                  <a:txBody>
                    <a:bodyPr/>
                    <a:lstStyle/>
                    <a:p>
                      <a:pPr algn="ctr"/>
                      <a:r>
                        <a:rPr lang="en-US" altLang="zh-CN" dirty="0" smtClean="0"/>
                        <a:t>Year</a:t>
                      </a:r>
                      <a:endParaRPr lang="zh-CN" altLang="en-US" dirty="0"/>
                    </a:p>
                  </a:txBody>
                  <a:tcPr anchor="ctr"/>
                </a:tc>
                <a:tc>
                  <a:txBody>
                    <a:bodyPr/>
                    <a:lstStyle/>
                    <a:p>
                      <a:pPr algn="ctr"/>
                      <a:r>
                        <a:rPr lang="en-US" altLang="zh-CN" dirty="0" smtClean="0"/>
                        <a:t>Top-5</a:t>
                      </a:r>
                      <a:r>
                        <a:rPr lang="zh-CN" altLang="en-US" dirty="0" smtClean="0"/>
                        <a:t> </a:t>
                      </a:r>
                      <a:r>
                        <a:rPr lang="en-US" altLang="zh-CN" dirty="0" smtClean="0"/>
                        <a:t>error</a:t>
                      </a:r>
                      <a:endParaRPr lang="zh-CN" altLang="en-US" dirty="0"/>
                    </a:p>
                  </a:txBody>
                  <a:tcPr anchor="ctr"/>
                </a:tc>
                <a:tc>
                  <a:txBody>
                    <a:bodyPr/>
                    <a:lstStyle/>
                    <a:p>
                      <a:pPr algn="ctr"/>
                      <a:r>
                        <a:rPr lang="en-US" altLang="zh-CN" dirty="0" smtClean="0"/>
                        <a:t>Methods</a:t>
                      </a:r>
                      <a:endParaRPr lang="zh-CN" altLang="en-US" dirty="0"/>
                    </a:p>
                  </a:txBody>
                  <a:tcPr anchor="ctr"/>
                </a:tc>
              </a:tr>
              <a:tr h="370840">
                <a:tc>
                  <a:txBody>
                    <a:bodyPr/>
                    <a:lstStyle/>
                    <a:p>
                      <a:pPr algn="ctr"/>
                      <a:r>
                        <a:rPr lang="en-US" altLang="zh-CN" dirty="0" smtClean="0"/>
                        <a:t>2010</a:t>
                      </a:r>
                      <a:r>
                        <a:rPr lang="zh-CN" altLang="en-US" dirty="0" smtClean="0"/>
                        <a:t> </a:t>
                      </a:r>
                      <a:r>
                        <a:rPr lang="en-US" altLang="zh-CN" dirty="0" smtClean="0"/>
                        <a:t>Champion</a:t>
                      </a:r>
                      <a:endParaRPr lang="zh-CN" altLang="en-US" dirty="0"/>
                    </a:p>
                  </a:txBody>
                  <a:tcPr anchor="ctr"/>
                </a:tc>
                <a:tc>
                  <a:txBody>
                    <a:bodyPr/>
                    <a:lstStyle/>
                    <a:p>
                      <a:pPr algn="ctr"/>
                      <a:r>
                        <a:rPr lang="en-US" altLang="zh-CN" dirty="0" smtClean="0"/>
                        <a:t>28.20</a:t>
                      </a:r>
                      <a:r>
                        <a:rPr lang="en-US" altLang="zh-CN" dirty="0" smtClean="0"/>
                        <a:t>%</a:t>
                      </a:r>
                      <a:endParaRPr lang="zh-CN" altLang="en-US" dirty="0"/>
                    </a:p>
                  </a:txBody>
                  <a:tcPr anchor="ctr"/>
                </a:tc>
                <a:tc>
                  <a:txBody>
                    <a:bodyPr/>
                    <a:lstStyle/>
                    <a:p>
                      <a:pPr algn="ctr"/>
                      <a:r>
                        <a:rPr lang="en-US" altLang="zh-CN" dirty="0" smtClean="0"/>
                        <a:t>HOG</a:t>
                      </a:r>
                      <a:r>
                        <a:rPr lang="zh-CN" altLang="en-US" dirty="0" smtClean="0"/>
                        <a:t> </a:t>
                      </a:r>
                      <a:r>
                        <a:rPr lang="en-US" altLang="zh-CN" dirty="0" smtClean="0"/>
                        <a:t>+</a:t>
                      </a:r>
                      <a:r>
                        <a:rPr lang="zh-CN" altLang="en-US" dirty="0" smtClean="0"/>
                        <a:t> </a:t>
                      </a:r>
                      <a:r>
                        <a:rPr lang="en-US" altLang="zh-CN" dirty="0" smtClean="0"/>
                        <a:t>LBP</a:t>
                      </a:r>
                      <a:r>
                        <a:rPr lang="zh-CN" altLang="en-US" dirty="0" smtClean="0"/>
                        <a:t> </a:t>
                      </a:r>
                      <a:r>
                        <a:rPr lang="en-US" altLang="zh-CN" dirty="0" smtClean="0"/>
                        <a:t>+</a:t>
                      </a:r>
                      <a:r>
                        <a:rPr lang="zh-CN" altLang="en-US" dirty="0" smtClean="0"/>
                        <a:t> </a:t>
                      </a:r>
                      <a:r>
                        <a:rPr lang="en-US" altLang="zh-CN" dirty="0" smtClean="0"/>
                        <a:t>SVM</a:t>
                      </a:r>
                      <a:r>
                        <a:rPr lang="zh-CN" altLang="en-US" baseline="0" dirty="0" smtClean="0"/>
                        <a:t> </a:t>
                      </a:r>
                      <a:endParaRPr lang="zh-CN" altLang="en-US" dirty="0"/>
                    </a:p>
                  </a:txBody>
                  <a:tcPr anchor="ctr"/>
                </a:tc>
              </a:tr>
              <a:tr h="370840">
                <a:tc>
                  <a:txBody>
                    <a:bodyPr/>
                    <a:lstStyle/>
                    <a:p>
                      <a:pPr algn="ctr"/>
                      <a:r>
                        <a:rPr lang="en-US" altLang="zh-CN" dirty="0" smtClean="0"/>
                        <a:t>2011</a:t>
                      </a:r>
                      <a:r>
                        <a:rPr lang="zh-CN" altLang="en-US" dirty="0" smtClean="0"/>
                        <a:t> </a:t>
                      </a:r>
                      <a:r>
                        <a:rPr lang="en-US" altLang="zh-CN" dirty="0" smtClean="0"/>
                        <a:t>Champion</a:t>
                      </a:r>
                      <a:endParaRPr lang="zh-CN" altLang="en-US" dirty="0"/>
                    </a:p>
                  </a:txBody>
                  <a:tcPr anchor="ctr"/>
                </a:tc>
                <a:tc>
                  <a:txBody>
                    <a:bodyPr/>
                    <a:lstStyle/>
                    <a:p>
                      <a:pPr algn="ctr"/>
                      <a:r>
                        <a:rPr lang="en-US" altLang="zh-CN" dirty="0" smtClean="0"/>
                        <a:t>25.70</a:t>
                      </a:r>
                      <a:r>
                        <a:rPr lang="en-US" altLang="zh-CN" dirty="0" smtClean="0"/>
                        <a:t>%</a:t>
                      </a:r>
                      <a:endParaRPr lang="zh-CN" altLang="en-US" dirty="0"/>
                    </a:p>
                  </a:txBody>
                  <a:tcPr anchor="ctr"/>
                </a:tc>
                <a:tc>
                  <a:txBody>
                    <a:bodyPr/>
                    <a:lstStyle/>
                    <a:p>
                      <a:pPr algn="ctr"/>
                      <a:r>
                        <a:rPr lang="en-US" altLang="zh-CN" dirty="0" smtClean="0"/>
                        <a:t>FV</a:t>
                      </a:r>
                      <a:r>
                        <a:rPr lang="zh-CN" altLang="en-US" dirty="0" smtClean="0"/>
                        <a:t> </a:t>
                      </a:r>
                      <a:r>
                        <a:rPr lang="en-US" altLang="zh-CN" dirty="0" smtClean="0"/>
                        <a:t>+</a:t>
                      </a:r>
                      <a:r>
                        <a:rPr lang="zh-CN" altLang="en-US" dirty="0" smtClean="0"/>
                        <a:t> </a:t>
                      </a:r>
                      <a:r>
                        <a:rPr lang="en-US" altLang="zh-CN" dirty="0" smtClean="0"/>
                        <a:t>SVM</a:t>
                      </a:r>
                      <a:endParaRPr lang="zh-CN" altLang="en-US" dirty="0"/>
                    </a:p>
                  </a:txBody>
                  <a:tcPr anchor="ctr"/>
                </a:tc>
              </a:tr>
              <a:tr h="374304">
                <a:tc>
                  <a:txBody>
                    <a:bodyPr/>
                    <a:lstStyle/>
                    <a:p>
                      <a:pPr algn="ctr"/>
                      <a:r>
                        <a:rPr lang="en-US" altLang="zh-CN" dirty="0" smtClean="0"/>
                        <a:t>2012</a:t>
                      </a:r>
                      <a:r>
                        <a:rPr lang="zh-CN" altLang="en-US" dirty="0" smtClean="0"/>
                        <a:t> </a:t>
                      </a:r>
                      <a:r>
                        <a:rPr lang="en-US" altLang="zh-CN" dirty="0" smtClean="0"/>
                        <a:t>Champion</a:t>
                      </a:r>
                      <a:endParaRPr lang="zh-CN" altLang="en-US" dirty="0"/>
                    </a:p>
                  </a:txBody>
                  <a:tcPr anchor="ctr"/>
                </a:tc>
                <a:tc>
                  <a:txBody>
                    <a:bodyPr/>
                    <a:lstStyle/>
                    <a:p>
                      <a:pPr algn="ctr"/>
                      <a:r>
                        <a:rPr lang="en-US" altLang="zh-CN" dirty="0" smtClean="0"/>
                        <a:t>16.42</a:t>
                      </a:r>
                      <a:r>
                        <a:rPr lang="en-US" altLang="zh-CN" dirty="0" smtClean="0"/>
                        <a:t>%</a:t>
                      </a:r>
                      <a:endParaRPr lang="zh-CN" altLang="en-US" dirty="0"/>
                    </a:p>
                  </a:txBody>
                  <a:tcPr anchor="ctr"/>
                </a:tc>
                <a:tc>
                  <a:txBody>
                    <a:bodyPr/>
                    <a:lstStyle/>
                    <a:p>
                      <a:pPr algn="ctr"/>
                      <a:r>
                        <a:rPr lang="en-US" altLang="zh-CN" dirty="0" smtClean="0"/>
                        <a:t>DCNN:</a:t>
                      </a:r>
                      <a:r>
                        <a:rPr lang="zh-CN" altLang="en-US" baseline="0" dirty="0" smtClean="0"/>
                        <a:t> </a:t>
                      </a:r>
                      <a:r>
                        <a:rPr lang="en-US" altLang="zh-CN" baseline="0" dirty="0" err="1" smtClean="0"/>
                        <a:t>AlexNet</a:t>
                      </a:r>
                      <a:r>
                        <a:rPr lang="zh-CN" altLang="en-US" baseline="0" dirty="0" smtClean="0"/>
                        <a:t> </a:t>
                      </a:r>
                      <a:r>
                        <a:rPr lang="en-US" altLang="zh-CN" baseline="0" dirty="0" smtClean="0"/>
                        <a:t>(</a:t>
                      </a:r>
                      <a:r>
                        <a:rPr lang="en-US" altLang="zh-CN" sz="1400" baseline="0" dirty="0" smtClean="0"/>
                        <a:t>8</a:t>
                      </a:r>
                      <a:r>
                        <a:rPr lang="zh-CN" altLang="en-US" sz="1400" baseline="0" dirty="0" smtClean="0"/>
                        <a:t> </a:t>
                      </a:r>
                      <a:r>
                        <a:rPr lang="en-US" altLang="zh-CN" sz="1400" baseline="0" dirty="0" smtClean="0"/>
                        <a:t>layers</a:t>
                      </a:r>
                      <a:r>
                        <a:rPr lang="en-US" altLang="zh-CN" baseline="0" dirty="0" smtClean="0"/>
                        <a:t>)</a:t>
                      </a:r>
                      <a:endParaRPr lang="zh-CN" altLang="en-US" dirty="0"/>
                    </a:p>
                  </a:txBody>
                  <a:tcPr anchor="ctr"/>
                </a:tc>
              </a:tr>
              <a:tr h="370840">
                <a:tc>
                  <a:txBody>
                    <a:bodyPr/>
                    <a:lstStyle/>
                    <a:p>
                      <a:pPr algn="ctr"/>
                      <a:r>
                        <a:rPr lang="en-US" altLang="zh-CN" dirty="0" smtClean="0"/>
                        <a:t>2013</a:t>
                      </a:r>
                      <a:r>
                        <a:rPr lang="zh-CN" altLang="en-US" dirty="0" smtClean="0"/>
                        <a:t> </a:t>
                      </a:r>
                      <a:r>
                        <a:rPr lang="en-US" altLang="zh-CN" dirty="0" smtClean="0"/>
                        <a:t>Champion</a:t>
                      </a:r>
                      <a:endParaRPr lang="zh-CN" altLang="en-US" dirty="0"/>
                    </a:p>
                  </a:txBody>
                  <a:tcPr anchor="ctr"/>
                </a:tc>
                <a:tc>
                  <a:txBody>
                    <a:bodyPr/>
                    <a:lstStyle/>
                    <a:p>
                      <a:pPr algn="ctr"/>
                      <a:r>
                        <a:rPr lang="en-US" altLang="zh-CN" dirty="0" smtClean="0"/>
                        <a:t>11.74</a:t>
                      </a:r>
                      <a:r>
                        <a:rPr lang="en-US" altLang="zh-CN" dirty="0" smtClean="0"/>
                        <a:t>%</a:t>
                      </a:r>
                      <a:endParaRPr lang="zh-CN" altLang="en-US" dirty="0"/>
                    </a:p>
                  </a:txBody>
                  <a:tcPr anchor="ctr"/>
                </a:tc>
                <a:tc>
                  <a:txBody>
                    <a:bodyPr/>
                    <a:lstStyle/>
                    <a:p>
                      <a:pPr algn="ctr"/>
                      <a:r>
                        <a:rPr lang="en-US" altLang="zh-CN" dirty="0" smtClean="0"/>
                        <a:t>DCNN:</a:t>
                      </a:r>
                      <a:r>
                        <a:rPr lang="zh-CN" altLang="en-US" baseline="0" dirty="0" smtClean="0"/>
                        <a:t> </a:t>
                      </a:r>
                      <a:r>
                        <a:rPr lang="en-US" altLang="zh-CN" baseline="0" dirty="0" smtClean="0"/>
                        <a:t>Network visualization (</a:t>
                      </a:r>
                      <a:r>
                        <a:rPr lang="en-US" altLang="zh-CN" sz="1400" baseline="0" dirty="0" err="1" smtClean="0"/>
                        <a:t>AlexNet</a:t>
                      </a:r>
                      <a:r>
                        <a:rPr lang="zh-CN" altLang="en-US" baseline="0" dirty="0" smtClean="0"/>
                        <a:t> </a:t>
                      </a:r>
                      <a:r>
                        <a:rPr lang="en-US" altLang="zh-CN" sz="1400" kern="1200" baseline="0" dirty="0" smtClean="0"/>
                        <a:t>based</a:t>
                      </a:r>
                      <a:r>
                        <a:rPr lang="en-US" altLang="zh-CN" baseline="0" dirty="0" smtClean="0"/>
                        <a:t>)</a:t>
                      </a:r>
                      <a:endParaRPr lang="zh-CN" altLang="en-US" dirty="0"/>
                    </a:p>
                  </a:txBody>
                  <a:tcPr anchor="ctr"/>
                </a:tc>
              </a:tr>
              <a:tr h="366271">
                <a:tc>
                  <a:txBody>
                    <a:bodyPr/>
                    <a:lstStyle/>
                    <a:p>
                      <a:pPr algn="ctr"/>
                      <a:r>
                        <a:rPr lang="en-US" altLang="zh-CN" dirty="0" smtClean="0"/>
                        <a:t>2014</a:t>
                      </a:r>
                      <a:r>
                        <a:rPr lang="zh-CN" altLang="en-US" dirty="0" smtClean="0"/>
                        <a:t> </a:t>
                      </a:r>
                      <a:r>
                        <a:rPr lang="en-US" altLang="zh-CN" dirty="0" smtClean="0"/>
                        <a:t>Champion</a:t>
                      </a:r>
                      <a:endParaRPr lang="zh-CN" altLang="en-US" dirty="0"/>
                    </a:p>
                  </a:txBody>
                  <a:tcPr anchor="ctr"/>
                </a:tc>
                <a:tc>
                  <a:txBody>
                    <a:bodyPr/>
                    <a:lstStyle/>
                    <a:p>
                      <a:pPr algn="ctr"/>
                      <a:r>
                        <a:rPr lang="en-US" altLang="zh-CN" dirty="0" smtClean="0"/>
                        <a:t>6.66</a:t>
                      </a:r>
                      <a:r>
                        <a:rPr lang="en-US" altLang="zh-CN" dirty="0" smtClean="0"/>
                        <a:t>%</a:t>
                      </a:r>
                      <a:endParaRPr lang="zh-CN" altLang="en-US" dirty="0"/>
                    </a:p>
                  </a:txBody>
                  <a:tcPr anchor="ctr"/>
                </a:tc>
                <a:tc>
                  <a:txBody>
                    <a:bodyPr/>
                    <a:lstStyle/>
                    <a:p>
                      <a:pPr algn="ctr"/>
                      <a:r>
                        <a:rPr lang="en-US" altLang="zh-CN" dirty="0" smtClean="0"/>
                        <a:t>DCNN:</a:t>
                      </a:r>
                      <a:r>
                        <a:rPr lang="zh-CN" altLang="en-US" baseline="0" dirty="0" smtClean="0"/>
                        <a:t> </a:t>
                      </a:r>
                      <a:r>
                        <a:rPr lang="en-US" altLang="zh-CN" baseline="0" dirty="0" err="1" smtClean="0"/>
                        <a:t>GoogLeNet</a:t>
                      </a:r>
                      <a:r>
                        <a:rPr lang="zh-CN" altLang="en-US" baseline="0" dirty="0" smtClean="0"/>
                        <a:t> </a:t>
                      </a:r>
                      <a:r>
                        <a:rPr lang="en-US" altLang="zh-CN" baseline="0" dirty="0" smtClean="0"/>
                        <a:t>(</a:t>
                      </a:r>
                      <a:r>
                        <a:rPr lang="en-US" altLang="zh-CN" sz="1400" baseline="0" dirty="0" smtClean="0"/>
                        <a:t>22</a:t>
                      </a:r>
                      <a:r>
                        <a:rPr lang="zh-CN" altLang="en-US" sz="1400" baseline="0" dirty="0" smtClean="0"/>
                        <a:t> </a:t>
                      </a:r>
                      <a:r>
                        <a:rPr lang="en-US" altLang="zh-CN" sz="1400" baseline="0" dirty="0" smtClean="0"/>
                        <a:t>layers</a:t>
                      </a:r>
                      <a:r>
                        <a:rPr lang="zh-CN" altLang="en-US" sz="1400" baseline="0" dirty="0" smtClean="0"/>
                        <a:t> </a:t>
                      </a:r>
                      <a:r>
                        <a:rPr lang="en-US" altLang="zh-CN" sz="1400" baseline="0" dirty="0" smtClean="0"/>
                        <a:t>+</a:t>
                      </a:r>
                      <a:r>
                        <a:rPr lang="zh-CN" altLang="en-US" sz="1400" baseline="0" dirty="0" smtClean="0"/>
                        <a:t> </a:t>
                      </a:r>
                      <a:r>
                        <a:rPr lang="en-US" altLang="zh-CN" sz="1400" baseline="0" dirty="0" smtClean="0"/>
                        <a:t>Inception</a:t>
                      </a:r>
                      <a:r>
                        <a:rPr lang="en-US" altLang="zh-CN" baseline="0" dirty="0" smtClean="0"/>
                        <a:t>)</a:t>
                      </a:r>
                      <a:endParaRPr lang="zh-CN" altLang="en-US" dirty="0"/>
                    </a:p>
                  </a:txBody>
                  <a:tcPr anchor="ctr"/>
                </a:tc>
              </a:tr>
              <a:tr h="370840">
                <a:tc>
                  <a:txBody>
                    <a:bodyPr/>
                    <a:lstStyle/>
                    <a:p>
                      <a:pPr algn="ctr"/>
                      <a:r>
                        <a:rPr lang="en-US" altLang="zh-CN" dirty="0" smtClean="0"/>
                        <a:t>2014</a:t>
                      </a:r>
                      <a:r>
                        <a:rPr lang="zh-CN" altLang="en-US" dirty="0" smtClean="0"/>
                        <a:t> </a:t>
                      </a:r>
                      <a:r>
                        <a:rPr lang="en-US" altLang="zh-CN" dirty="0" smtClean="0"/>
                        <a:t>Second</a:t>
                      </a:r>
                      <a:endParaRPr lang="zh-CN" altLang="en-US" dirty="0"/>
                    </a:p>
                  </a:txBody>
                  <a:tcPr anchor="ctr"/>
                </a:tc>
                <a:tc>
                  <a:txBody>
                    <a:bodyPr/>
                    <a:lstStyle/>
                    <a:p>
                      <a:pPr algn="ctr"/>
                      <a:r>
                        <a:rPr lang="en-US" altLang="zh-CN" dirty="0" smtClean="0"/>
                        <a:t>7.32</a:t>
                      </a:r>
                      <a:r>
                        <a:rPr lang="en-US" altLang="zh-CN" dirty="0" smtClean="0"/>
                        <a:t>%</a:t>
                      </a:r>
                      <a:endParaRPr lang="zh-CN" altLang="en-US" dirty="0"/>
                    </a:p>
                  </a:txBody>
                  <a:tcPr anchor="ctr"/>
                </a:tc>
                <a:tc>
                  <a:txBody>
                    <a:bodyPr/>
                    <a:lstStyle/>
                    <a:p>
                      <a:pPr algn="ctr"/>
                      <a:r>
                        <a:rPr lang="en-US" altLang="zh-CN" dirty="0" smtClean="0"/>
                        <a:t>DCNN:</a:t>
                      </a:r>
                      <a:r>
                        <a:rPr lang="zh-CN" altLang="en-US" baseline="0" dirty="0" smtClean="0"/>
                        <a:t> </a:t>
                      </a:r>
                      <a:r>
                        <a:rPr lang="en-US" altLang="zh-CN" baseline="0" dirty="0" err="1" smtClean="0"/>
                        <a:t>VGGNet</a:t>
                      </a:r>
                      <a:r>
                        <a:rPr lang="zh-CN" altLang="en-US" baseline="0" dirty="0" smtClean="0"/>
                        <a:t> </a:t>
                      </a:r>
                      <a:r>
                        <a:rPr lang="en-US" altLang="zh-CN" baseline="0" dirty="0" smtClean="0"/>
                        <a:t>(</a:t>
                      </a:r>
                      <a:r>
                        <a:rPr lang="en-US" altLang="zh-CN" sz="1400" kern="1200" baseline="0" dirty="0" smtClean="0"/>
                        <a:t>19</a:t>
                      </a:r>
                      <a:r>
                        <a:rPr lang="zh-CN" altLang="en-US" sz="1400" kern="1200" baseline="0" dirty="0" smtClean="0"/>
                        <a:t> </a:t>
                      </a:r>
                      <a:r>
                        <a:rPr lang="en-US" altLang="zh-CN" sz="1400" kern="1200" baseline="0" dirty="0" smtClean="0"/>
                        <a:t>layers</a:t>
                      </a:r>
                      <a:r>
                        <a:rPr lang="en-US" altLang="zh-CN" baseline="0" dirty="0" smtClean="0"/>
                        <a:t>)</a:t>
                      </a:r>
                      <a:endParaRPr lang="zh-CN" altLang="en-US" dirty="0"/>
                    </a:p>
                  </a:txBody>
                  <a:tcPr anchor="ctr"/>
                </a:tc>
              </a:tr>
              <a:tr h="370840">
                <a:tc>
                  <a:txBody>
                    <a:bodyPr/>
                    <a:lstStyle/>
                    <a:p>
                      <a:pPr algn="ctr"/>
                      <a:r>
                        <a:rPr lang="en-US" altLang="zh-CN" dirty="0" smtClean="0"/>
                        <a:t>2015</a:t>
                      </a:r>
                      <a:r>
                        <a:rPr lang="zh-CN" altLang="en-US" dirty="0" smtClean="0"/>
                        <a:t> </a:t>
                      </a:r>
                      <a:r>
                        <a:rPr lang="en-US" altLang="zh-CN" dirty="0" smtClean="0"/>
                        <a:t>Champion</a:t>
                      </a:r>
                      <a:r>
                        <a:rPr lang="zh-CN" altLang="en-US" dirty="0" smtClean="0"/>
                        <a:t> </a:t>
                      </a:r>
                      <a:endParaRPr lang="zh-CN" altLang="en-US" dirty="0"/>
                    </a:p>
                  </a:txBody>
                  <a:tcPr anchor="ctr"/>
                </a:tc>
                <a:tc>
                  <a:txBody>
                    <a:bodyPr/>
                    <a:lstStyle/>
                    <a:p>
                      <a:pPr algn="ctr"/>
                      <a:r>
                        <a:rPr lang="en-US" altLang="zh-CN" dirty="0" smtClean="0"/>
                        <a:t>3.6</a:t>
                      </a:r>
                      <a:r>
                        <a:rPr lang="zh-CN" altLang="en-US" dirty="0" smtClean="0"/>
                        <a:t> </a:t>
                      </a:r>
                      <a:r>
                        <a:rPr lang="en-US" altLang="zh-CN" dirty="0" smtClean="0"/>
                        <a:t>%</a:t>
                      </a:r>
                      <a:endParaRPr lang="zh-CN" altLang="en-US" dirty="0"/>
                    </a:p>
                  </a:txBody>
                  <a:tcPr anchor="ctr"/>
                </a:tc>
                <a:tc>
                  <a:txBody>
                    <a:bodyPr/>
                    <a:lstStyle/>
                    <a:p>
                      <a:pPr algn="ctr"/>
                      <a:r>
                        <a:rPr lang="en-US" altLang="zh-CN" dirty="0" smtClean="0"/>
                        <a:t>DCNN:</a:t>
                      </a:r>
                      <a:r>
                        <a:rPr lang="zh-CN" altLang="en-US" dirty="0" smtClean="0"/>
                        <a:t> </a:t>
                      </a:r>
                      <a:r>
                        <a:rPr lang="en-US" altLang="zh-CN" dirty="0" err="1" smtClean="0"/>
                        <a:t>ResNet</a:t>
                      </a:r>
                      <a:r>
                        <a:rPr lang="zh-CN" altLang="en-US" dirty="0" smtClean="0"/>
                        <a:t> </a:t>
                      </a:r>
                      <a:r>
                        <a:rPr lang="en-US" altLang="zh-CN" dirty="0" smtClean="0"/>
                        <a:t>(</a:t>
                      </a:r>
                      <a:r>
                        <a:rPr lang="en-US" altLang="zh-CN" sz="1400" kern="1200" baseline="0" dirty="0" smtClean="0"/>
                        <a:t>152</a:t>
                      </a:r>
                      <a:r>
                        <a:rPr lang="zh-CN" altLang="en-US" sz="1400" kern="1200" baseline="0" dirty="0" smtClean="0"/>
                        <a:t> </a:t>
                      </a:r>
                      <a:r>
                        <a:rPr lang="en-US" altLang="zh-CN" sz="1400" kern="1200" baseline="0" dirty="0" smtClean="0"/>
                        <a:t>layers</a:t>
                      </a:r>
                      <a:r>
                        <a:rPr lang="en-US" altLang="zh-CN" dirty="0" smtClean="0"/>
                        <a:t>)</a:t>
                      </a:r>
                      <a:endParaRPr lang="zh-CN" altLang="en-US" dirty="0"/>
                    </a:p>
                  </a:txBody>
                  <a:tcPr anchor="ctr"/>
                </a:tc>
              </a:tr>
            </a:tbl>
          </a:graphicData>
        </a:graphic>
      </p:graphicFrame>
    </p:spTree>
    <p:extLst>
      <p:ext uri="{BB962C8B-B14F-4D97-AF65-F5344CB8AC3E}">
        <p14:creationId xmlns:p14="http://schemas.microsoft.com/office/powerpoint/2010/main" val="244797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8343" y="262637"/>
            <a:ext cx="10058400" cy="1450757"/>
          </a:xfrm>
        </p:spPr>
        <p:txBody>
          <a:bodyPr/>
          <a:lstStyle/>
          <a:p>
            <a:r>
              <a:rPr kumimoji="1" lang="en-US" altLang="zh-CN" dirty="0" smtClean="0"/>
              <a:t>Deep</a:t>
            </a:r>
            <a:r>
              <a:rPr kumimoji="1" lang="zh-CN" altLang="en-US" dirty="0" smtClean="0"/>
              <a:t> </a:t>
            </a:r>
            <a:r>
              <a:rPr kumimoji="1" lang="en-US" altLang="zh-CN" dirty="0" smtClean="0"/>
              <a:t>Learning</a:t>
            </a:r>
            <a:endParaRPr kumimoji="1" lang="zh-CN" altLang="en-US" dirty="0"/>
          </a:p>
        </p:txBody>
      </p:sp>
      <p:pic>
        <p:nvPicPr>
          <p:cNvPr id="5" name="内容占位符 4"/>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2635734" y="2418691"/>
            <a:ext cx="1800000" cy="1080000"/>
          </a:xfrm>
          <a:prstGeom prst="round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pic>
        <p:nvPicPr>
          <p:cNvPr id="6" name="图片 5"/>
          <p:cNvPicPr>
            <a:picLocks/>
          </p:cNvPicPr>
          <p:nvPr/>
        </p:nvPicPr>
        <p:blipFill>
          <a:blip r:embed="rId5">
            <a:extLst>
              <a:ext uri="{28A0092B-C50C-407E-A947-70E740481C1C}">
                <a14:useLocalDpi xmlns:a14="http://schemas.microsoft.com/office/drawing/2010/main" val="0"/>
              </a:ext>
            </a:extLst>
          </a:blip>
          <a:stretch>
            <a:fillRect/>
          </a:stretch>
        </p:blipFill>
        <p:spPr>
          <a:xfrm>
            <a:off x="5628904" y="2418691"/>
            <a:ext cx="1800000" cy="1080000"/>
          </a:xfrm>
          <a:prstGeom prst="roundRect">
            <a:avLst/>
          </a:prstGeom>
        </p:spPr>
      </p:pic>
      <p:pic>
        <p:nvPicPr>
          <p:cNvPr id="7" name="图片 6"/>
          <p:cNvPicPr>
            <a:picLocks/>
          </p:cNvPicPr>
          <p:nvPr/>
        </p:nvPicPr>
        <p:blipFill>
          <a:blip r:embed="rId6">
            <a:extLst>
              <a:ext uri="{28A0092B-C50C-407E-A947-70E740481C1C}">
                <a14:useLocalDpi xmlns:a14="http://schemas.microsoft.com/office/drawing/2010/main" val="0"/>
              </a:ext>
            </a:extLst>
          </a:blip>
          <a:stretch>
            <a:fillRect/>
          </a:stretch>
        </p:blipFill>
        <p:spPr>
          <a:xfrm>
            <a:off x="8622075" y="2418691"/>
            <a:ext cx="1800000" cy="1080000"/>
          </a:xfrm>
          <a:prstGeom prst="roundRect">
            <a:avLst/>
          </a:prstGeom>
        </p:spPr>
      </p:pic>
      <p:pic>
        <p:nvPicPr>
          <p:cNvPr id="8" name="图片 7"/>
          <p:cNvPicPr>
            <a:picLocks/>
          </p:cNvPicPr>
          <p:nvPr/>
        </p:nvPicPr>
        <p:blipFill>
          <a:blip r:embed="rId7">
            <a:extLst>
              <a:ext uri="{28A0092B-C50C-407E-A947-70E740481C1C}">
                <a14:useLocalDpi xmlns:a14="http://schemas.microsoft.com/office/drawing/2010/main" val="0"/>
              </a:ext>
            </a:extLst>
          </a:blip>
          <a:stretch>
            <a:fillRect/>
          </a:stretch>
        </p:blipFill>
        <p:spPr>
          <a:xfrm flipH="1">
            <a:off x="7515578" y="4200251"/>
            <a:ext cx="1800000" cy="1080000"/>
          </a:xfrm>
          <a:prstGeom prst="roundRect">
            <a:avLst/>
          </a:prstGeom>
        </p:spPr>
      </p:pic>
      <p:pic>
        <p:nvPicPr>
          <p:cNvPr id="9" name="图片 8"/>
          <p:cNvPicPr>
            <a:picLocks/>
          </p:cNvPicPr>
          <p:nvPr/>
        </p:nvPicPr>
        <p:blipFill>
          <a:blip r:embed="rId8">
            <a:extLst>
              <a:ext uri="{28A0092B-C50C-407E-A947-70E740481C1C}">
                <a14:useLocalDpi xmlns:a14="http://schemas.microsoft.com/office/drawing/2010/main" val="0"/>
              </a:ext>
            </a:extLst>
          </a:blip>
          <a:stretch>
            <a:fillRect/>
          </a:stretch>
        </p:blipFill>
        <p:spPr>
          <a:xfrm>
            <a:off x="3917705" y="4200251"/>
            <a:ext cx="1800000" cy="1080000"/>
          </a:xfrm>
          <a:prstGeom prst="roundRect">
            <a:avLst/>
          </a:prstGeom>
        </p:spPr>
      </p:pic>
      <p:cxnSp>
        <p:nvCxnSpPr>
          <p:cNvPr id="11" name="直线箭头连接符 10"/>
          <p:cNvCxnSpPr/>
          <p:nvPr/>
        </p:nvCxnSpPr>
        <p:spPr>
          <a:xfrm>
            <a:off x="4817705" y="2958691"/>
            <a:ext cx="5422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p:cNvCxnSpPr/>
          <p:nvPr/>
        </p:nvCxnSpPr>
        <p:spPr>
          <a:xfrm>
            <a:off x="7766468" y="2958691"/>
            <a:ext cx="5422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5"/>
          <p:cNvCxnSpPr/>
          <p:nvPr/>
        </p:nvCxnSpPr>
        <p:spPr>
          <a:xfrm flipH="1">
            <a:off x="9010782" y="3720670"/>
            <a:ext cx="511293" cy="257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p:cNvCxnSpPr/>
          <p:nvPr/>
        </p:nvCxnSpPr>
        <p:spPr>
          <a:xfrm flipH="1" flipV="1">
            <a:off x="6351891" y="4740250"/>
            <a:ext cx="52950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1941639" y="4045794"/>
            <a:ext cx="1198918" cy="369332"/>
          </a:xfrm>
          <a:prstGeom prst="rect">
            <a:avLst/>
          </a:prstGeom>
          <a:noFill/>
        </p:spPr>
        <p:txBody>
          <a:bodyPr wrap="none" rtlCol="0">
            <a:spAutoFit/>
          </a:bodyPr>
          <a:lstStyle/>
          <a:p>
            <a:r>
              <a:rPr kumimoji="1" lang="en-US" altLang="zh-CN" dirty="0" smtClean="0"/>
              <a:t>End</a:t>
            </a:r>
            <a:r>
              <a:rPr kumimoji="1" lang="zh-CN" altLang="en-US" dirty="0" smtClean="0"/>
              <a:t> </a:t>
            </a:r>
            <a:r>
              <a:rPr kumimoji="1" lang="en-US" altLang="zh-CN" dirty="0" smtClean="0"/>
              <a:t>to</a:t>
            </a:r>
            <a:r>
              <a:rPr kumimoji="1" lang="zh-CN" altLang="en-US" dirty="0" smtClean="0"/>
              <a:t> </a:t>
            </a:r>
            <a:r>
              <a:rPr kumimoji="1" lang="en-US" altLang="zh-CN" dirty="0" smtClean="0"/>
              <a:t>End</a:t>
            </a:r>
            <a:endParaRPr kumimoji="1" lang="zh-CN" altLang="en-US" dirty="0"/>
          </a:p>
        </p:txBody>
      </p:sp>
      <p:grpSp>
        <p:nvGrpSpPr>
          <p:cNvPr id="57" name="组 56"/>
          <p:cNvGrpSpPr/>
          <p:nvPr/>
        </p:nvGrpSpPr>
        <p:grpSpPr>
          <a:xfrm>
            <a:off x="3094074" y="3720670"/>
            <a:ext cx="571623" cy="1019580"/>
            <a:chOff x="2686317" y="3487964"/>
            <a:chExt cx="764357" cy="890780"/>
          </a:xfrm>
        </p:grpSpPr>
        <p:cxnSp>
          <p:nvCxnSpPr>
            <p:cNvPr id="38" name="直线连接符 37"/>
            <p:cNvCxnSpPr/>
            <p:nvPr/>
          </p:nvCxnSpPr>
          <p:spPr>
            <a:xfrm flipH="1">
              <a:off x="2686317" y="3487964"/>
              <a:ext cx="0" cy="890780"/>
            </a:xfrm>
            <a:prstGeom prst="line">
              <a:avLst/>
            </a:prstGeom>
          </p:spPr>
          <p:style>
            <a:lnRef idx="3">
              <a:schemeClr val="accent6"/>
            </a:lnRef>
            <a:fillRef idx="0">
              <a:schemeClr val="accent6"/>
            </a:fillRef>
            <a:effectRef idx="2">
              <a:schemeClr val="accent6"/>
            </a:effectRef>
            <a:fontRef idx="minor">
              <a:schemeClr val="tx1"/>
            </a:fontRef>
          </p:style>
        </p:cxnSp>
        <p:cxnSp>
          <p:nvCxnSpPr>
            <p:cNvPr id="55" name="直线箭头连接符 54"/>
            <p:cNvCxnSpPr/>
            <p:nvPr/>
          </p:nvCxnSpPr>
          <p:spPr>
            <a:xfrm>
              <a:off x="2686317" y="4378743"/>
              <a:ext cx="764357"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sp>
        <p:nvSpPr>
          <p:cNvPr id="3" name="文本框 2"/>
          <p:cNvSpPr txBox="1"/>
          <p:nvPr/>
        </p:nvSpPr>
        <p:spPr>
          <a:xfrm>
            <a:off x="1098343" y="1788439"/>
            <a:ext cx="1251818" cy="369332"/>
          </a:xfrm>
          <a:prstGeom prst="rect">
            <a:avLst/>
          </a:prstGeom>
          <a:noFill/>
        </p:spPr>
        <p:txBody>
          <a:bodyPr wrap="none" rtlCol="0">
            <a:spAutoFit/>
          </a:bodyPr>
          <a:lstStyle/>
          <a:p>
            <a:r>
              <a:rPr kumimoji="1" lang="en-US" altLang="zh-CN" dirty="0" smtClean="0"/>
              <a:t>End</a:t>
            </a:r>
            <a:r>
              <a:rPr kumimoji="1" lang="zh-CN" altLang="en-US" dirty="0" smtClean="0"/>
              <a:t> </a:t>
            </a:r>
            <a:r>
              <a:rPr kumimoji="1" lang="en-US" altLang="zh-CN" dirty="0" smtClean="0"/>
              <a:t>to</a:t>
            </a:r>
            <a:r>
              <a:rPr kumimoji="1" lang="zh-CN" altLang="en-US" dirty="0" smtClean="0"/>
              <a:t> </a:t>
            </a:r>
            <a:r>
              <a:rPr kumimoji="1" lang="en-US" altLang="zh-CN" dirty="0"/>
              <a:t>E</a:t>
            </a:r>
            <a:r>
              <a:rPr kumimoji="1" lang="en-US" altLang="zh-CN" dirty="0" smtClean="0"/>
              <a:t>nd</a:t>
            </a:r>
            <a:r>
              <a:rPr kumimoji="1" lang="zh-CN" altLang="en-US" dirty="0" smtClean="0"/>
              <a:t> </a:t>
            </a:r>
            <a:endParaRPr kumimoji="1" lang="zh-CN" altLang="en-US" dirty="0"/>
          </a:p>
        </p:txBody>
      </p:sp>
      <p:sp>
        <p:nvSpPr>
          <p:cNvPr id="10" name="幻灯片编号占位符 9"/>
          <p:cNvSpPr>
            <a:spLocks noGrp="1"/>
          </p:cNvSpPr>
          <p:nvPr>
            <p:ph type="sldNum" sz="quarter" idx="12"/>
          </p:nvPr>
        </p:nvSpPr>
        <p:spPr/>
        <p:txBody>
          <a:bodyPr/>
          <a:lstStyle/>
          <a:p>
            <a:fld id="{4FAB73BC-B049-4115-A692-8D63A059BFB8}" type="slidenum">
              <a:rPr lang="en-US" smtClean="0"/>
              <a:t>28</a:t>
            </a:fld>
            <a:endParaRPr lang="en-US" dirty="0"/>
          </a:p>
        </p:txBody>
      </p:sp>
      <p:sp>
        <p:nvSpPr>
          <p:cNvPr id="12" name="文本框 11"/>
          <p:cNvSpPr txBox="1"/>
          <p:nvPr/>
        </p:nvSpPr>
        <p:spPr>
          <a:xfrm>
            <a:off x="106265" y="6443607"/>
            <a:ext cx="3034292" cy="369332"/>
          </a:xfrm>
          <a:prstGeom prst="rect">
            <a:avLst/>
          </a:prstGeom>
          <a:noFill/>
        </p:spPr>
        <p:txBody>
          <a:bodyPr wrap="none" rtlCol="0">
            <a:spAutoFit/>
          </a:bodyPr>
          <a:lstStyle/>
          <a:p>
            <a:r>
              <a:rPr kumimoji="1" lang="en-US" altLang="zh-CN" dirty="0" smtClean="0"/>
              <a:t>Modified</a:t>
            </a:r>
            <a:r>
              <a:rPr kumimoji="1" lang="zh-CN" altLang="en-US" dirty="0" smtClean="0"/>
              <a:t> </a:t>
            </a:r>
            <a:r>
              <a:rPr kumimoji="1" lang="en-US" altLang="zh-CN" dirty="0" smtClean="0"/>
              <a:t>from</a:t>
            </a:r>
            <a:r>
              <a:rPr kumimoji="1" lang="zh-CN" altLang="en-US" dirty="0" smtClean="0"/>
              <a:t> </a:t>
            </a:r>
            <a:r>
              <a:rPr kumimoji="1" lang="en-US" altLang="zh-CN" dirty="0" smtClean="0"/>
              <a:t>PHD</a:t>
            </a:r>
            <a:r>
              <a:rPr kumimoji="1" lang="zh-CN" altLang="en-US" dirty="0" smtClean="0"/>
              <a:t> </a:t>
            </a:r>
            <a:r>
              <a:rPr kumimoji="1" lang="en-US" altLang="zh-CN" dirty="0" smtClean="0"/>
              <a:t>Stu</a:t>
            </a:r>
            <a:r>
              <a:rPr kumimoji="1" lang="zh-CN" altLang="en-US" dirty="0" smtClean="0"/>
              <a:t> </a:t>
            </a:r>
            <a:r>
              <a:rPr kumimoji="1" lang="en-US" altLang="zh-CN" dirty="0" smtClean="0"/>
              <a:t>Xin</a:t>
            </a:r>
            <a:r>
              <a:rPr kumimoji="1" lang="zh-CN" altLang="en-US" dirty="0" smtClean="0"/>
              <a:t> </a:t>
            </a:r>
            <a:r>
              <a:rPr kumimoji="1" lang="en-US" altLang="zh-CN" dirty="0" smtClean="0"/>
              <a:t>Liu</a:t>
            </a:r>
            <a:endParaRPr kumimoji="1" lang="zh-CN" altLang="en-US" dirty="0"/>
          </a:p>
        </p:txBody>
      </p:sp>
    </p:spTree>
    <p:extLst>
      <p:ext uri="{BB962C8B-B14F-4D97-AF65-F5344CB8AC3E}">
        <p14:creationId xmlns:p14="http://schemas.microsoft.com/office/powerpoint/2010/main" val="17833602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Deep</a:t>
            </a:r>
            <a:r>
              <a:rPr kumimoji="1" lang="zh-CN" altLang="en-US" dirty="0" smtClean="0"/>
              <a:t> </a:t>
            </a:r>
            <a:r>
              <a:rPr kumimoji="1" lang="en-US" altLang="zh-CN" dirty="0" smtClean="0"/>
              <a:t>Learning</a:t>
            </a:r>
            <a:endParaRPr kumimoji="1" lang="zh-CN" altLang="en-US" dirty="0"/>
          </a:p>
        </p:txBody>
      </p:sp>
      <p:sp>
        <p:nvSpPr>
          <p:cNvPr id="3" name="内容占位符 2"/>
          <p:cNvSpPr>
            <a:spLocks noGrp="1"/>
          </p:cNvSpPr>
          <p:nvPr>
            <p:ph idx="1"/>
          </p:nvPr>
        </p:nvSpPr>
        <p:spPr/>
        <p:txBody>
          <a:bodyPr/>
          <a:lstStyle/>
          <a:p>
            <a:r>
              <a:rPr kumimoji="1" lang="zh-CN" altLang="en-US" dirty="0" smtClean="0"/>
              <a:t>层级特征：</a:t>
            </a:r>
            <a:endParaRPr kumimoji="1" lang="en-US" altLang="zh-CN" dirty="0"/>
          </a:p>
          <a:p>
            <a:r>
              <a:rPr kumimoji="1" lang="en-US" altLang="zh-CN" dirty="0" smtClean="0"/>
              <a:t>Pixel</a:t>
            </a:r>
            <a:r>
              <a:rPr kumimoji="1" lang="zh-CN" altLang="en-US" dirty="0" smtClean="0"/>
              <a:t> </a:t>
            </a:r>
            <a:r>
              <a:rPr kumimoji="1" lang="en-US" altLang="zh-CN" dirty="0" smtClean="0"/>
              <a:t>=&gt;</a:t>
            </a:r>
            <a:r>
              <a:rPr kumimoji="1" lang="zh-CN" altLang="en-US" dirty="0" smtClean="0"/>
              <a:t> </a:t>
            </a:r>
            <a:r>
              <a:rPr kumimoji="1" lang="en-US" altLang="zh-CN" dirty="0" smtClean="0"/>
              <a:t>Edge</a:t>
            </a:r>
            <a:r>
              <a:rPr kumimoji="1" lang="zh-CN" altLang="en-US" dirty="0" smtClean="0"/>
              <a:t> </a:t>
            </a:r>
            <a:r>
              <a:rPr kumimoji="1" lang="en-US" altLang="zh-CN" dirty="0" smtClean="0"/>
              <a:t>=&gt;</a:t>
            </a:r>
            <a:r>
              <a:rPr kumimoji="1" lang="zh-CN" altLang="en-US" dirty="0" smtClean="0"/>
              <a:t> </a:t>
            </a:r>
            <a:r>
              <a:rPr kumimoji="1" lang="en-US" altLang="zh-CN" dirty="0" err="1" smtClean="0"/>
              <a:t>Texton</a:t>
            </a:r>
            <a:r>
              <a:rPr kumimoji="1" lang="zh-CN" altLang="en-US" dirty="0" smtClean="0"/>
              <a:t> </a:t>
            </a:r>
            <a:r>
              <a:rPr kumimoji="1" lang="en-US" altLang="zh-CN" dirty="0" smtClean="0"/>
              <a:t>=&gt;</a:t>
            </a:r>
            <a:r>
              <a:rPr kumimoji="1" lang="zh-CN" altLang="en-US" dirty="0" smtClean="0"/>
              <a:t> </a:t>
            </a:r>
            <a:r>
              <a:rPr kumimoji="1" lang="en-US" altLang="zh-CN" dirty="0" smtClean="0"/>
              <a:t>Motif</a:t>
            </a:r>
            <a:r>
              <a:rPr kumimoji="1" lang="zh-CN" altLang="en-US" dirty="0" smtClean="0"/>
              <a:t> </a:t>
            </a:r>
            <a:r>
              <a:rPr kumimoji="1" lang="en-US" altLang="zh-CN" dirty="0" smtClean="0"/>
              <a:t>=&gt;</a:t>
            </a:r>
            <a:r>
              <a:rPr kumimoji="1" lang="zh-CN" altLang="en-US" dirty="0" smtClean="0"/>
              <a:t> </a:t>
            </a:r>
            <a:r>
              <a:rPr kumimoji="1" lang="en-US" altLang="zh-CN" dirty="0" smtClean="0"/>
              <a:t>Part</a:t>
            </a:r>
            <a:r>
              <a:rPr kumimoji="1" lang="zh-CN" altLang="en-US" dirty="0" smtClean="0"/>
              <a:t> </a:t>
            </a:r>
            <a:r>
              <a:rPr kumimoji="1" lang="en-US" altLang="zh-CN" dirty="0" smtClean="0"/>
              <a:t>=&gt;</a:t>
            </a:r>
            <a:r>
              <a:rPr kumimoji="1" lang="zh-CN" altLang="en-US" dirty="0" smtClean="0"/>
              <a:t> </a:t>
            </a:r>
            <a:r>
              <a:rPr kumimoji="1" lang="en-US" altLang="zh-CN" dirty="0" smtClean="0"/>
              <a:t>Object</a:t>
            </a:r>
          </a:p>
          <a:p>
            <a:endParaRPr kumimoji="1" lang="en-US" altLang="zh-CN" dirty="0" smtClean="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1681" y="2794395"/>
            <a:ext cx="5472327" cy="3074699"/>
          </a:xfrm>
          <a:prstGeom prst="rect">
            <a:avLst/>
          </a:prstGeom>
        </p:spPr>
      </p:pic>
      <p:sp>
        <p:nvSpPr>
          <p:cNvPr id="6" name="文本框 5"/>
          <p:cNvSpPr txBox="1"/>
          <p:nvPr/>
        </p:nvSpPr>
        <p:spPr>
          <a:xfrm>
            <a:off x="0" y="6465572"/>
            <a:ext cx="6177845" cy="369332"/>
          </a:xfrm>
          <a:prstGeom prst="rect">
            <a:avLst/>
          </a:prstGeom>
          <a:noFill/>
        </p:spPr>
        <p:txBody>
          <a:bodyPr wrap="none" rtlCol="0">
            <a:spAutoFit/>
          </a:bodyPr>
          <a:lstStyle/>
          <a:p>
            <a:r>
              <a:rPr kumimoji="1" lang="en-US" altLang="zh-CN" dirty="0" smtClean="0"/>
              <a:t>Modified</a:t>
            </a:r>
            <a:r>
              <a:rPr kumimoji="1" lang="zh-CN" altLang="en-US" dirty="0" smtClean="0"/>
              <a:t> </a:t>
            </a:r>
            <a:r>
              <a:rPr kumimoji="1" lang="en-US" altLang="zh-CN" dirty="0" smtClean="0"/>
              <a:t>from</a:t>
            </a:r>
            <a:r>
              <a:rPr kumimoji="1" lang="zh-CN" altLang="en-US" dirty="0" smtClean="0"/>
              <a:t> </a:t>
            </a:r>
            <a:r>
              <a:rPr kumimoji="1" lang="en-US" altLang="zh-CN" dirty="0" smtClean="0"/>
              <a:t>Prof.</a:t>
            </a:r>
            <a:r>
              <a:rPr kumimoji="1" lang="zh-CN" altLang="en-US" dirty="0" smtClean="0"/>
              <a:t> </a:t>
            </a:r>
            <a:r>
              <a:rPr kumimoji="1" lang="en-US" altLang="zh-CN" dirty="0" err="1" smtClean="0"/>
              <a:t>LeCun</a:t>
            </a:r>
            <a:r>
              <a:rPr kumimoji="1" lang="en-US" altLang="zh-CN" dirty="0" smtClean="0"/>
              <a:t>,</a:t>
            </a:r>
            <a:r>
              <a:rPr kumimoji="1" lang="zh-CN" altLang="en-US" dirty="0" smtClean="0"/>
              <a:t> </a:t>
            </a:r>
            <a:r>
              <a:rPr kumimoji="1" lang="en-US" altLang="zh-CN" dirty="0" smtClean="0"/>
              <a:t>Prof.</a:t>
            </a:r>
            <a:r>
              <a:rPr kumimoji="1" lang="zh-CN" altLang="en-US" dirty="0" smtClean="0"/>
              <a:t> </a:t>
            </a:r>
            <a:r>
              <a:rPr kumimoji="1" lang="en-US" altLang="zh-CN" dirty="0" err="1" smtClean="0"/>
              <a:t>Bengio</a:t>
            </a:r>
            <a:r>
              <a:rPr kumimoji="1" lang="zh-CN" altLang="en-US" dirty="0" smtClean="0"/>
              <a:t> </a:t>
            </a:r>
            <a:r>
              <a:rPr kumimoji="1" lang="en-US" altLang="zh-CN" dirty="0" smtClean="0"/>
              <a:t>and</a:t>
            </a:r>
            <a:r>
              <a:rPr kumimoji="1" lang="zh-CN" altLang="en-US" dirty="0" smtClean="0"/>
              <a:t> </a:t>
            </a:r>
            <a:r>
              <a:rPr kumimoji="1" lang="en-US" altLang="zh-CN" dirty="0" smtClean="0"/>
              <a:t>PHD</a:t>
            </a:r>
            <a:r>
              <a:rPr kumimoji="1" lang="zh-CN" altLang="en-US" dirty="0" smtClean="0"/>
              <a:t> </a:t>
            </a:r>
            <a:r>
              <a:rPr kumimoji="1" lang="en-US" altLang="zh-CN" dirty="0" smtClean="0"/>
              <a:t>Student</a:t>
            </a:r>
            <a:r>
              <a:rPr kumimoji="1" lang="zh-CN" altLang="en-US" dirty="0" smtClean="0"/>
              <a:t> </a:t>
            </a:r>
            <a:r>
              <a:rPr kumimoji="1" lang="en-US" altLang="zh-CN" dirty="0" smtClean="0"/>
              <a:t>Xin</a:t>
            </a:r>
            <a:r>
              <a:rPr kumimoji="1" lang="zh-CN" altLang="en-US" dirty="0" smtClean="0"/>
              <a:t> </a:t>
            </a:r>
            <a:r>
              <a:rPr kumimoji="1" lang="en-US" altLang="zh-CN" dirty="0" smtClean="0"/>
              <a:t>Liu</a:t>
            </a:r>
            <a:endParaRPr kumimoji="1" lang="zh-CN" altLang="en-US" dirty="0"/>
          </a:p>
        </p:txBody>
      </p:sp>
      <p:sp>
        <p:nvSpPr>
          <p:cNvPr id="7" name="幻灯片编号占位符 6"/>
          <p:cNvSpPr>
            <a:spLocks noGrp="1"/>
          </p:cNvSpPr>
          <p:nvPr>
            <p:ph type="sldNum" sz="quarter" idx="12"/>
          </p:nvPr>
        </p:nvSpPr>
        <p:spPr/>
        <p:txBody>
          <a:bodyPr/>
          <a:lstStyle/>
          <a:p>
            <a:fld id="{4FAB73BC-B049-4115-A692-8D63A059BFB8}" type="slidenum">
              <a:rPr lang="en-US" smtClean="0"/>
              <a:t>29</a:t>
            </a:fld>
            <a:endParaRPr lang="en-US" dirty="0"/>
          </a:p>
        </p:txBody>
      </p:sp>
    </p:spTree>
    <p:extLst>
      <p:ext uri="{BB962C8B-B14F-4D97-AF65-F5344CB8AC3E}">
        <p14:creationId xmlns:p14="http://schemas.microsoft.com/office/powerpoint/2010/main" val="14682732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43955" y="2984585"/>
            <a:ext cx="9811725" cy="1209772"/>
          </a:xfrm>
        </p:spPr>
        <p:txBody>
          <a:bodyPr>
            <a:normAutofit fontScale="90000"/>
          </a:bodyPr>
          <a:lstStyle/>
          <a:p>
            <a:r>
              <a:rPr kumimoji="1" lang="en-US" altLang="zh-CN" sz="6600" dirty="0" smtClean="0"/>
              <a:t>Image</a:t>
            </a:r>
            <a:r>
              <a:rPr kumimoji="1" lang="zh-CN" altLang="en-US" sz="6600" dirty="0" smtClean="0"/>
              <a:t> </a:t>
            </a:r>
            <a:r>
              <a:rPr kumimoji="1" lang="en-US" altLang="zh-CN" sz="6600" dirty="0" smtClean="0"/>
              <a:t>Classification</a:t>
            </a:r>
            <a:r>
              <a:rPr kumimoji="1" lang="zh-CN" altLang="en-US" sz="6600" dirty="0" smtClean="0"/>
              <a:t> </a:t>
            </a:r>
            <a:r>
              <a:rPr kumimoji="1" lang="en-US" altLang="zh-CN" sz="6600" dirty="0" smtClean="0"/>
              <a:t>Introduction</a:t>
            </a:r>
            <a:endParaRPr kumimoji="1" lang="zh-CN" altLang="en-US" sz="6600" dirty="0"/>
          </a:p>
        </p:txBody>
      </p:sp>
      <p:sp>
        <p:nvSpPr>
          <p:cNvPr id="4" name="幻灯片编号占位符 3"/>
          <p:cNvSpPr>
            <a:spLocks noGrp="1"/>
          </p:cNvSpPr>
          <p:nvPr>
            <p:ph type="sldNum" sz="quarter" idx="12"/>
          </p:nvPr>
        </p:nvSpPr>
        <p:spPr/>
        <p:txBody>
          <a:bodyPr/>
          <a:lstStyle/>
          <a:p>
            <a:fld id="{4FAB73BC-B049-4115-A692-8D63A059BFB8}" type="slidenum">
              <a:rPr lang="en-US" smtClean="0"/>
              <a:pPr/>
              <a:t>3</a:t>
            </a:fld>
            <a:endParaRPr lang="en-US" dirty="0"/>
          </a:p>
        </p:txBody>
      </p:sp>
    </p:spTree>
    <p:extLst>
      <p:ext uri="{BB962C8B-B14F-4D97-AF65-F5344CB8AC3E}">
        <p14:creationId xmlns:p14="http://schemas.microsoft.com/office/powerpoint/2010/main" val="20303950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Deep</a:t>
            </a:r>
            <a:r>
              <a:rPr kumimoji="1" lang="zh-CN" altLang="en-US" dirty="0" smtClean="0"/>
              <a:t> </a:t>
            </a:r>
            <a:r>
              <a:rPr kumimoji="1" lang="en-US" altLang="zh-CN" dirty="0" smtClean="0"/>
              <a:t>Learning</a:t>
            </a:r>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sp>
        <p:nvSpPr>
          <p:cNvPr id="6" name="文本框 5"/>
          <p:cNvSpPr txBox="1"/>
          <p:nvPr/>
        </p:nvSpPr>
        <p:spPr>
          <a:xfrm>
            <a:off x="68826" y="6488668"/>
            <a:ext cx="6625660" cy="369332"/>
          </a:xfrm>
          <a:prstGeom prst="rect">
            <a:avLst/>
          </a:prstGeom>
          <a:noFill/>
        </p:spPr>
        <p:txBody>
          <a:bodyPr wrap="none" rtlCol="0">
            <a:spAutoFit/>
          </a:bodyPr>
          <a:lstStyle/>
          <a:p>
            <a:r>
              <a:rPr lang="en-US" altLang="zh-CN" dirty="0" smtClean="0"/>
              <a:t>Modified from </a:t>
            </a:r>
            <a:r>
              <a:rPr lang="en-US" altLang="zh-CN" dirty="0"/>
              <a:t>Prof. </a:t>
            </a:r>
            <a:r>
              <a:rPr lang="en-US" altLang="zh-CN" dirty="0" err="1"/>
              <a:t>Meina</a:t>
            </a:r>
            <a:r>
              <a:rPr lang="en-US" altLang="zh-CN" dirty="0"/>
              <a:t> </a:t>
            </a:r>
            <a:r>
              <a:rPr lang="en-US" altLang="zh-CN" dirty="0" err="1"/>
              <a:t>Kan</a:t>
            </a:r>
            <a:r>
              <a:rPr lang="en-US" altLang="zh-CN" dirty="0"/>
              <a:t>, PHD Student Xin Liu and </a:t>
            </a:r>
            <a:r>
              <a:rPr lang="en-US" altLang="zh-CN" dirty="0" err="1"/>
              <a:t>Shuzhe</a:t>
            </a:r>
            <a:r>
              <a:rPr lang="en-US" altLang="zh-CN" dirty="0"/>
              <a:t> Wu </a:t>
            </a:r>
          </a:p>
        </p:txBody>
      </p:sp>
      <p:sp>
        <p:nvSpPr>
          <p:cNvPr id="3" name="幻灯片编号占位符 2"/>
          <p:cNvSpPr>
            <a:spLocks noGrp="1"/>
          </p:cNvSpPr>
          <p:nvPr>
            <p:ph type="sldNum" sz="quarter" idx="12"/>
          </p:nvPr>
        </p:nvSpPr>
        <p:spPr/>
        <p:txBody>
          <a:bodyPr/>
          <a:lstStyle/>
          <a:p>
            <a:fld id="{4FAB73BC-B049-4115-A692-8D63A059BFB8}" type="slidenum">
              <a:rPr lang="en-US" smtClean="0"/>
              <a:t>30</a:t>
            </a:fld>
            <a:endParaRPr lang="en-US" dirty="0"/>
          </a:p>
        </p:txBody>
      </p:sp>
      <p:pic>
        <p:nvPicPr>
          <p:cNvPr id="7" name="内容占位符 6"/>
          <p:cNvPicPr>
            <a:picLocks noGrp="1" noChangeAspect="1"/>
          </p:cNvPicPr>
          <p:nvPr>
            <p:ph idx="1"/>
          </p:nvPr>
        </p:nvPicPr>
        <p:blipFill>
          <a:blip r:embed="rId4"/>
          <a:stretch>
            <a:fillRect/>
          </a:stretch>
        </p:blipFill>
        <p:spPr>
          <a:xfrm>
            <a:off x="3450601" y="1846263"/>
            <a:ext cx="5351124" cy="4022725"/>
          </a:xfrm>
          <a:prstGeom prst="rect">
            <a:avLst/>
          </a:prstGeom>
        </p:spPr>
      </p:pic>
    </p:spTree>
    <p:extLst>
      <p:ext uri="{BB962C8B-B14F-4D97-AF65-F5344CB8AC3E}">
        <p14:creationId xmlns:p14="http://schemas.microsoft.com/office/powerpoint/2010/main" val="73218520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Deep</a:t>
            </a:r>
            <a:r>
              <a:rPr kumimoji="1" lang="zh-CN" altLang="en-US" dirty="0" smtClean="0"/>
              <a:t> </a:t>
            </a:r>
            <a:r>
              <a:rPr kumimoji="1" lang="en-US" altLang="zh-CN" dirty="0" smtClean="0"/>
              <a:t>Learning</a:t>
            </a:r>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pic>
        <p:nvPicPr>
          <p:cNvPr id="7" name="图片 6"/>
          <p:cNvPicPr>
            <a:picLocks noChangeAspect="1"/>
          </p:cNvPicPr>
          <p:nvPr/>
        </p:nvPicPr>
        <p:blipFill>
          <a:blip r:embed="rId4"/>
          <a:stretch>
            <a:fillRect/>
          </a:stretch>
        </p:blipFill>
        <p:spPr>
          <a:xfrm>
            <a:off x="2275367" y="2242340"/>
            <a:ext cx="4412511" cy="3313744"/>
          </a:xfrm>
          <a:prstGeom prst="rect">
            <a:avLst/>
          </a:prstGeom>
        </p:spPr>
      </p:pic>
      <p:sp>
        <p:nvSpPr>
          <p:cNvPr id="8" name="文本框 7"/>
          <p:cNvSpPr txBox="1"/>
          <p:nvPr/>
        </p:nvSpPr>
        <p:spPr>
          <a:xfrm>
            <a:off x="7922142" y="2391107"/>
            <a:ext cx="1488558" cy="1508105"/>
          </a:xfrm>
          <a:prstGeom prst="rect">
            <a:avLst/>
          </a:prstGeom>
          <a:noFill/>
        </p:spPr>
        <p:txBody>
          <a:bodyPr wrap="square" rtlCol="0">
            <a:spAutoFit/>
          </a:bodyPr>
          <a:lstStyle/>
          <a:p>
            <a:r>
              <a:rPr kumimoji="1" lang="en-US" altLang="zh-CN" dirty="0" smtClean="0"/>
              <a:t>From</a:t>
            </a:r>
            <a:r>
              <a:rPr kumimoji="1" lang="zh-CN" altLang="en-US" dirty="0" smtClean="0"/>
              <a:t> </a:t>
            </a:r>
            <a:r>
              <a:rPr kumimoji="1" lang="en-US" altLang="zh-CN" dirty="0" smtClean="0"/>
              <a:t>the</a:t>
            </a:r>
            <a:r>
              <a:rPr kumimoji="1" lang="zh-CN" altLang="en-US" dirty="0" smtClean="0"/>
              <a:t> </a:t>
            </a:r>
            <a:r>
              <a:rPr kumimoji="1" lang="en-US" altLang="zh-CN" dirty="0" smtClean="0"/>
              <a:t>left</a:t>
            </a:r>
            <a:r>
              <a:rPr kumimoji="1" lang="zh-CN" altLang="en-US" dirty="0" smtClean="0"/>
              <a:t>：</a:t>
            </a:r>
            <a:endParaRPr kumimoji="1" lang="en-US" altLang="zh-CN" dirty="0" smtClean="0"/>
          </a:p>
          <a:p>
            <a:endParaRPr kumimoji="1" lang="en-US" altLang="zh-CN" dirty="0" smtClean="0"/>
          </a:p>
          <a:p>
            <a:r>
              <a:rPr kumimoji="1" lang="en-US" altLang="zh-CN" sz="1400" dirty="0" err="1" smtClean="0"/>
              <a:t>LeCun</a:t>
            </a:r>
            <a:endParaRPr kumimoji="1" lang="en-US" altLang="zh-CN" sz="1400" dirty="0" smtClean="0"/>
          </a:p>
          <a:p>
            <a:r>
              <a:rPr kumimoji="1" lang="en-US" altLang="zh-CN" sz="1400" dirty="0" smtClean="0"/>
              <a:t>Hinton</a:t>
            </a:r>
          </a:p>
          <a:p>
            <a:r>
              <a:rPr kumimoji="1" lang="en-US" altLang="zh-CN" sz="1400" dirty="0" err="1" smtClean="0"/>
              <a:t>Bengio</a:t>
            </a:r>
            <a:endParaRPr kumimoji="1" lang="en-US" altLang="zh-CN" sz="1400" dirty="0" smtClean="0"/>
          </a:p>
          <a:p>
            <a:r>
              <a:rPr kumimoji="1" lang="en-US" altLang="zh-CN" sz="1400" dirty="0" smtClean="0"/>
              <a:t>NG</a:t>
            </a:r>
            <a:endParaRPr kumimoji="1" lang="zh-CN" altLang="en-US" sz="1400" dirty="0"/>
          </a:p>
        </p:txBody>
      </p:sp>
      <p:sp>
        <p:nvSpPr>
          <p:cNvPr id="3" name="幻灯片编号占位符 2"/>
          <p:cNvSpPr>
            <a:spLocks noGrp="1"/>
          </p:cNvSpPr>
          <p:nvPr>
            <p:ph type="sldNum" sz="quarter" idx="12"/>
          </p:nvPr>
        </p:nvSpPr>
        <p:spPr/>
        <p:txBody>
          <a:bodyPr/>
          <a:lstStyle/>
          <a:p>
            <a:fld id="{4FAB73BC-B049-4115-A692-8D63A059BFB8}" type="slidenum">
              <a:rPr lang="en-US" smtClean="0"/>
              <a:t>31</a:t>
            </a:fld>
            <a:endParaRPr lang="en-US" dirty="0"/>
          </a:p>
        </p:txBody>
      </p:sp>
    </p:spTree>
    <p:extLst>
      <p:ext uri="{BB962C8B-B14F-4D97-AF65-F5344CB8AC3E}">
        <p14:creationId xmlns:p14="http://schemas.microsoft.com/office/powerpoint/2010/main" val="11690596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MLP</a:t>
            </a:r>
            <a:endParaRPr kumimoji="1" lang="zh-CN" altLang="en-US" dirty="0"/>
          </a:p>
        </p:txBody>
      </p:sp>
      <p:sp>
        <p:nvSpPr>
          <p:cNvPr id="3" name="内容占位符 2"/>
          <p:cNvSpPr>
            <a:spLocks noGrp="1"/>
          </p:cNvSpPr>
          <p:nvPr>
            <p:ph idx="1"/>
          </p:nvPr>
        </p:nvSpPr>
        <p:spPr/>
        <p:txBody>
          <a:bodyPr/>
          <a:lstStyle/>
          <a:p>
            <a:pPr marL="0" lvl="0" indent="0">
              <a:lnSpc>
                <a:spcPct val="100000"/>
              </a:lnSpc>
              <a:spcBef>
                <a:spcPts val="0"/>
              </a:spcBef>
              <a:spcAft>
                <a:spcPts val="0"/>
              </a:spcAft>
              <a:buClrTx/>
              <a:buSzTx/>
              <a:buNone/>
            </a:pPr>
            <a:r>
              <a:rPr lang="en-US" altLang="zh-CN" dirty="0" smtClean="0"/>
              <a:t>Multilayer</a:t>
            </a:r>
            <a:r>
              <a:rPr lang="zh-CN" altLang="en-US" dirty="0" smtClean="0"/>
              <a:t> </a:t>
            </a:r>
            <a:r>
              <a:rPr lang="en-US" altLang="zh-CN" dirty="0" smtClean="0"/>
              <a:t>Perceptron</a:t>
            </a:r>
          </a:p>
          <a:p>
            <a:pPr marL="0" lvl="0" indent="0">
              <a:lnSpc>
                <a:spcPct val="100000"/>
              </a:lnSpc>
              <a:spcBef>
                <a:spcPts val="0"/>
              </a:spcBef>
              <a:spcAft>
                <a:spcPts val="0"/>
              </a:spcAft>
              <a:buClrTx/>
              <a:buSzTx/>
              <a:buNone/>
            </a:pPr>
            <a:endParaRPr lang="en-US" altLang="zh-CN" dirty="0" smtClean="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pic>
        <p:nvPicPr>
          <p:cNvPr id="5" name="图片 4"/>
          <p:cNvPicPr>
            <a:picLocks noChangeAspect="1"/>
          </p:cNvPicPr>
          <p:nvPr/>
        </p:nvPicPr>
        <p:blipFill rotWithShape="1">
          <a:blip r:embed="rId4"/>
          <a:srcRect l="5723" t="4300" r="4019" b="2256"/>
          <a:stretch/>
        </p:blipFill>
        <p:spPr>
          <a:xfrm>
            <a:off x="1097280" y="2486796"/>
            <a:ext cx="3927004" cy="3295193"/>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0534" y="2201692"/>
            <a:ext cx="3521007" cy="2025035"/>
          </a:xfrm>
          <a:prstGeom prst="rect">
            <a:avLst/>
          </a:prstGeom>
        </p:spPr>
      </p:pic>
      <mc:AlternateContent xmlns:mc="http://schemas.openxmlformats.org/markup-compatibility/2006">
        <mc:Choice xmlns:a14="http://schemas.microsoft.com/office/drawing/2010/main" Requires="a14">
          <p:sp>
            <p:nvSpPr>
              <p:cNvPr id="7" name="文本框 6"/>
              <p:cNvSpPr txBox="1"/>
              <p:nvPr/>
            </p:nvSpPr>
            <p:spPr>
              <a:xfrm>
                <a:off x="5555347" y="4403299"/>
                <a:ext cx="582230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zh-CN" b="0" i="1" dirty="0" smtClean="0">
                          <a:latin typeface="Cambria Math" charset="0"/>
                        </a:rPr>
                        <m:t>𝐹𝑜𝑟𝑤𝑎𝑟𝑑</m:t>
                      </m:r>
                      <m:r>
                        <a:rPr kumimoji="1" lang="zh-CN" altLang="en-US" b="0" i="1" dirty="0" smtClean="0">
                          <a:latin typeface="Cambria Math" charset="0"/>
                        </a:rPr>
                        <m:t>：</m:t>
                      </m:r>
                      <m:r>
                        <a:rPr kumimoji="1" lang="en-US" altLang="zh-CN" b="0" i="1" smtClean="0">
                          <a:latin typeface="Cambria Math" charset="0"/>
                        </a:rPr>
                        <m:t>𝑦</m:t>
                      </m:r>
                      <m:r>
                        <a:rPr kumimoji="1" lang="en-US" altLang="zh-CN" b="0" i="1" smtClean="0">
                          <a:latin typeface="Cambria Math" charset="0"/>
                        </a:rPr>
                        <m:t>=</m:t>
                      </m:r>
                      <m:sSup>
                        <m:sSupPr>
                          <m:ctrlPr>
                            <a:rPr kumimoji="1" lang="en-US" altLang="zh-CN" b="0" i="1" smtClean="0">
                              <a:latin typeface="Cambria Math" charset="0"/>
                            </a:rPr>
                          </m:ctrlPr>
                        </m:sSupPr>
                        <m:e>
                          <m:r>
                            <a:rPr kumimoji="1" lang="en-US" altLang="zh-CN" b="0" i="1" smtClean="0">
                              <a:latin typeface="Cambria Math" charset="0"/>
                            </a:rPr>
                            <m:t>𝑊</m:t>
                          </m:r>
                        </m:e>
                        <m:sup>
                          <m:r>
                            <a:rPr kumimoji="1" lang="en-US" altLang="zh-CN" b="0" i="1" smtClean="0">
                              <a:latin typeface="Cambria Math" charset="0"/>
                            </a:rPr>
                            <m:t>𝑇</m:t>
                          </m:r>
                        </m:sup>
                      </m:sSup>
                      <m:r>
                        <a:rPr kumimoji="1" lang="en-US" altLang="zh-CN" b="0" i="1" smtClean="0">
                          <a:latin typeface="Cambria Math" charset="0"/>
                        </a:rPr>
                        <m:t>𝑥</m:t>
                      </m:r>
                      <m:r>
                        <a:rPr kumimoji="1" lang="en-US" altLang="zh-CN" b="0" i="1" smtClean="0">
                          <a:latin typeface="Cambria Math" charset="0"/>
                        </a:rPr>
                        <m:t>+</m:t>
                      </m:r>
                      <m:r>
                        <a:rPr kumimoji="1" lang="en-US" altLang="zh-CN" b="0" i="1" smtClean="0">
                          <a:latin typeface="Cambria Math" charset="0"/>
                        </a:rPr>
                        <m:t>𝑏</m:t>
                      </m:r>
                      <m:r>
                        <a:rPr kumimoji="1" lang="zh-CN" altLang="en-US" b="0" i="1" smtClean="0">
                          <a:latin typeface="Cambria Math" charset="0"/>
                        </a:rPr>
                        <m:t>，</m:t>
                      </m:r>
                      <m:r>
                        <a:rPr kumimoji="1" lang="zh-CN" altLang="en-US" b="0" i="1" smtClean="0">
                          <a:latin typeface="Cambria Math" charset="0"/>
                        </a:rPr>
                        <m:t> </m:t>
                      </m:r>
                      <m:r>
                        <a:rPr kumimoji="1" lang="en-US" altLang="zh-CN" i="1">
                          <a:latin typeface="Cambria Math" charset="0"/>
                        </a:rPr>
                        <m:t>𝑦</m:t>
                      </m:r>
                      <m:r>
                        <a:rPr kumimoji="1" lang="en-US" altLang="zh-CN" i="1" smtClean="0">
                          <a:latin typeface="Cambria Math" charset="0"/>
                          <a:ea typeface="Cambria Math" charset="0"/>
                          <a:cs typeface="Cambria Math" charset="0"/>
                        </a:rPr>
                        <m:t>∈</m:t>
                      </m:r>
                      <m:sSup>
                        <m:sSupPr>
                          <m:ctrlPr>
                            <a:rPr kumimoji="1" lang="en-US" altLang="zh-CN" i="1" smtClean="0">
                              <a:latin typeface="Cambria Math" charset="0"/>
                              <a:ea typeface="Cambria Math" charset="0"/>
                              <a:cs typeface="Cambria Math" charset="0"/>
                            </a:rPr>
                          </m:ctrlPr>
                        </m:sSupPr>
                        <m:e>
                          <m:r>
                            <a:rPr kumimoji="1" lang="en-US" altLang="zh-CN" b="0" i="1" smtClean="0">
                              <a:latin typeface="Cambria Math" charset="0"/>
                              <a:ea typeface="Cambria Math" charset="0"/>
                              <a:cs typeface="Cambria Math" charset="0"/>
                            </a:rPr>
                            <m:t>𝑅</m:t>
                          </m:r>
                        </m:e>
                        <m:sup>
                          <m:r>
                            <a:rPr kumimoji="1" lang="en-US" altLang="zh-CN" b="0" i="1" smtClean="0">
                              <a:latin typeface="Cambria Math" charset="0"/>
                              <a:ea typeface="Cambria Math" charset="0"/>
                              <a:cs typeface="Cambria Math" charset="0"/>
                            </a:rPr>
                            <m:t>𝑚</m:t>
                          </m:r>
                          <m:r>
                            <a:rPr kumimoji="1" lang="en-US" altLang="zh-CN" b="0" i="1" smtClean="0">
                              <a:latin typeface="Cambria Math" charset="0"/>
                              <a:ea typeface="Cambria Math" charset="0"/>
                              <a:cs typeface="Cambria Math" charset="0"/>
                            </a:rPr>
                            <m:t>×1</m:t>
                          </m:r>
                        </m:sup>
                      </m:sSup>
                      <m:r>
                        <a:rPr kumimoji="1" lang="en-US" altLang="zh-CN" b="0" i="1" smtClean="0">
                          <a:latin typeface="Cambria Math" charset="0"/>
                          <a:ea typeface="Cambria Math" charset="0"/>
                          <a:cs typeface="Cambria Math" charset="0"/>
                        </a:rPr>
                        <m:t>,</m:t>
                      </m:r>
                      <m:r>
                        <a:rPr kumimoji="1" lang="en-US" altLang="zh-CN" i="1">
                          <a:latin typeface="Cambria Math" charset="0"/>
                        </a:rPr>
                        <m:t>𝑥</m:t>
                      </m:r>
                      <m:r>
                        <a:rPr kumimoji="1" lang="en-US" altLang="zh-CN" i="1" smtClean="0">
                          <a:latin typeface="Cambria Math" charset="0"/>
                          <a:ea typeface="Cambria Math" charset="0"/>
                          <a:cs typeface="Cambria Math" charset="0"/>
                        </a:rPr>
                        <m:t>∈</m:t>
                      </m:r>
                      <m:sSup>
                        <m:sSupPr>
                          <m:ctrlPr>
                            <a:rPr kumimoji="1" lang="en-US" altLang="zh-CN" i="1" smtClean="0">
                              <a:latin typeface="Cambria Math" charset="0"/>
                              <a:ea typeface="Cambria Math" charset="0"/>
                              <a:cs typeface="Cambria Math" charset="0"/>
                            </a:rPr>
                          </m:ctrlPr>
                        </m:sSupPr>
                        <m:e>
                          <m:r>
                            <a:rPr kumimoji="1" lang="en-US" altLang="zh-CN" b="0" i="1" smtClean="0">
                              <a:latin typeface="Cambria Math" charset="0"/>
                              <a:ea typeface="Cambria Math" charset="0"/>
                              <a:cs typeface="Cambria Math" charset="0"/>
                            </a:rPr>
                            <m:t>𝑅</m:t>
                          </m:r>
                        </m:e>
                        <m:sup>
                          <m:r>
                            <a:rPr kumimoji="1" lang="en-US" altLang="zh-CN" b="0" i="1" smtClean="0">
                              <a:latin typeface="Cambria Math" charset="0"/>
                              <a:ea typeface="Cambria Math" charset="0"/>
                              <a:cs typeface="Cambria Math" charset="0"/>
                            </a:rPr>
                            <m:t>𝑛</m:t>
                          </m:r>
                          <m:r>
                            <a:rPr kumimoji="1" lang="en-US" altLang="zh-CN" b="0" i="1" smtClean="0">
                              <a:latin typeface="Cambria Math" charset="0"/>
                              <a:ea typeface="Cambria Math" charset="0"/>
                              <a:cs typeface="Cambria Math" charset="0"/>
                            </a:rPr>
                            <m:t>×1</m:t>
                          </m:r>
                        </m:sup>
                      </m:sSup>
                      <m:r>
                        <a:rPr kumimoji="1" lang="en-US" altLang="zh-CN" b="0" i="1" smtClean="0">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𝑊</m:t>
                      </m:r>
                      <m:r>
                        <a:rPr kumimoji="1" lang="en-US" altLang="zh-CN" b="0" i="1" smtClean="0">
                          <a:latin typeface="Cambria Math" charset="0"/>
                          <a:ea typeface="Cambria Math" charset="0"/>
                          <a:cs typeface="Cambria Math" charset="0"/>
                        </a:rPr>
                        <m:t>∈</m:t>
                      </m:r>
                      <m:sSup>
                        <m:sSupPr>
                          <m:ctrlPr>
                            <a:rPr kumimoji="1" lang="en-US" altLang="zh-CN" b="0" i="1" smtClean="0">
                              <a:latin typeface="Cambria Math" charset="0"/>
                              <a:ea typeface="Cambria Math" charset="0"/>
                              <a:cs typeface="Cambria Math" charset="0"/>
                            </a:rPr>
                          </m:ctrlPr>
                        </m:sSupPr>
                        <m:e>
                          <m:r>
                            <a:rPr kumimoji="1" lang="en-US" altLang="zh-CN" b="0" i="1" smtClean="0">
                              <a:latin typeface="Cambria Math" charset="0"/>
                              <a:ea typeface="Cambria Math" charset="0"/>
                              <a:cs typeface="Cambria Math" charset="0"/>
                            </a:rPr>
                            <m:t>𝑅</m:t>
                          </m:r>
                        </m:e>
                        <m:sup>
                          <m:r>
                            <a:rPr kumimoji="1" lang="en-US" altLang="zh-CN" b="0" i="1" smtClean="0">
                              <a:latin typeface="Cambria Math" charset="0"/>
                              <a:ea typeface="Cambria Math" charset="0"/>
                              <a:cs typeface="Cambria Math" charset="0"/>
                            </a:rPr>
                            <m:t>𝑚</m:t>
                          </m:r>
                          <m:r>
                            <a:rPr kumimoji="1" lang="en-US" altLang="zh-CN" b="0" i="1" smtClean="0">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𝑛</m:t>
                          </m:r>
                        </m:sup>
                      </m:sSup>
                    </m:oMath>
                  </m:oMathPara>
                </a14:m>
                <a:endParaRPr kumimoji="1" lang="zh-CN" altLang="en-US" dirty="0"/>
              </a:p>
            </p:txBody>
          </p:sp>
        </mc:Choice>
        <mc:Fallback>
          <p:sp>
            <p:nvSpPr>
              <p:cNvPr id="7" name="文本框 6"/>
              <p:cNvSpPr txBox="1">
                <a:spLocks noRot="1" noChangeAspect="1" noMove="1" noResize="1" noEditPoints="1" noAdjustHandles="1" noChangeArrowheads="1" noChangeShapeType="1" noTextEdit="1"/>
              </p:cNvSpPr>
              <p:nvPr/>
            </p:nvSpPr>
            <p:spPr>
              <a:xfrm>
                <a:off x="5555347" y="4403299"/>
                <a:ext cx="5822300" cy="276999"/>
              </a:xfrm>
              <a:prstGeom prst="rect">
                <a:avLst/>
              </a:prstGeom>
              <a:blipFill rotWithShape="0">
                <a:blip r:embed="rId6"/>
                <a:stretch>
                  <a:fillRect l="-942" t="-143478" r="-209" b="-17608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6509904" y="4927532"/>
                <a:ext cx="3913187" cy="438197"/>
              </a:xfrm>
              <a:prstGeom prst="rect">
                <a:avLst/>
              </a:prstGeom>
              <a:noFill/>
            </p:spPr>
            <p:txBody>
              <a:bodyPr wrap="none" lIns="0" tIns="0" rIns="0" bIns="0" rtlCol="0">
                <a:spAutoFit/>
              </a:bodyPr>
              <a:lstStyle/>
              <a:p>
                <a14:m>
                  <m:oMath xmlns:m="http://schemas.openxmlformats.org/officeDocument/2006/math">
                    <m:r>
                      <a:rPr kumimoji="1" lang="en-US" altLang="zh-CN" b="0" i="1" smtClean="0">
                        <a:latin typeface="Cambria Math" charset="0"/>
                      </a:rPr>
                      <m:t>𝐵𝑎𝑐𝑘𝑤𝑎𝑟𝑑</m:t>
                    </m:r>
                  </m:oMath>
                </a14:m>
                <a:r>
                  <a:rPr kumimoji="1" lang="zh-CN" altLang="en-US" dirty="0" smtClean="0"/>
                  <a:t>：</a:t>
                </a:r>
                <a14:m>
                  <m:oMath xmlns:m="http://schemas.openxmlformats.org/officeDocument/2006/math">
                    <m:f>
                      <m:fPr>
                        <m:ctrlPr>
                          <a:rPr kumimoji="1" lang="mr-IN" altLang="zh-CN" i="1" dirty="0" smtClean="0">
                            <a:latin typeface="Cambria Math" charset="0"/>
                          </a:rPr>
                        </m:ctrlPr>
                      </m:fPr>
                      <m:num>
                        <m:r>
                          <a:rPr kumimoji="1" lang="mr-IN" altLang="zh-CN" i="1" dirty="0" smtClean="0">
                            <a:latin typeface="Cambria Math" charset="0"/>
                            <a:ea typeface="Cambria Math" charset="0"/>
                            <a:cs typeface="Cambria Math" charset="0"/>
                          </a:rPr>
                          <m:t>𝜕</m:t>
                        </m:r>
                        <m:r>
                          <a:rPr kumimoji="1" lang="en-US" altLang="zh-CN" b="0" i="1" dirty="0" smtClean="0">
                            <a:latin typeface="Cambria Math" charset="0"/>
                            <a:ea typeface="Cambria Math" charset="0"/>
                            <a:cs typeface="Cambria Math" charset="0"/>
                          </a:rPr>
                          <m:t>𝐿</m:t>
                        </m:r>
                      </m:num>
                      <m:den>
                        <m:r>
                          <a:rPr kumimoji="1" lang="mr-IN" altLang="zh-CN" i="1" dirty="0" smtClean="0">
                            <a:latin typeface="Cambria Math" charset="0"/>
                            <a:ea typeface="Cambria Math" charset="0"/>
                            <a:cs typeface="Cambria Math" charset="0"/>
                          </a:rPr>
                          <m:t>𝜕</m:t>
                        </m:r>
                        <m:r>
                          <a:rPr kumimoji="1" lang="en-US" altLang="zh-CN" b="0" i="1" dirty="0" smtClean="0">
                            <a:latin typeface="Cambria Math" charset="0"/>
                            <a:ea typeface="Cambria Math" charset="0"/>
                            <a:cs typeface="Cambria Math" charset="0"/>
                          </a:rPr>
                          <m:t>𝑥</m:t>
                        </m:r>
                      </m:den>
                    </m:f>
                    <m:r>
                      <a:rPr kumimoji="1" lang="en-US" altLang="zh-CN" b="0" i="1" dirty="0" smtClean="0">
                        <a:latin typeface="Cambria Math" charset="0"/>
                      </a:rPr>
                      <m:t>=</m:t>
                    </m:r>
                    <m:r>
                      <a:rPr kumimoji="1" lang="en-US" altLang="zh-CN" b="0" i="1" dirty="0" smtClean="0">
                        <a:latin typeface="Cambria Math" charset="0"/>
                      </a:rPr>
                      <m:t>𝑊</m:t>
                    </m:r>
                    <m:r>
                      <a:rPr kumimoji="1" lang="en-US" altLang="zh-CN" b="0" i="1" dirty="0" smtClean="0">
                        <a:latin typeface="Cambria Math" charset="0"/>
                        <a:ea typeface="Cambria Math" charset="0"/>
                        <a:cs typeface="Cambria Math" charset="0"/>
                      </a:rPr>
                      <m:t>×</m:t>
                    </m:r>
                    <m:f>
                      <m:fPr>
                        <m:ctrlPr>
                          <a:rPr kumimoji="1" lang="mr-IN" altLang="zh-CN" b="0" i="1" dirty="0" smtClean="0">
                            <a:latin typeface="Cambria Math" charset="0"/>
                            <a:ea typeface="Cambria Math" charset="0"/>
                            <a:cs typeface="Cambria Math" charset="0"/>
                          </a:rPr>
                        </m:ctrlPr>
                      </m:fPr>
                      <m:num>
                        <m:r>
                          <a:rPr kumimoji="1" lang="mr-IN" altLang="zh-CN" b="0" i="1" dirty="0" smtClean="0">
                            <a:latin typeface="Cambria Math" charset="0"/>
                            <a:ea typeface="Cambria Math" charset="0"/>
                            <a:cs typeface="Cambria Math" charset="0"/>
                          </a:rPr>
                          <m:t>𝜕</m:t>
                        </m:r>
                        <m:r>
                          <a:rPr kumimoji="1" lang="en-US" altLang="zh-CN" b="0" i="1" dirty="0" smtClean="0">
                            <a:latin typeface="Cambria Math" charset="0"/>
                            <a:ea typeface="Cambria Math" charset="0"/>
                            <a:cs typeface="Cambria Math" charset="0"/>
                          </a:rPr>
                          <m:t>𝐿</m:t>
                        </m:r>
                      </m:num>
                      <m:den>
                        <m:r>
                          <a:rPr kumimoji="1" lang="mr-IN" altLang="zh-CN" b="0" i="1" dirty="0" smtClean="0">
                            <a:latin typeface="Cambria Math" charset="0"/>
                            <a:ea typeface="Cambria Math" charset="0"/>
                            <a:cs typeface="Cambria Math" charset="0"/>
                          </a:rPr>
                          <m:t>𝜕</m:t>
                        </m:r>
                        <m:r>
                          <a:rPr kumimoji="1" lang="en-US" altLang="zh-CN" b="0" i="1" dirty="0" smtClean="0">
                            <a:latin typeface="Cambria Math" charset="0"/>
                            <a:ea typeface="Cambria Math" charset="0"/>
                            <a:cs typeface="Cambria Math" charset="0"/>
                          </a:rPr>
                          <m:t>𝑦</m:t>
                        </m:r>
                      </m:den>
                    </m:f>
                    <m:r>
                      <a:rPr kumimoji="1" lang="en-US" altLang="zh-CN" b="0" i="1" dirty="0" smtClean="0">
                        <a:latin typeface="Cambria Math" charset="0"/>
                        <a:ea typeface="Cambria Math" charset="0"/>
                        <a:cs typeface="Cambria Math" charset="0"/>
                      </a:rPr>
                      <m:t>,</m:t>
                    </m:r>
                    <m:r>
                      <a:rPr kumimoji="1" lang="zh-CN" altLang="en-US" b="0" i="1" dirty="0" smtClean="0">
                        <a:latin typeface="Cambria Math" charset="0"/>
                        <a:ea typeface="Cambria Math" charset="0"/>
                        <a:cs typeface="Cambria Math" charset="0"/>
                      </a:rPr>
                      <m:t> </m:t>
                    </m:r>
                    <m:f>
                      <m:fPr>
                        <m:ctrlPr>
                          <a:rPr kumimoji="1" lang="mr-IN" altLang="zh-CN" b="0" i="1" dirty="0" smtClean="0">
                            <a:latin typeface="Cambria Math" charset="0"/>
                            <a:ea typeface="Cambria Math" charset="0"/>
                            <a:cs typeface="Cambria Math" charset="0"/>
                          </a:rPr>
                        </m:ctrlPr>
                      </m:fPr>
                      <m:num>
                        <m:r>
                          <a:rPr kumimoji="1" lang="mr-IN" altLang="zh-CN" b="0" i="1" dirty="0" smtClean="0">
                            <a:latin typeface="Cambria Math" charset="0"/>
                            <a:ea typeface="Cambria Math" charset="0"/>
                            <a:cs typeface="Cambria Math" charset="0"/>
                          </a:rPr>
                          <m:t>𝜕</m:t>
                        </m:r>
                        <m:r>
                          <a:rPr kumimoji="1" lang="en-US" altLang="zh-CN" b="0" i="1" dirty="0" smtClean="0">
                            <a:latin typeface="Cambria Math" charset="0"/>
                            <a:ea typeface="Cambria Math" charset="0"/>
                            <a:cs typeface="Cambria Math" charset="0"/>
                          </a:rPr>
                          <m:t>𝐿</m:t>
                        </m:r>
                      </m:num>
                      <m:den>
                        <m:r>
                          <a:rPr kumimoji="1" lang="mr-IN" altLang="zh-CN" b="0" i="1" dirty="0" smtClean="0">
                            <a:latin typeface="Cambria Math" charset="0"/>
                            <a:ea typeface="Cambria Math" charset="0"/>
                            <a:cs typeface="Cambria Math" charset="0"/>
                          </a:rPr>
                          <m:t>𝜕</m:t>
                        </m:r>
                        <m:r>
                          <a:rPr kumimoji="1" lang="en-US" altLang="zh-CN" b="0" i="1" dirty="0" smtClean="0">
                            <a:latin typeface="Cambria Math" charset="0"/>
                            <a:ea typeface="Cambria Math" charset="0"/>
                            <a:cs typeface="Cambria Math" charset="0"/>
                          </a:rPr>
                          <m:t>𝑦</m:t>
                        </m:r>
                      </m:den>
                    </m:f>
                    <m:r>
                      <a:rPr kumimoji="1" lang="en-US" altLang="zh-CN" b="0" i="1" dirty="0" smtClean="0">
                        <a:latin typeface="Cambria Math" charset="0"/>
                        <a:ea typeface="Cambria Math" charset="0"/>
                        <a:cs typeface="Cambria Math" charset="0"/>
                      </a:rPr>
                      <m:t>=</m:t>
                    </m:r>
                    <m:r>
                      <a:rPr kumimoji="1" lang="en-US" altLang="zh-CN" b="0" i="1" dirty="0" smtClean="0">
                        <a:latin typeface="Cambria Math" charset="0"/>
                        <a:ea typeface="Cambria Math" charset="0"/>
                        <a:cs typeface="Cambria Math" charset="0"/>
                      </a:rPr>
                      <m:t>𝑥</m:t>
                    </m:r>
                    <m:sSup>
                      <m:sSupPr>
                        <m:ctrlPr>
                          <a:rPr kumimoji="1" lang="en-US" altLang="zh-CN" b="0" i="1" dirty="0" smtClean="0">
                            <a:latin typeface="Cambria Math" charset="0"/>
                            <a:ea typeface="Cambria Math" charset="0"/>
                            <a:cs typeface="Cambria Math" charset="0"/>
                          </a:rPr>
                        </m:ctrlPr>
                      </m:sSupPr>
                      <m:e>
                        <m:r>
                          <a:rPr kumimoji="1" lang="en-US" altLang="zh-CN" i="1" dirty="0">
                            <a:latin typeface="Cambria Math" charset="0"/>
                            <a:ea typeface="Cambria Math" charset="0"/>
                            <a:cs typeface="Cambria Math" charset="0"/>
                          </a:rPr>
                          <m:t>×(</m:t>
                        </m:r>
                        <m:f>
                          <m:fPr>
                            <m:ctrlPr>
                              <a:rPr kumimoji="1" lang="mr-IN" altLang="zh-CN" i="1" dirty="0">
                                <a:latin typeface="Cambria Math" charset="0"/>
                                <a:ea typeface="Cambria Math" charset="0"/>
                                <a:cs typeface="Cambria Math" charset="0"/>
                              </a:rPr>
                            </m:ctrlPr>
                          </m:fPr>
                          <m:num>
                            <m:r>
                              <a:rPr kumimoji="1" lang="mr-IN" altLang="zh-CN" i="1" dirty="0">
                                <a:latin typeface="Cambria Math" charset="0"/>
                                <a:ea typeface="Cambria Math" charset="0"/>
                                <a:cs typeface="Cambria Math" charset="0"/>
                              </a:rPr>
                              <m:t>𝜕</m:t>
                            </m:r>
                            <m:r>
                              <a:rPr kumimoji="1" lang="en-US" altLang="zh-CN" i="1" dirty="0">
                                <a:latin typeface="Cambria Math" charset="0"/>
                                <a:ea typeface="Cambria Math" charset="0"/>
                                <a:cs typeface="Cambria Math" charset="0"/>
                              </a:rPr>
                              <m:t>𝐿</m:t>
                            </m:r>
                          </m:num>
                          <m:den>
                            <m:r>
                              <a:rPr kumimoji="1" lang="mr-IN" altLang="zh-CN" i="1" dirty="0">
                                <a:latin typeface="Cambria Math" charset="0"/>
                                <a:ea typeface="Cambria Math" charset="0"/>
                                <a:cs typeface="Cambria Math" charset="0"/>
                              </a:rPr>
                              <m:t>𝜕</m:t>
                            </m:r>
                            <m:r>
                              <a:rPr kumimoji="1" lang="en-US" altLang="zh-CN" i="1" dirty="0">
                                <a:latin typeface="Cambria Math" charset="0"/>
                                <a:ea typeface="Cambria Math" charset="0"/>
                                <a:cs typeface="Cambria Math" charset="0"/>
                              </a:rPr>
                              <m:t>𝑦</m:t>
                            </m:r>
                          </m:den>
                        </m:f>
                        <m:r>
                          <a:rPr kumimoji="1" lang="en-US" altLang="zh-CN" i="1" dirty="0">
                            <a:latin typeface="Cambria Math" charset="0"/>
                            <a:ea typeface="Cambria Math" charset="0"/>
                            <a:cs typeface="Cambria Math" charset="0"/>
                          </a:rPr>
                          <m:t>)</m:t>
                        </m:r>
                      </m:e>
                      <m:sup>
                        <m:r>
                          <a:rPr kumimoji="1" lang="en-US" altLang="zh-CN" b="0" i="1" dirty="0" smtClean="0">
                            <a:latin typeface="Cambria Math" charset="0"/>
                            <a:ea typeface="Cambria Math" charset="0"/>
                            <a:cs typeface="Cambria Math" charset="0"/>
                          </a:rPr>
                          <m:t>𝑇</m:t>
                        </m:r>
                      </m:sup>
                    </m:sSup>
                  </m:oMath>
                </a14:m>
                <a:endParaRPr kumimoji="1" lang="zh-CN" altLang="en-US" dirty="0"/>
              </a:p>
            </p:txBody>
          </p:sp>
        </mc:Choice>
        <mc:Fallback>
          <p:sp>
            <p:nvSpPr>
              <p:cNvPr id="8" name="文本框 7"/>
              <p:cNvSpPr txBox="1">
                <a:spLocks noRot="1" noChangeAspect="1" noMove="1" noResize="1" noEditPoints="1" noAdjustHandles="1" noChangeArrowheads="1" noChangeShapeType="1" noTextEdit="1"/>
              </p:cNvSpPr>
              <p:nvPr/>
            </p:nvSpPr>
            <p:spPr>
              <a:xfrm>
                <a:off x="6509904" y="4927532"/>
                <a:ext cx="3913187" cy="438197"/>
              </a:xfrm>
              <a:prstGeom prst="rect">
                <a:avLst/>
              </a:prstGeom>
              <a:blipFill rotWithShape="0">
                <a:blip r:embed="rId7"/>
                <a:stretch>
                  <a:fillRect l="-2181" t="-6944" r="-156" b="-12500"/>
                </a:stretch>
              </a:blipFill>
            </p:spPr>
            <p:txBody>
              <a:bodyPr/>
              <a:lstStyle/>
              <a:p>
                <a:r>
                  <a:rPr lang="zh-CN" altLang="en-US">
                    <a:noFill/>
                  </a:rPr>
                  <a:t> </a:t>
                </a:r>
              </a:p>
            </p:txBody>
          </p:sp>
        </mc:Fallback>
      </mc:AlternateContent>
      <p:sp>
        <p:nvSpPr>
          <p:cNvPr id="9" name="幻灯片编号占位符 8"/>
          <p:cNvSpPr>
            <a:spLocks noGrp="1"/>
          </p:cNvSpPr>
          <p:nvPr>
            <p:ph type="sldNum" sz="quarter" idx="12"/>
          </p:nvPr>
        </p:nvSpPr>
        <p:spPr/>
        <p:txBody>
          <a:bodyPr/>
          <a:lstStyle/>
          <a:p>
            <a:fld id="{4FAB73BC-B049-4115-A692-8D63A059BFB8}" type="slidenum">
              <a:rPr lang="en-US" smtClean="0"/>
              <a:t>32</a:t>
            </a:fld>
            <a:endParaRPr lang="en-US" dirty="0"/>
          </a:p>
        </p:txBody>
      </p:sp>
    </p:spTree>
    <p:extLst>
      <p:ext uri="{BB962C8B-B14F-4D97-AF65-F5344CB8AC3E}">
        <p14:creationId xmlns:p14="http://schemas.microsoft.com/office/powerpoint/2010/main" val="18077005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5400" b="1" dirty="0" smtClean="0"/>
              <a:t>CNN</a:t>
            </a:r>
            <a:endParaRPr kumimoji="1" lang="zh-CN" altLang="en-US" sz="5400" b="1" dirty="0"/>
          </a:p>
        </p:txBody>
      </p:sp>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63093" y="2947878"/>
            <a:ext cx="4583053" cy="1789573"/>
          </a:xfr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sp>
        <p:nvSpPr>
          <p:cNvPr id="6" name="文本框 5"/>
          <p:cNvSpPr txBox="1"/>
          <p:nvPr/>
        </p:nvSpPr>
        <p:spPr>
          <a:xfrm>
            <a:off x="34681" y="6415460"/>
            <a:ext cx="2125197" cy="369332"/>
          </a:xfrm>
          <a:prstGeom prst="rect">
            <a:avLst/>
          </a:prstGeom>
          <a:noFill/>
        </p:spPr>
        <p:txBody>
          <a:bodyPr wrap="none" rtlCol="0">
            <a:spAutoFit/>
          </a:bodyPr>
          <a:lstStyle/>
          <a:p>
            <a:r>
              <a:rPr kumimoji="1" lang="en-US" altLang="zh-CN" b="1" dirty="0"/>
              <a:t>Image</a:t>
            </a:r>
            <a:r>
              <a:rPr kumimoji="1" lang="zh-CN" altLang="en-US" b="1" dirty="0"/>
              <a:t> </a:t>
            </a:r>
            <a:r>
              <a:rPr kumimoji="1" lang="en-US" altLang="zh-CN" b="1" dirty="0"/>
              <a:t>Classification</a:t>
            </a:r>
            <a:r>
              <a:rPr kumimoji="1" lang="zh-CN" altLang="en-US" b="1" dirty="0"/>
              <a:t> </a:t>
            </a:r>
            <a:endParaRPr kumimoji="1" lang="zh-CN" altLang="en-US" dirty="0"/>
          </a:p>
        </p:txBody>
      </p:sp>
      <p:sp>
        <p:nvSpPr>
          <p:cNvPr id="7" name="文本框 6"/>
          <p:cNvSpPr txBox="1"/>
          <p:nvPr/>
        </p:nvSpPr>
        <p:spPr>
          <a:xfrm>
            <a:off x="9038947" y="3242063"/>
            <a:ext cx="2368854" cy="923330"/>
          </a:xfrm>
          <a:prstGeom prst="rect">
            <a:avLst/>
          </a:prstGeom>
          <a:noFill/>
        </p:spPr>
        <p:txBody>
          <a:bodyPr wrap="none" rtlCol="0">
            <a:spAutoFit/>
          </a:bodyPr>
          <a:lstStyle/>
          <a:p>
            <a:pPr marL="285750" indent="-285750">
              <a:lnSpc>
                <a:spcPct val="150000"/>
              </a:lnSpc>
              <a:buFont typeface="Wingdings" charset="2"/>
              <a:buChar char="Ø"/>
            </a:pPr>
            <a:r>
              <a:rPr lang="en-US" altLang="zh-CN" dirty="0"/>
              <a:t>Sparse Connectivity </a:t>
            </a:r>
            <a:endParaRPr lang="en-US" altLang="zh-CN" dirty="0" smtClean="0"/>
          </a:p>
          <a:p>
            <a:pPr marL="285750" indent="-285750">
              <a:lnSpc>
                <a:spcPct val="150000"/>
              </a:lnSpc>
              <a:buFont typeface="Wingdings" charset="2"/>
              <a:buChar char="Ø"/>
            </a:pPr>
            <a:r>
              <a:rPr lang="en-US" altLang="zh-CN" dirty="0"/>
              <a:t>Shared Weights</a:t>
            </a:r>
            <a:endParaRPr kumimoji="1" lang="zh-CN" altLang="en-US" dirty="0"/>
          </a:p>
        </p:txBody>
      </p:sp>
      <p:graphicFrame>
        <p:nvGraphicFramePr>
          <p:cNvPr id="3" name="表格 2"/>
          <p:cNvGraphicFramePr>
            <a:graphicFrameLocks noGrp="1"/>
          </p:cNvGraphicFramePr>
          <p:nvPr>
            <p:extLst>
              <p:ext uri="{D42A27DB-BD31-4B8C-83A1-F6EECF244321}">
                <p14:modId xmlns:p14="http://schemas.microsoft.com/office/powerpoint/2010/main" val="1339927757"/>
              </p:ext>
            </p:extLst>
          </p:nvPr>
        </p:nvGraphicFramePr>
        <p:xfrm>
          <a:off x="6899313" y="2918381"/>
          <a:ext cx="1527276" cy="1551585"/>
        </p:xfrm>
        <a:graphic>
          <a:graphicData uri="http://schemas.openxmlformats.org/drawingml/2006/table">
            <a:tbl>
              <a:tblPr firstRow="1" bandRow="1">
                <a:tableStyleId>{5940675A-B579-460E-94D1-54222C63F5DA}</a:tableStyleId>
              </a:tblPr>
              <a:tblGrid>
                <a:gridCol w="509092"/>
                <a:gridCol w="509092"/>
                <a:gridCol w="509092"/>
              </a:tblGrid>
              <a:tr h="517195">
                <a:tc>
                  <a:txBody>
                    <a:bodyPr/>
                    <a:lstStyle/>
                    <a:p>
                      <a:pPr algn="ctr"/>
                      <a:r>
                        <a:rPr lang="en-US" altLang="zh-CN" dirty="0" smtClean="0"/>
                        <a:t>1</a:t>
                      </a:r>
                      <a:endParaRPr lang="zh-CN" altLang="en-US" dirty="0"/>
                    </a:p>
                  </a:txBody>
                  <a:tcPr anchor="ctr"/>
                </a:tc>
                <a:tc>
                  <a:txBody>
                    <a:bodyPr/>
                    <a:lstStyle/>
                    <a:p>
                      <a:pPr algn="ctr"/>
                      <a:r>
                        <a:rPr lang="en-US" altLang="zh-CN" dirty="0" smtClean="0"/>
                        <a:t>0</a:t>
                      </a:r>
                      <a:endParaRPr lang="zh-CN" altLang="en-US" dirty="0"/>
                    </a:p>
                  </a:txBody>
                  <a:tcPr anchor="ctr"/>
                </a:tc>
                <a:tc>
                  <a:txBody>
                    <a:bodyPr/>
                    <a:lstStyle/>
                    <a:p>
                      <a:pPr algn="ctr"/>
                      <a:r>
                        <a:rPr lang="en-US" altLang="zh-CN" dirty="0" smtClean="0"/>
                        <a:t>1</a:t>
                      </a:r>
                      <a:endParaRPr lang="zh-CN" altLang="en-US" dirty="0"/>
                    </a:p>
                  </a:txBody>
                  <a:tcPr anchor="ctr"/>
                </a:tc>
              </a:tr>
              <a:tr h="517195">
                <a:tc>
                  <a:txBody>
                    <a:bodyPr/>
                    <a:lstStyle/>
                    <a:p>
                      <a:pPr algn="ctr"/>
                      <a:r>
                        <a:rPr lang="en-US" altLang="zh-CN" dirty="0" smtClean="0"/>
                        <a:t>0</a:t>
                      </a:r>
                      <a:endParaRPr lang="zh-CN" altLang="en-US" dirty="0"/>
                    </a:p>
                  </a:txBody>
                  <a:tcPr anchor="ctr"/>
                </a:tc>
                <a:tc>
                  <a:txBody>
                    <a:bodyPr/>
                    <a:lstStyle/>
                    <a:p>
                      <a:pPr algn="ctr"/>
                      <a:r>
                        <a:rPr lang="en-US" altLang="zh-CN" dirty="0" smtClean="0"/>
                        <a:t>1</a:t>
                      </a:r>
                      <a:endParaRPr lang="zh-CN" altLang="en-US" dirty="0"/>
                    </a:p>
                  </a:txBody>
                  <a:tcPr anchor="ctr"/>
                </a:tc>
                <a:tc>
                  <a:txBody>
                    <a:bodyPr/>
                    <a:lstStyle/>
                    <a:p>
                      <a:pPr algn="ctr"/>
                      <a:r>
                        <a:rPr lang="en-US" altLang="zh-CN" dirty="0" smtClean="0"/>
                        <a:t>0</a:t>
                      </a:r>
                      <a:endParaRPr lang="zh-CN" altLang="en-US" dirty="0"/>
                    </a:p>
                  </a:txBody>
                  <a:tcPr anchor="ctr"/>
                </a:tc>
              </a:tr>
              <a:tr h="517195">
                <a:tc>
                  <a:txBody>
                    <a:bodyPr/>
                    <a:lstStyle/>
                    <a:p>
                      <a:pPr algn="ctr"/>
                      <a:r>
                        <a:rPr lang="en-US" altLang="zh-CN" dirty="0" smtClean="0"/>
                        <a:t>1</a:t>
                      </a:r>
                      <a:endParaRPr lang="zh-CN" altLang="en-US" dirty="0"/>
                    </a:p>
                  </a:txBody>
                  <a:tcPr anchor="ctr"/>
                </a:tc>
                <a:tc>
                  <a:txBody>
                    <a:bodyPr/>
                    <a:lstStyle/>
                    <a:p>
                      <a:pPr algn="ctr"/>
                      <a:r>
                        <a:rPr lang="en-US" altLang="zh-CN" dirty="0" smtClean="0"/>
                        <a:t>0</a:t>
                      </a:r>
                      <a:endParaRPr lang="zh-CN" altLang="en-US" dirty="0"/>
                    </a:p>
                  </a:txBody>
                  <a:tcPr anchor="ctr"/>
                </a:tc>
                <a:tc>
                  <a:txBody>
                    <a:bodyPr/>
                    <a:lstStyle/>
                    <a:p>
                      <a:pPr algn="ctr"/>
                      <a:r>
                        <a:rPr lang="en-US" altLang="zh-CN" dirty="0" smtClean="0"/>
                        <a:t>1</a:t>
                      </a:r>
                      <a:endParaRPr lang="zh-CN" altLang="en-US" dirty="0"/>
                    </a:p>
                  </a:txBody>
                  <a:tcPr anchor="ctr"/>
                </a:tc>
              </a:tr>
            </a:tbl>
          </a:graphicData>
        </a:graphic>
      </p:graphicFrame>
      <p:cxnSp>
        <p:nvCxnSpPr>
          <p:cNvPr id="9" name="直线箭头连接符 8"/>
          <p:cNvCxnSpPr/>
          <p:nvPr/>
        </p:nvCxnSpPr>
        <p:spPr>
          <a:xfrm flipV="1">
            <a:off x="5270433" y="2918381"/>
            <a:ext cx="1628880" cy="6490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直线箭头连接符 11"/>
          <p:cNvCxnSpPr/>
          <p:nvPr/>
        </p:nvCxnSpPr>
        <p:spPr>
          <a:xfrm>
            <a:off x="5270433" y="3694173"/>
            <a:ext cx="1628880" cy="7757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幻灯片编号占位符 7"/>
          <p:cNvSpPr>
            <a:spLocks noGrp="1"/>
          </p:cNvSpPr>
          <p:nvPr>
            <p:ph type="sldNum" sz="quarter" idx="12"/>
          </p:nvPr>
        </p:nvSpPr>
        <p:spPr/>
        <p:txBody>
          <a:bodyPr/>
          <a:lstStyle/>
          <a:p>
            <a:fld id="{4FAB73BC-B049-4115-A692-8D63A059BFB8}" type="slidenum">
              <a:rPr lang="en-US" smtClean="0"/>
              <a:t>33</a:t>
            </a:fld>
            <a:endParaRPr lang="en-US" dirty="0"/>
          </a:p>
        </p:txBody>
      </p:sp>
    </p:spTree>
    <p:extLst>
      <p:ext uri="{BB962C8B-B14F-4D97-AF65-F5344CB8AC3E}">
        <p14:creationId xmlns:p14="http://schemas.microsoft.com/office/powerpoint/2010/main" val="19726152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CNN</a:t>
            </a:r>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sp>
        <p:nvSpPr>
          <p:cNvPr id="6" name="内容占位符 5"/>
          <p:cNvSpPr>
            <a:spLocks noGrp="1"/>
          </p:cNvSpPr>
          <p:nvPr>
            <p:ph idx="1"/>
          </p:nvPr>
        </p:nvSpPr>
        <p:spPr/>
        <p:txBody>
          <a:bodyPr/>
          <a:lstStyle/>
          <a:p>
            <a:r>
              <a:rPr kumimoji="1" lang="zh-CN" altLang="en-US" dirty="0" smtClean="0"/>
              <a:t> </a:t>
            </a:r>
            <a:endParaRPr kumimoji="1" lang="zh-CN" altLang="en-US" dirty="0"/>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1731" y="1845734"/>
            <a:ext cx="10187853" cy="2726266"/>
          </a:xfrm>
          <a:prstGeom prst="rect">
            <a:avLst/>
          </a:prstGeom>
        </p:spPr>
      </p:pic>
      <p:sp>
        <p:nvSpPr>
          <p:cNvPr id="3" name="幻灯片编号占位符 2"/>
          <p:cNvSpPr>
            <a:spLocks noGrp="1"/>
          </p:cNvSpPr>
          <p:nvPr>
            <p:ph type="sldNum" sz="quarter" idx="12"/>
          </p:nvPr>
        </p:nvSpPr>
        <p:spPr/>
        <p:txBody>
          <a:bodyPr/>
          <a:lstStyle/>
          <a:p>
            <a:fld id="{4FAB73BC-B049-4115-A692-8D63A059BFB8}" type="slidenum">
              <a:rPr lang="en-US" smtClean="0"/>
              <a:t>34</a:t>
            </a:fld>
            <a:endParaRPr lang="en-US" dirty="0"/>
          </a:p>
        </p:txBody>
      </p:sp>
    </p:spTree>
    <p:extLst>
      <p:ext uri="{BB962C8B-B14F-4D97-AF65-F5344CB8AC3E}">
        <p14:creationId xmlns:p14="http://schemas.microsoft.com/office/powerpoint/2010/main" val="13446546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CNN</a:t>
            </a:r>
            <a:endParaRPr kumimoji="1" lang="zh-CN" altLang="en-US" dirty="0"/>
          </a:p>
        </p:txBody>
      </p:sp>
      <p:sp>
        <p:nvSpPr>
          <p:cNvPr id="3" name="内容占位符 2"/>
          <p:cNvSpPr>
            <a:spLocks noGrp="1"/>
          </p:cNvSpPr>
          <p:nvPr>
            <p:ph idx="1"/>
          </p:nvPr>
        </p:nvSpPr>
        <p:spPr>
          <a:xfrm>
            <a:off x="511151" y="1865398"/>
            <a:ext cx="10644529" cy="4023360"/>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dirty="0" smtClean="0"/>
              <a:t>Convolutional Layer:</a:t>
            </a:r>
            <a:endParaRPr kumimoji="1" lang="en-US" altLang="zh-CN" sz="1000" dirty="0">
              <a:solidFill>
                <a:schemeClr val="tx1"/>
              </a:solidFill>
            </a:endParaRPr>
          </a:p>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zh-CN" dirty="0" smtClean="0"/>
          </a:p>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zh-CN" dirty="0" smtClean="0"/>
          </a:p>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zh-CN" dirty="0" smtClean="0"/>
          </a:p>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dirty="0" smtClean="0"/>
              <a:t>Pooling Layer:</a:t>
            </a:r>
          </a:p>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cxnSp>
        <p:nvCxnSpPr>
          <p:cNvPr id="19" name="直线箭头连接符 18"/>
          <p:cNvCxnSpPr/>
          <p:nvPr/>
        </p:nvCxnSpPr>
        <p:spPr>
          <a:xfrm flipV="1">
            <a:off x="5901384" y="5417782"/>
            <a:ext cx="477163" cy="3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表格 19"/>
          <p:cNvGraphicFramePr>
            <a:graphicFrameLocks noGrp="1"/>
          </p:cNvGraphicFramePr>
          <p:nvPr>
            <p:extLst>
              <p:ext uri="{D42A27DB-BD31-4B8C-83A1-F6EECF244321}">
                <p14:modId xmlns:p14="http://schemas.microsoft.com/office/powerpoint/2010/main" val="1656992415"/>
              </p:ext>
            </p:extLst>
          </p:nvPr>
        </p:nvGraphicFramePr>
        <p:xfrm>
          <a:off x="7003142" y="4987868"/>
          <a:ext cx="823102" cy="850394"/>
        </p:xfrm>
        <a:graphic>
          <a:graphicData uri="http://schemas.openxmlformats.org/drawingml/2006/table">
            <a:tbl>
              <a:tblPr firstRow="1" bandRow="1">
                <a:tableStyleId>{5940675A-B579-460E-94D1-54222C63F5DA}</a:tableStyleId>
              </a:tblPr>
              <a:tblGrid>
                <a:gridCol w="411551"/>
                <a:gridCol w="411551"/>
              </a:tblGrid>
              <a:tr h="425197">
                <a:tc>
                  <a:txBody>
                    <a:bodyPr/>
                    <a:lstStyle/>
                    <a:p>
                      <a:pPr algn="ctr"/>
                      <a:r>
                        <a:rPr lang="en-US" altLang="zh-CN" dirty="0" smtClean="0"/>
                        <a:t>4</a:t>
                      </a:r>
                      <a:endParaRPr lang="zh-CN" altLang="en-US" dirty="0"/>
                    </a:p>
                  </a:txBody>
                  <a:tcPr/>
                </a:tc>
                <a:tc>
                  <a:txBody>
                    <a:bodyPr/>
                    <a:lstStyle/>
                    <a:p>
                      <a:pPr algn="ctr"/>
                      <a:r>
                        <a:rPr lang="en-US" altLang="zh-CN" dirty="0" smtClean="0"/>
                        <a:t>4</a:t>
                      </a:r>
                      <a:endParaRPr lang="zh-CN" altLang="en-US" dirty="0"/>
                    </a:p>
                  </a:txBody>
                  <a:tcPr/>
                </a:tc>
              </a:tr>
              <a:tr h="425197">
                <a:tc>
                  <a:txBody>
                    <a:bodyPr/>
                    <a:lstStyle/>
                    <a:p>
                      <a:pPr algn="ctr"/>
                      <a:r>
                        <a:rPr lang="en-US" altLang="zh-CN" dirty="0" smtClean="0"/>
                        <a:t>4</a:t>
                      </a:r>
                      <a:endParaRPr lang="zh-CN" altLang="en-US" dirty="0"/>
                    </a:p>
                  </a:txBody>
                  <a:tcPr/>
                </a:tc>
                <a:tc>
                  <a:txBody>
                    <a:bodyPr/>
                    <a:lstStyle/>
                    <a:p>
                      <a:pPr algn="ctr"/>
                      <a:r>
                        <a:rPr lang="en-US" altLang="zh-CN" dirty="0" smtClean="0"/>
                        <a:t>4</a:t>
                      </a:r>
                      <a:endParaRPr lang="zh-CN" altLang="en-US" dirty="0"/>
                    </a:p>
                  </a:txBody>
                  <a:tcPr/>
                </a:tc>
              </a:tr>
            </a:tbl>
          </a:graphicData>
        </a:graphic>
      </p:graphicFrame>
      <p:grpSp>
        <p:nvGrpSpPr>
          <p:cNvPr id="22" name="组 21"/>
          <p:cNvGrpSpPr/>
          <p:nvPr/>
        </p:nvGrpSpPr>
        <p:grpSpPr>
          <a:xfrm>
            <a:off x="4156881" y="4987868"/>
            <a:ext cx="900890" cy="900890"/>
            <a:chOff x="2104103" y="4634672"/>
            <a:chExt cx="900890" cy="900890"/>
          </a:xfrm>
        </p:grpSpPr>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4103" y="4634672"/>
              <a:ext cx="900890" cy="900890"/>
            </a:xfrm>
            <a:prstGeom prst="rect">
              <a:avLst/>
            </a:prstGeom>
          </p:spPr>
        </p:pic>
        <p:sp>
          <p:nvSpPr>
            <p:cNvPr id="18" name="矩形 17"/>
            <p:cNvSpPr/>
            <p:nvPr/>
          </p:nvSpPr>
          <p:spPr>
            <a:xfrm>
              <a:off x="2104103" y="4660490"/>
              <a:ext cx="570271" cy="5604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p:cNvSpPr/>
            <p:nvPr/>
          </p:nvSpPr>
          <p:spPr>
            <a:xfrm>
              <a:off x="2389238" y="4660490"/>
              <a:ext cx="593675" cy="5604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5" name="文本框 24"/>
          <p:cNvSpPr txBox="1"/>
          <p:nvPr/>
        </p:nvSpPr>
        <p:spPr>
          <a:xfrm>
            <a:off x="5680575" y="5150344"/>
            <a:ext cx="888385" cy="261610"/>
          </a:xfrm>
          <a:prstGeom prst="rect">
            <a:avLst/>
          </a:prstGeom>
          <a:noFill/>
        </p:spPr>
        <p:txBody>
          <a:bodyPr wrap="none" rtlCol="0">
            <a:spAutoFit/>
          </a:bodyPr>
          <a:lstStyle/>
          <a:p>
            <a:r>
              <a:rPr kumimoji="1" lang="en-US" altLang="zh-CN" sz="1100" dirty="0" smtClean="0"/>
              <a:t>Max</a:t>
            </a:r>
            <a:r>
              <a:rPr kumimoji="1" lang="zh-CN" altLang="en-US" sz="1100" dirty="0" smtClean="0"/>
              <a:t> </a:t>
            </a:r>
            <a:r>
              <a:rPr kumimoji="1" lang="en-US" altLang="zh-CN" sz="1100" dirty="0" smtClean="0"/>
              <a:t>Pooling</a:t>
            </a:r>
          </a:p>
        </p:txBody>
      </p:sp>
      <p:grpSp>
        <p:nvGrpSpPr>
          <p:cNvPr id="31" name="组 30"/>
          <p:cNvGrpSpPr/>
          <p:nvPr/>
        </p:nvGrpSpPr>
        <p:grpSpPr>
          <a:xfrm>
            <a:off x="511151" y="2172929"/>
            <a:ext cx="11285309" cy="2545911"/>
            <a:chOff x="511151" y="2172929"/>
            <a:chExt cx="11285309" cy="2545911"/>
          </a:xfrm>
        </p:grpSpPr>
        <p:grpSp>
          <p:nvGrpSpPr>
            <p:cNvPr id="15" name="组 14"/>
            <p:cNvGrpSpPr/>
            <p:nvPr/>
          </p:nvGrpSpPr>
          <p:grpSpPr>
            <a:xfrm>
              <a:off x="511151" y="2685935"/>
              <a:ext cx="11230658" cy="1366628"/>
              <a:chOff x="418251" y="2265480"/>
              <a:chExt cx="11230658" cy="1366628"/>
            </a:xfrm>
          </p:grpSpPr>
          <p:pic>
            <p:nvPicPr>
              <p:cNvPr id="5" name="图片 4"/>
              <p:cNvPicPr>
                <a:picLocks noChangeAspect="1"/>
              </p:cNvPicPr>
              <p:nvPr/>
            </p:nvPicPr>
            <p:blipFill rotWithShape="1">
              <a:blip r:embed="rId5">
                <a:extLst>
                  <a:ext uri="{28A0092B-C50C-407E-A947-70E740481C1C}">
                    <a14:useLocalDpi xmlns:a14="http://schemas.microsoft.com/office/drawing/2010/main" val="0"/>
                  </a:ext>
                </a:extLst>
              </a:blip>
              <a:srcRect l="1" r="5981" b="2105"/>
              <a:stretch/>
            </p:blipFill>
            <p:spPr>
              <a:xfrm>
                <a:off x="418251" y="2265480"/>
                <a:ext cx="2471762" cy="1366628"/>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79760" y="2271308"/>
                <a:ext cx="2428724" cy="1360800"/>
              </a:xfrm>
              <a:prstGeom prst="rect">
                <a:avLst/>
              </a:prstGeom>
            </p:spPr>
          </p:pic>
          <p:pic>
            <p:nvPicPr>
              <p:cNvPr id="7" name="图片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98231" y="2265480"/>
                <a:ext cx="2436605" cy="1360800"/>
              </a:xfrm>
              <a:prstGeom prst="rect">
                <a:avLst/>
              </a:prstGeom>
            </p:spPr>
          </p:pic>
          <p:pic>
            <p:nvPicPr>
              <p:cNvPr id="8" name="图片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24583" y="2265480"/>
                <a:ext cx="2424326" cy="1360800"/>
              </a:xfrm>
              <a:prstGeom prst="rect">
                <a:avLst/>
              </a:prstGeom>
            </p:spPr>
          </p:pic>
          <p:cxnSp>
            <p:nvCxnSpPr>
              <p:cNvPr id="10" name="直线箭头连接符 9"/>
              <p:cNvCxnSpPr/>
              <p:nvPr/>
            </p:nvCxnSpPr>
            <p:spPr>
              <a:xfrm>
                <a:off x="2996893" y="2945880"/>
                <a:ext cx="2407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线箭头连接符 12"/>
              <p:cNvCxnSpPr/>
              <p:nvPr/>
            </p:nvCxnSpPr>
            <p:spPr>
              <a:xfrm>
                <a:off x="5885737" y="2937166"/>
                <a:ext cx="2407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p:cNvCxnSpPr/>
              <p:nvPr/>
            </p:nvCxnSpPr>
            <p:spPr>
              <a:xfrm>
                <a:off x="8832338" y="2945880"/>
                <a:ext cx="2407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6" name="下箭头标注 25"/>
            <p:cNvSpPr/>
            <p:nvPr/>
          </p:nvSpPr>
          <p:spPr>
            <a:xfrm>
              <a:off x="9309602" y="2172929"/>
              <a:ext cx="587619" cy="513006"/>
            </a:xfrm>
            <a:prstGeom prst="down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smtClean="0">
                  <a:solidFill>
                    <a:schemeClr val="tx1"/>
                  </a:solidFill>
                </a:rPr>
                <a:t>Input</a:t>
              </a:r>
              <a:r>
                <a:rPr kumimoji="1" lang="zh-CN" altLang="en-US" sz="1000" dirty="0" smtClean="0">
                  <a:solidFill>
                    <a:schemeClr val="tx1"/>
                  </a:solidFill>
                </a:rPr>
                <a:t> </a:t>
              </a:r>
              <a:r>
                <a:rPr kumimoji="1" lang="en-US" altLang="zh-CN" sz="1000" dirty="0" smtClean="0">
                  <a:solidFill>
                    <a:schemeClr val="tx1"/>
                  </a:solidFill>
                </a:rPr>
                <a:t>Image</a:t>
              </a:r>
              <a:endParaRPr kumimoji="1" lang="zh-CN" altLang="en-US" sz="1000" dirty="0">
                <a:solidFill>
                  <a:schemeClr val="tx1"/>
                </a:solidFill>
              </a:endParaRPr>
            </a:p>
          </p:txBody>
        </p:sp>
        <p:sp>
          <p:nvSpPr>
            <p:cNvPr id="27" name="上箭头标注 26"/>
            <p:cNvSpPr/>
            <p:nvPr/>
          </p:nvSpPr>
          <p:spPr>
            <a:xfrm>
              <a:off x="9935061" y="4024456"/>
              <a:ext cx="785826" cy="694384"/>
            </a:xfrm>
            <a:prstGeom prst="up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p:cNvSpPr txBox="1"/>
            <p:nvPr/>
          </p:nvSpPr>
          <p:spPr>
            <a:xfrm>
              <a:off x="9874966" y="4318730"/>
              <a:ext cx="906017" cy="400110"/>
            </a:xfrm>
            <a:prstGeom prst="rect">
              <a:avLst/>
            </a:prstGeom>
            <a:noFill/>
          </p:spPr>
          <p:txBody>
            <a:bodyPr wrap="none" rtlCol="0">
              <a:spAutoFit/>
            </a:bodyPr>
            <a:lstStyle/>
            <a:p>
              <a:r>
                <a:rPr kumimoji="1" lang="en-US" altLang="zh-CN" sz="1000" dirty="0" smtClean="0"/>
                <a:t>Convolutional</a:t>
              </a:r>
            </a:p>
            <a:p>
              <a:r>
                <a:rPr kumimoji="1" lang="zh-CN" altLang="en-US" sz="1000" dirty="0" smtClean="0"/>
                <a:t> </a:t>
              </a:r>
              <a:r>
                <a:rPr kumimoji="1" lang="en-US" altLang="zh-CN" sz="1000" dirty="0" smtClean="0"/>
                <a:t>Kernel</a:t>
              </a:r>
              <a:endParaRPr kumimoji="1" lang="zh-CN" altLang="en-US" sz="1000" dirty="0"/>
            </a:p>
          </p:txBody>
        </p:sp>
        <p:sp>
          <p:nvSpPr>
            <p:cNvPr id="29" name="上箭头标注 28"/>
            <p:cNvSpPr/>
            <p:nvPr/>
          </p:nvSpPr>
          <p:spPr>
            <a:xfrm>
              <a:off x="11128355" y="3823995"/>
              <a:ext cx="583268" cy="517013"/>
            </a:xfrm>
            <a:prstGeom prst="up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文本框 29"/>
            <p:cNvSpPr txBox="1"/>
            <p:nvPr/>
          </p:nvSpPr>
          <p:spPr>
            <a:xfrm>
              <a:off x="11155680" y="3974718"/>
              <a:ext cx="640780" cy="400110"/>
            </a:xfrm>
            <a:prstGeom prst="rect">
              <a:avLst/>
            </a:prstGeom>
            <a:noFill/>
          </p:spPr>
          <p:txBody>
            <a:bodyPr wrap="square" rtlCol="0">
              <a:spAutoFit/>
            </a:bodyPr>
            <a:lstStyle/>
            <a:p>
              <a:r>
                <a:rPr kumimoji="1" lang="en-US" altLang="zh-CN" sz="1000" dirty="0" smtClean="0"/>
                <a:t>Feature</a:t>
              </a:r>
            </a:p>
            <a:p>
              <a:r>
                <a:rPr kumimoji="1" lang="zh-CN" altLang="en-US" sz="1000" dirty="0" smtClean="0"/>
                <a:t> </a:t>
              </a:r>
              <a:r>
                <a:rPr kumimoji="1" lang="en-US" altLang="zh-CN" sz="1000" dirty="0"/>
                <a:t>Map</a:t>
              </a:r>
              <a:endParaRPr kumimoji="1" lang="zh-CN" altLang="en-US" sz="1000" dirty="0"/>
            </a:p>
          </p:txBody>
        </p:sp>
      </p:grpSp>
      <p:sp>
        <p:nvSpPr>
          <p:cNvPr id="9" name="幻灯片编号占位符 8"/>
          <p:cNvSpPr>
            <a:spLocks noGrp="1"/>
          </p:cNvSpPr>
          <p:nvPr>
            <p:ph type="sldNum" sz="quarter" idx="12"/>
          </p:nvPr>
        </p:nvSpPr>
        <p:spPr/>
        <p:txBody>
          <a:bodyPr/>
          <a:lstStyle/>
          <a:p>
            <a:fld id="{4FAB73BC-B049-4115-A692-8D63A059BFB8}" type="slidenum">
              <a:rPr lang="en-US" smtClean="0"/>
              <a:t>35</a:t>
            </a:fld>
            <a:endParaRPr lang="en-US" dirty="0"/>
          </a:p>
        </p:txBody>
      </p:sp>
    </p:spTree>
    <p:extLst>
      <p:ext uri="{BB962C8B-B14F-4D97-AF65-F5344CB8AC3E}">
        <p14:creationId xmlns:p14="http://schemas.microsoft.com/office/powerpoint/2010/main" val="3479900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CNN</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kumimoji="1" lang="en-US" altLang="zh-CN" dirty="0" smtClean="0"/>
                  <a:t>ReLU</a:t>
                </a:r>
                <a:r>
                  <a:rPr kumimoji="1" lang="zh-CN" altLang="en-US" dirty="0" smtClean="0"/>
                  <a:t>：</a:t>
                </a:r>
                <a:endParaRPr kumimoji="1" lang="en-US" altLang="zh-CN" dirty="0" smtClean="0"/>
              </a:p>
              <a:p>
                <a:endParaRPr kumimoji="1" lang="en-US" altLang="zh-CN" dirty="0" smtClean="0"/>
              </a:p>
              <a:p>
                <a:endParaRPr kumimoji="1" lang="en-US" altLang="zh-CN" dirty="0"/>
              </a:p>
              <a:p>
                <a:endParaRPr kumimoji="1" lang="en-US" altLang="zh-CN" dirty="0" smtClean="0"/>
              </a:p>
              <a:p>
                <a:endParaRPr kumimoji="1" lang="en-US" altLang="zh-CN" dirty="0"/>
              </a:p>
              <a:p>
                <a:endParaRPr kumimoji="1" lang="en-US" altLang="zh-CN" dirty="0" smtClean="0"/>
              </a:p>
              <a:p>
                <a14:m>
                  <m:oMath xmlns:m="http://schemas.openxmlformats.org/officeDocument/2006/math">
                    <m:r>
                      <a:rPr kumimoji="1" lang="zh-CN" altLang="en-US" b="0" i="1" smtClean="0">
                        <a:latin typeface="Cambria Math" charset="0"/>
                      </a:rPr>
                      <m:t>     </m:t>
                    </m:r>
                    <m:r>
                      <a:rPr kumimoji="1" lang="en-US" altLang="zh-CN" b="0" i="1" smtClean="0">
                        <a:latin typeface="Cambria Math" charset="0"/>
                      </a:rPr>
                      <m:t>𝑓</m:t>
                    </m:r>
                    <m:d>
                      <m:dPr>
                        <m:ctrlPr>
                          <a:rPr kumimoji="1" lang="en-US" altLang="zh-CN" b="0" i="1" smtClean="0">
                            <a:latin typeface="Cambria Math" charset="0"/>
                          </a:rPr>
                        </m:ctrlPr>
                      </m:dPr>
                      <m:e>
                        <m:r>
                          <a:rPr kumimoji="1" lang="en-US" altLang="zh-CN" b="0" i="1" smtClean="0">
                            <a:latin typeface="Cambria Math" charset="0"/>
                          </a:rPr>
                          <m:t>𝑥</m:t>
                        </m:r>
                      </m:e>
                    </m:d>
                    <m:r>
                      <a:rPr kumimoji="1" lang="en-US" altLang="zh-CN" b="0" i="1" smtClean="0">
                        <a:latin typeface="Cambria Math" charset="0"/>
                      </a:rPr>
                      <m:t>=</m:t>
                    </m:r>
                    <m:r>
                      <a:rPr kumimoji="1" lang="en-US" altLang="zh-CN" b="0" i="1" smtClean="0">
                        <a:latin typeface="Cambria Math" charset="0"/>
                      </a:rPr>
                      <m:t>𝑚𝑎𝑥</m:t>
                    </m:r>
                    <m:d>
                      <m:dPr>
                        <m:ctrlPr>
                          <a:rPr kumimoji="1" lang="mr-IN" altLang="zh-CN" b="0" i="1" smtClean="0">
                            <a:latin typeface="Cambria Math" charset="0"/>
                          </a:rPr>
                        </m:ctrlPr>
                      </m:dPr>
                      <m:e>
                        <m:r>
                          <a:rPr kumimoji="1" lang="en-US" altLang="zh-CN" b="0" i="1" smtClean="0">
                            <a:latin typeface="Cambria Math" charset="0"/>
                          </a:rPr>
                          <m:t>0,</m:t>
                        </m:r>
                        <m:r>
                          <a:rPr kumimoji="1" lang="en-US" altLang="zh-CN" b="0" i="1" smtClean="0">
                            <a:latin typeface="Cambria Math" charset="0"/>
                          </a:rPr>
                          <m:t>𝑥</m:t>
                        </m:r>
                      </m:e>
                    </m:d>
                  </m:oMath>
                </a14:m>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1515" t="-2121"/>
                </a:stretch>
              </a:blipFill>
            </p:spPr>
            <p:txBody>
              <a:bodyPr/>
              <a:lstStyle/>
              <a:p>
                <a:r>
                  <a:rPr lang="zh-CN" altLang="en-US">
                    <a:noFill/>
                  </a:rPr>
                  <a:t> </a:t>
                </a:r>
              </a:p>
            </p:txBody>
          </p:sp>
        </mc:Fallback>
      </mc:AlternateContent>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sp>
        <p:nvSpPr>
          <p:cNvPr id="5" name="文本框 4"/>
          <p:cNvSpPr txBox="1"/>
          <p:nvPr/>
        </p:nvSpPr>
        <p:spPr>
          <a:xfrm>
            <a:off x="0" y="6472913"/>
            <a:ext cx="9539343" cy="369332"/>
          </a:xfrm>
          <a:prstGeom prst="rect">
            <a:avLst/>
          </a:prstGeom>
          <a:noFill/>
        </p:spPr>
        <p:txBody>
          <a:bodyPr wrap="none" rtlCol="0">
            <a:spAutoFit/>
          </a:bodyPr>
          <a:lstStyle/>
          <a:p>
            <a:r>
              <a:rPr lang="en-US" altLang="zh-CN" dirty="0" err="1"/>
              <a:t>Glorot</a:t>
            </a:r>
            <a:r>
              <a:rPr lang="en-US" altLang="zh-CN" dirty="0"/>
              <a:t> X, </a:t>
            </a:r>
            <a:r>
              <a:rPr lang="en-US" altLang="zh-CN" dirty="0" err="1"/>
              <a:t>Bordes</a:t>
            </a:r>
            <a:r>
              <a:rPr lang="en-US" altLang="zh-CN" dirty="0"/>
              <a:t> A, </a:t>
            </a:r>
            <a:r>
              <a:rPr lang="en-US" altLang="zh-CN" dirty="0" err="1"/>
              <a:t>Bengio</a:t>
            </a:r>
            <a:r>
              <a:rPr lang="en-US" altLang="zh-CN" dirty="0"/>
              <a:t> Y. Deep Sparse Rectifier Neural Networks[C]//</a:t>
            </a:r>
            <a:r>
              <a:rPr lang="en-US" altLang="zh-CN" dirty="0" err="1"/>
              <a:t>Aistats</a:t>
            </a:r>
            <a:r>
              <a:rPr lang="en-US" altLang="zh-CN" dirty="0"/>
              <a:t>. 2011, 15(106): 275.</a:t>
            </a:r>
            <a:endParaRPr kumimoji="1" lang="zh-CN" altLang="en-US" dirty="0"/>
          </a:p>
        </p:txBody>
      </p:sp>
      <p:pic>
        <p:nvPicPr>
          <p:cNvPr id="6" name="图片 5"/>
          <p:cNvPicPr>
            <a:picLocks noChangeAspect="1"/>
          </p:cNvPicPr>
          <p:nvPr/>
        </p:nvPicPr>
        <p:blipFill>
          <a:blip r:embed="rId5"/>
          <a:stretch>
            <a:fillRect/>
          </a:stretch>
        </p:blipFill>
        <p:spPr>
          <a:xfrm>
            <a:off x="5374940" y="2478593"/>
            <a:ext cx="4518645" cy="1464142"/>
          </a:xfrm>
          <a:prstGeom prst="rect">
            <a:avLst/>
          </a:prstGeom>
        </p:spPr>
      </p:pic>
      <p:pic>
        <p:nvPicPr>
          <p:cNvPr id="8" name="图片 7"/>
          <p:cNvPicPr>
            <a:picLocks noChangeAspect="1"/>
          </p:cNvPicPr>
          <p:nvPr/>
        </p:nvPicPr>
        <p:blipFill rotWithShape="1">
          <a:blip r:embed="rId6"/>
          <a:srcRect t="12376" r="7163" b="4071"/>
          <a:stretch/>
        </p:blipFill>
        <p:spPr>
          <a:xfrm>
            <a:off x="1254597" y="2694037"/>
            <a:ext cx="2109516" cy="1720645"/>
          </a:xfrm>
          <a:prstGeom prst="rect">
            <a:avLst/>
          </a:prstGeom>
        </p:spPr>
      </p:pic>
      <mc:AlternateContent xmlns:mc="http://schemas.openxmlformats.org/markup-compatibility/2006" xmlns:a14="http://schemas.microsoft.com/office/drawing/2010/main">
        <mc:Choice Requires="a14">
          <p:sp>
            <p:nvSpPr>
              <p:cNvPr id="9" name="文本框 8"/>
              <p:cNvSpPr txBox="1"/>
              <p:nvPr/>
            </p:nvSpPr>
            <p:spPr>
              <a:xfrm>
                <a:off x="3364113" y="3446637"/>
                <a:ext cx="132991"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400" b="0" i="1" smtClean="0">
                          <a:latin typeface="Cambria Math" charset="0"/>
                        </a:rPr>
                        <m:t>𝑥</m:t>
                      </m:r>
                    </m:oMath>
                  </m:oMathPara>
                </a14:m>
                <a:endParaRPr kumimoji="1" lang="zh-CN" altLang="en-US" sz="1400" dirty="0"/>
              </a:p>
            </p:txBody>
          </p:sp>
        </mc:Choice>
        <mc:Fallback xmlns="">
          <p:sp>
            <p:nvSpPr>
              <p:cNvPr id="9" name="文本框 8"/>
              <p:cNvSpPr txBox="1">
                <a:spLocks noRot="1" noChangeAspect="1" noMove="1" noResize="1" noEditPoints="1" noAdjustHandles="1" noChangeArrowheads="1" noChangeShapeType="1" noTextEdit="1"/>
              </p:cNvSpPr>
              <p:nvPr/>
            </p:nvSpPr>
            <p:spPr>
              <a:xfrm>
                <a:off x="3364113" y="3446637"/>
                <a:ext cx="132991" cy="215444"/>
              </a:xfrm>
              <a:prstGeom prst="rect">
                <a:avLst/>
              </a:prstGeom>
              <a:blipFill rotWithShape="0">
                <a:blip r:embed="rId7"/>
                <a:stretch>
                  <a:fillRect l="-22727" r="-1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2153264" y="2478593"/>
                <a:ext cx="462116"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400" b="0" i="1" smtClean="0">
                          <a:latin typeface="Cambria Math" charset="0"/>
                        </a:rPr>
                        <m:t>𝑓</m:t>
                      </m:r>
                      <m:r>
                        <a:rPr kumimoji="1" lang="en-US" altLang="zh-CN" sz="1400" b="0" i="1" smtClean="0">
                          <a:latin typeface="Cambria Math" charset="0"/>
                        </a:rPr>
                        <m:t>(</m:t>
                      </m:r>
                      <m:r>
                        <a:rPr kumimoji="1" lang="en-US" altLang="zh-CN" sz="1400" b="0" i="1" smtClean="0">
                          <a:latin typeface="Cambria Math" charset="0"/>
                        </a:rPr>
                        <m:t>𝑥</m:t>
                      </m:r>
                      <m:r>
                        <a:rPr kumimoji="1" lang="en-US" altLang="zh-CN" sz="1400" b="0" i="1" smtClean="0">
                          <a:latin typeface="Cambria Math" charset="0"/>
                        </a:rPr>
                        <m:t>)</m:t>
                      </m:r>
                    </m:oMath>
                  </m:oMathPara>
                </a14:m>
                <a:endParaRPr kumimoji="1" lang="zh-CN" altLang="en-US" sz="1400" dirty="0"/>
              </a:p>
            </p:txBody>
          </p:sp>
        </mc:Choice>
        <mc:Fallback xmlns="">
          <p:sp>
            <p:nvSpPr>
              <p:cNvPr id="11" name="文本框 10"/>
              <p:cNvSpPr txBox="1">
                <a:spLocks noRot="1" noChangeAspect="1" noMove="1" noResize="1" noEditPoints="1" noAdjustHandles="1" noChangeArrowheads="1" noChangeShapeType="1" noTextEdit="1"/>
              </p:cNvSpPr>
              <p:nvPr/>
            </p:nvSpPr>
            <p:spPr>
              <a:xfrm>
                <a:off x="2153264" y="2478593"/>
                <a:ext cx="462116" cy="215444"/>
              </a:xfrm>
              <a:prstGeom prst="rect">
                <a:avLst/>
              </a:prstGeom>
              <a:blipFill rotWithShape="0">
                <a:blip r:embed="rId8"/>
                <a:stretch>
                  <a:fillRect l="-6579" t="-2857" r="-6579" b="-37143"/>
                </a:stretch>
              </a:blipFill>
            </p:spPr>
            <p:txBody>
              <a:bodyPr/>
              <a:lstStyle/>
              <a:p>
                <a:r>
                  <a:rPr lang="zh-CN" altLang="en-US">
                    <a:noFill/>
                  </a:rPr>
                  <a:t> </a:t>
                </a:r>
              </a:p>
            </p:txBody>
          </p:sp>
        </mc:Fallback>
      </mc:AlternateContent>
      <p:sp>
        <p:nvSpPr>
          <p:cNvPr id="12" name="文本框 11"/>
          <p:cNvSpPr txBox="1"/>
          <p:nvPr/>
        </p:nvSpPr>
        <p:spPr>
          <a:xfrm>
            <a:off x="1553497" y="5112774"/>
            <a:ext cx="184731" cy="369332"/>
          </a:xfrm>
          <a:prstGeom prst="rect">
            <a:avLst/>
          </a:prstGeom>
          <a:noFill/>
        </p:spPr>
        <p:txBody>
          <a:bodyPr wrap="none" rtlCol="0">
            <a:spAutoFit/>
          </a:bodyPr>
          <a:lstStyle/>
          <a:p>
            <a:endParaRPr kumimoji="1" lang="zh-CN" altLang="en-US" dirty="0"/>
          </a:p>
        </p:txBody>
      </p:sp>
      <p:sp>
        <p:nvSpPr>
          <p:cNvPr id="7" name="幻灯片编号占位符 6"/>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590090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CNN</a:t>
            </a:r>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sp>
        <p:nvSpPr>
          <p:cNvPr id="5" name="内容占位符 4"/>
          <p:cNvSpPr txBox="1">
            <a:spLocks noGrp="1"/>
          </p:cNvSpPr>
          <p:nvPr>
            <p:ph idx="1"/>
          </p:nvPr>
        </p:nvSpPr>
        <p:spPr>
          <a:xfrm>
            <a:off x="1100873" y="2339229"/>
            <a:ext cx="2413546" cy="2195473"/>
          </a:xfrm>
          <a:prstGeom prst="rect">
            <a:avLst/>
          </a:prstGeom>
          <a:noFill/>
        </p:spPr>
        <p:txBody>
          <a:bodyPr wrap="none" rtlCol="0">
            <a:spAutoFit/>
          </a:bodyPr>
          <a:lstStyle/>
          <a:p>
            <a:r>
              <a:rPr kumimoji="1" lang="en-US" altLang="zh-CN" dirty="0" smtClean="0"/>
              <a:t>Advantages</a:t>
            </a:r>
            <a:r>
              <a:rPr kumimoji="1" lang="zh-CN" altLang="en-US" dirty="0" smtClean="0"/>
              <a:t> </a:t>
            </a:r>
            <a:r>
              <a:rPr kumimoji="1" lang="en-US" altLang="zh-CN" dirty="0" smtClean="0"/>
              <a:t>of</a:t>
            </a:r>
            <a:r>
              <a:rPr kumimoji="1" lang="zh-CN" altLang="en-US" dirty="0" smtClean="0"/>
              <a:t> </a:t>
            </a:r>
            <a:r>
              <a:rPr kumimoji="1" lang="en-US" altLang="zh-CN" dirty="0" err="1" smtClean="0"/>
              <a:t>ReLU</a:t>
            </a:r>
            <a:r>
              <a:rPr kumimoji="1" lang="zh-CN" altLang="en-US" dirty="0" smtClean="0"/>
              <a:t>：</a:t>
            </a:r>
            <a:endParaRPr kumimoji="1" lang="en-US" altLang="zh-CN" dirty="0" smtClean="0"/>
          </a:p>
          <a:p>
            <a:r>
              <a:rPr kumimoji="1" lang="en-US" altLang="zh-CN" dirty="0" smtClean="0"/>
              <a:t>1</a:t>
            </a:r>
            <a:r>
              <a:rPr kumimoji="1" lang="zh-CN" altLang="en-US" dirty="0" smtClean="0"/>
              <a:t>、</a:t>
            </a:r>
            <a:r>
              <a:rPr kumimoji="1" lang="en-US" altLang="zh-CN" dirty="0" smtClean="0"/>
              <a:t>Faster</a:t>
            </a:r>
          </a:p>
          <a:p>
            <a:r>
              <a:rPr kumimoji="1" lang="en-US" altLang="zh-CN" dirty="0" smtClean="0"/>
              <a:t>2</a:t>
            </a:r>
            <a:r>
              <a:rPr kumimoji="1" lang="zh-CN" altLang="en-US" dirty="0" smtClean="0"/>
              <a:t>、</a:t>
            </a:r>
            <a:r>
              <a:rPr kumimoji="1" lang="en-US" altLang="zh-CN" dirty="0" smtClean="0"/>
              <a:t>Simple</a:t>
            </a:r>
            <a:r>
              <a:rPr kumimoji="1" lang="zh-CN" altLang="en-US" dirty="0" smtClean="0"/>
              <a:t> </a:t>
            </a:r>
            <a:r>
              <a:rPr kumimoji="1" lang="en-US" altLang="zh-CN" dirty="0" smtClean="0"/>
              <a:t>Gradient</a:t>
            </a:r>
          </a:p>
          <a:p>
            <a:r>
              <a:rPr kumimoji="1" lang="en-US" altLang="zh-CN" dirty="0" smtClean="0"/>
              <a:t>3</a:t>
            </a:r>
            <a:r>
              <a:rPr kumimoji="1" lang="zh-CN" altLang="en-US" dirty="0" smtClean="0"/>
              <a:t>、</a:t>
            </a:r>
            <a:r>
              <a:rPr kumimoji="1" lang="en-US" altLang="zh-CN" dirty="0" err="1" smtClean="0"/>
              <a:t>Sparsity</a:t>
            </a:r>
            <a:endParaRPr kumimoji="1" lang="en-US" altLang="zh-CN" dirty="0"/>
          </a:p>
          <a:p>
            <a:endParaRPr kumimoji="1" lang="zh-CN" altLang="en-US" dirty="0"/>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4955" y="2125953"/>
            <a:ext cx="2828318" cy="2283665"/>
          </a:xfrm>
          <a:prstGeom prst="rect">
            <a:avLst/>
          </a:prstGeom>
        </p:spPr>
      </p:pic>
      <p:sp>
        <p:nvSpPr>
          <p:cNvPr id="7" name="文本框 6"/>
          <p:cNvSpPr txBox="1"/>
          <p:nvPr/>
        </p:nvSpPr>
        <p:spPr>
          <a:xfrm>
            <a:off x="8432145" y="4321426"/>
            <a:ext cx="2635045" cy="861774"/>
          </a:xfrm>
          <a:prstGeom prst="rect">
            <a:avLst/>
          </a:prstGeom>
          <a:noFill/>
        </p:spPr>
        <p:txBody>
          <a:bodyPr wrap="square" rtlCol="0">
            <a:spAutoFit/>
          </a:bodyPr>
          <a:lstStyle/>
          <a:p>
            <a:r>
              <a:rPr lang="en-US" altLang="zh-CN" sz="1000" dirty="0"/>
              <a:t>A four-layer convolutional neural network with </a:t>
            </a:r>
            <a:r>
              <a:rPr lang="en-US" altLang="zh-CN" sz="1000" dirty="0" err="1"/>
              <a:t>ReLUs</a:t>
            </a:r>
            <a:r>
              <a:rPr lang="en-US" altLang="zh-CN" sz="1000" dirty="0"/>
              <a:t> (solid line) reaches a 25% training error rate on CIFAR-10 six times faster than an equivalent network with </a:t>
            </a:r>
            <a:r>
              <a:rPr lang="en-US" altLang="zh-CN" sz="1000" dirty="0" err="1"/>
              <a:t>tanh</a:t>
            </a:r>
            <a:r>
              <a:rPr lang="en-US" altLang="zh-CN" sz="1000" dirty="0"/>
              <a:t> neurons (dashed line).</a:t>
            </a:r>
            <a:endParaRPr kumimoji="1" lang="zh-CN" altLang="en-US" sz="1000" dirty="0"/>
          </a:p>
        </p:txBody>
      </p:sp>
      <p:sp>
        <p:nvSpPr>
          <p:cNvPr id="9" name="圆角矩形 8"/>
          <p:cNvSpPr/>
          <p:nvPr/>
        </p:nvSpPr>
        <p:spPr>
          <a:xfrm>
            <a:off x="777537" y="2125953"/>
            <a:ext cx="3060219" cy="219547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8" name="组 17"/>
          <p:cNvGrpSpPr/>
          <p:nvPr/>
        </p:nvGrpSpPr>
        <p:grpSpPr>
          <a:xfrm>
            <a:off x="4484350" y="1995469"/>
            <a:ext cx="2880803" cy="2431936"/>
            <a:chOff x="4385236" y="2208890"/>
            <a:chExt cx="5880852" cy="4418052"/>
          </a:xfrm>
        </p:grpSpPr>
        <p:pic>
          <p:nvPicPr>
            <p:cNvPr id="10" name="图片 9"/>
            <p:cNvPicPr>
              <a:picLocks noChangeAspect="1"/>
            </p:cNvPicPr>
            <p:nvPr/>
          </p:nvPicPr>
          <p:blipFill>
            <a:blip r:embed="rId5"/>
            <a:stretch>
              <a:fillRect/>
            </a:stretch>
          </p:blipFill>
          <p:spPr>
            <a:xfrm>
              <a:off x="4385236" y="2208890"/>
              <a:ext cx="5880852" cy="4418052"/>
            </a:xfrm>
            <a:prstGeom prst="rect">
              <a:avLst/>
            </a:prstGeom>
          </p:spPr>
        </p:pic>
        <p:cxnSp>
          <p:nvCxnSpPr>
            <p:cNvPr id="12" name="直线连接符 11"/>
            <p:cNvCxnSpPr/>
            <p:nvPr/>
          </p:nvCxnSpPr>
          <p:spPr>
            <a:xfrm>
              <a:off x="5241622" y="4277842"/>
              <a:ext cx="2211230" cy="129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6" name="直线连接符 15"/>
            <p:cNvCxnSpPr/>
            <p:nvPr/>
          </p:nvCxnSpPr>
          <p:spPr>
            <a:xfrm flipV="1">
              <a:off x="7437770" y="2595716"/>
              <a:ext cx="1627572" cy="1683418"/>
            </a:xfrm>
            <a:prstGeom prst="line">
              <a:avLst/>
            </a:prstGeom>
            <a:ln w="2540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文本框 18"/>
              <p:cNvSpPr txBox="1"/>
              <p:nvPr/>
            </p:nvSpPr>
            <p:spPr>
              <a:xfrm>
                <a:off x="4861770" y="4534702"/>
                <a:ext cx="2529419" cy="1735219"/>
              </a:xfrm>
              <a:prstGeom prst="rect">
                <a:avLst/>
              </a:prstGeom>
              <a:noFill/>
            </p:spPr>
            <p:txBody>
              <a:bodyPr wrap="square" rtlCol="0">
                <a:spAutoFit/>
              </a:bodyPr>
              <a:lstStyle/>
              <a:p>
                <a:r>
                  <a:rPr kumimoji="1" lang="en-US" altLang="zh-CN" dirty="0" smtClean="0"/>
                  <a:t>Sigmoid:</a:t>
                </a:r>
                <a:r>
                  <a:rPr kumimoji="1" lang="zh-CN" altLang="en-US" dirty="0" smtClean="0"/>
                  <a:t>  </a:t>
                </a:r>
                <a14:m>
                  <m:oMath xmlns:m="http://schemas.openxmlformats.org/officeDocument/2006/math">
                    <m:r>
                      <a:rPr kumimoji="1" lang="en-US" altLang="zh-CN" b="0" i="1" smtClean="0">
                        <a:latin typeface="Cambria Math" charset="0"/>
                      </a:rPr>
                      <m:t>𝑓</m:t>
                    </m:r>
                    <m:d>
                      <m:dPr>
                        <m:ctrlPr>
                          <a:rPr kumimoji="1" lang="en-US" altLang="zh-CN" b="0" i="1" smtClean="0">
                            <a:latin typeface="Cambria Math" charset="0"/>
                          </a:rPr>
                        </m:ctrlPr>
                      </m:dPr>
                      <m:e>
                        <m:r>
                          <a:rPr kumimoji="1" lang="en-US" altLang="zh-CN" b="0" i="1" smtClean="0">
                            <a:latin typeface="Cambria Math" charset="0"/>
                          </a:rPr>
                          <m:t>𝑥</m:t>
                        </m:r>
                      </m:e>
                    </m:d>
                    <m:r>
                      <a:rPr kumimoji="1" lang="en-US" altLang="zh-CN" b="0" i="1" smtClean="0">
                        <a:latin typeface="Cambria Math" charset="0"/>
                      </a:rPr>
                      <m:t>=</m:t>
                    </m:r>
                    <m:f>
                      <m:fPr>
                        <m:ctrlPr>
                          <a:rPr kumimoji="1" lang="mr-IN" altLang="zh-CN" b="0" i="1" smtClean="0">
                            <a:latin typeface="Cambria Math" charset="0"/>
                          </a:rPr>
                        </m:ctrlPr>
                      </m:fPr>
                      <m:num>
                        <m:r>
                          <a:rPr kumimoji="1" lang="en-US" altLang="zh-CN" b="0" i="1" smtClean="0">
                            <a:latin typeface="Cambria Math" charset="0"/>
                          </a:rPr>
                          <m:t>1</m:t>
                        </m:r>
                      </m:num>
                      <m:den>
                        <m:r>
                          <a:rPr kumimoji="1" lang="en-US" altLang="zh-CN" b="0" i="1" smtClean="0">
                            <a:latin typeface="Cambria Math" charset="0"/>
                          </a:rPr>
                          <m:t>1+</m:t>
                        </m:r>
                        <m:sSup>
                          <m:sSupPr>
                            <m:ctrlPr>
                              <a:rPr kumimoji="1" lang="en-US" altLang="zh-CN" b="0" i="1" smtClean="0">
                                <a:latin typeface="Cambria Math" charset="0"/>
                              </a:rPr>
                            </m:ctrlPr>
                          </m:sSupPr>
                          <m:e>
                            <m:r>
                              <a:rPr kumimoji="1" lang="en-US" altLang="zh-CN" b="0" i="1" smtClean="0">
                                <a:latin typeface="Cambria Math" charset="0"/>
                              </a:rPr>
                              <m:t>𝑒</m:t>
                            </m:r>
                          </m:e>
                          <m:sup>
                            <m:r>
                              <a:rPr kumimoji="1" lang="en-US" altLang="zh-CN" b="0" i="1" smtClean="0">
                                <a:latin typeface="Cambria Math" charset="0"/>
                              </a:rPr>
                              <m:t>−</m:t>
                            </m:r>
                            <m:r>
                              <a:rPr kumimoji="1" lang="en-US" altLang="zh-CN" b="0" i="1" smtClean="0">
                                <a:latin typeface="Cambria Math" charset="0"/>
                              </a:rPr>
                              <m:t>𝑥</m:t>
                            </m:r>
                          </m:sup>
                        </m:sSup>
                      </m:den>
                    </m:f>
                  </m:oMath>
                </a14:m>
                <a:endParaRPr kumimoji="1" lang="en-US" altLang="zh-CN" b="0" dirty="0" smtClean="0"/>
              </a:p>
              <a:p>
                <a:endParaRPr kumimoji="1" lang="en-US" altLang="zh-CN" b="0" dirty="0" smtClean="0"/>
              </a:p>
              <a:p>
                <a:r>
                  <a:rPr kumimoji="1" lang="en-US" altLang="zh-CN" b="0" dirty="0" err="1" smtClean="0"/>
                  <a:t>Tanh</a:t>
                </a:r>
                <a:r>
                  <a:rPr kumimoji="1" lang="en-US" altLang="zh-CN" b="0" dirty="0" smtClean="0"/>
                  <a:t>:</a:t>
                </a:r>
                <a:r>
                  <a:rPr kumimoji="1" lang="zh-CN" altLang="en-US" b="0" dirty="0" smtClean="0"/>
                  <a:t> </a:t>
                </a:r>
                <a14:m>
                  <m:oMath xmlns:m="http://schemas.openxmlformats.org/officeDocument/2006/math">
                    <m:r>
                      <a:rPr kumimoji="1" lang="en-US" altLang="zh-CN" b="0" i="1" smtClean="0">
                        <a:latin typeface="Cambria Math" charset="0"/>
                      </a:rPr>
                      <m:t>𝑓</m:t>
                    </m:r>
                    <m:d>
                      <m:dPr>
                        <m:ctrlPr>
                          <a:rPr kumimoji="1" lang="en-US" altLang="zh-CN" b="0" i="1" smtClean="0">
                            <a:latin typeface="Cambria Math" charset="0"/>
                          </a:rPr>
                        </m:ctrlPr>
                      </m:dPr>
                      <m:e>
                        <m:r>
                          <a:rPr kumimoji="1" lang="en-US" altLang="zh-CN" b="0" i="1" smtClean="0">
                            <a:latin typeface="Cambria Math" charset="0"/>
                          </a:rPr>
                          <m:t>𝑥</m:t>
                        </m:r>
                      </m:e>
                    </m:d>
                    <m:r>
                      <a:rPr kumimoji="1" lang="en-US" altLang="zh-CN" b="0" i="1" smtClean="0">
                        <a:latin typeface="Cambria Math" charset="0"/>
                      </a:rPr>
                      <m:t>=</m:t>
                    </m:r>
                    <m:f>
                      <m:fPr>
                        <m:ctrlPr>
                          <a:rPr kumimoji="1" lang="mr-IN" altLang="zh-CN" b="0" i="1" smtClean="0">
                            <a:latin typeface="Cambria Math" charset="0"/>
                          </a:rPr>
                        </m:ctrlPr>
                      </m:fPr>
                      <m:num>
                        <m:sSup>
                          <m:sSupPr>
                            <m:ctrlPr>
                              <a:rPr kumimoji="1" lang="mr-IN" altLang="zh-CN" b="0" i="1" smtClean="0">
                                <a:latin typeface="Cambria Math" charset="0"/>
                              </a:rPr>
                            </m:ctrlPr>
                          </m:sSupPr>
                          <m:e>
                            <m:r>
                              <a:rPr kumimoji="1" lang="en-US" altLang="zh-CN" b="0" i="1" smtClean="0">
                                <a:latin typeface="Cambria Math" charset="0"/>
                              </a:rPr>
                              <m:t>𝑒</m:t>
                            </m:r>
                          </m:e>
                          <m:sup>
                            <m:r>
                              <a:rPr kumimoji="1" lang="en-US" altLang="zh-CN" b="0" i="1" smtClean="0">
                                <a:latin typeface="Cambria Math" charset="0"/>
                              </a:rPr>
                              <m:t>𝑥</m:t>
                            </m:r>
                          </m:sup>
                        </m:sSup>
                        <m:r>
                          <a:rPr kumimoji="1" lang="en-US" altLang="zh-CN" b="0" i="1" smtClean="0">
                            <a:latin typeface="Cambria Math" charset="0"/>
                          </a:rPr>
                          <m:t>−</m:t>
                        </m:r>
                        <m:sSup>
                          <m:sSupPr>
                            <m:ctrlPr>
                              <a:rPr kumimoji="1" lang="en-US" altLang="zh-CN" b="0" i="1" smtClean="0">
                                <a:latin typeface="Cambria Math" charset="0"/>
                              </a:rPr>
                            </m:ctrlPr>
                          </m:sSupPr>
                          <m:e>
                            <m:r>
                              <a:rPr kumimoji="1" lang="en-US" altLang="zh-CN" b="0" i="1" smtClean="0">
                                <a:latin typeface="Cambria Math" charset="0"/>
                              </a:rPr>
                              <m:t>𝑒</m:t>
                            </m:r>
                          </m:e>
                          <m:sup>
                            <m:r>
                              <a:rPr kumimoji="1" lang="en-US" altLang="zh-CN" b="0" i="1" smtClean="0">
                                <a:latin typeface="Cambria Math" charset="0"/>
                              </a:rPr>
                              <m:t>−</m:t>
                            </m:r>
                            <m:r>
                              <a:rPr kumimoji="1" lang="en-US" altLang="zh-CN" b="0" i="1" smtClean="0">
                                <a:latin typeface="Cambria Math" charset="0"/>
                              </a:rPr>
                              <m:t>𝑥</m:t>
                            </m:r>
                          </m:sup>
                        </m:sSup>
                      </m:num>
                      <m:den>
                        <m:sSup>
                          <m:sSupPr>
                            <m:ctrlPr>
                              <a:rPr kumimoji="1" lang="mr-IN" altLang="zh-CN" b="0" i="1" smtClean="0">
                                <a:latin typeface="Cambria Math" charset="0"/>
                              </a:rPr>
                            </m:ctrlPr>
                          </m:sSupPr>
                          <m:e>
                            <m:r>
                              <a:rPr kumimoji="1" lang="en-US" altLang="zh-CN" b="0" i="1" smtClean="0">
                                <a:latin typeface="Cambria Math" charset="0"/>
                              </a:rPr>
                              <m:t>𝑒</m:t>
                            </m:r>
                          </m:e>
                          <m:sup>
                            <m:r>
                              <a:rPr kumimoji="1" lang="en-US" altLang="zh-CN" b="0" i="1" smtClean="0">
                                <a:latin typeface="Cambria Math" charset="0"/>
                              </a:rPr>
                              <m:t>𝑥</m:t>
                            </m:r>
                          </m:sup>
                        </m:sSup>
                        <m:r>
                          <a:rPr kumimoji="1" lang="en-US" altLang="zh-CN" b="0" i="1" smtClean="0">
                            <a:latin typeface="Cambria Math" charset="0"/>
                          </a:rPr>
                          <m:t>+</m:t>
                        </m:r>
                        <m:sSup>
                          <m:sSupPr>
                            <m:ctrlPr>
                              <a:rPr kumimoji="1" lang="en-US" altLang="zh-CN" b="0" i="1" smtClean="0">
                                <a:latin typeface="Cambria Math" charset="0"/>
                              </a:rPr>
                            </m:ctrlPr>
                          </m:sSupPr>
                          <m:e>
                            <m:r>
                              <a:rPr kumimoji="1" lang="en-US" altLang="zh-CN" b="0" i="1" smtClean="0">
                                <a:latin typeface="Cambria Math" charset="0"/>
                              </a:rPr>
                              <m:t>𝑒</m:t>
                            </m:r>
                          </m:e>
                          <m:sup>
                            <m:r>
                              <a:rPr kumimoji="1" lang="en-US" altLang="zh-CN" b="0" i="1" smtClean="0">
                                <a:latin typeface="Cambria Math" charset="0"/>
                              </a:rPr>
                              <m:t>−</m:t>
                            </m:r>
                            <m:r>
                              <a:rPr kumimoji="1" lang="en-US" altLang="zh-CN" b="0" i="1" smtClean="0">
                                <a:latin typeface="Cambria Math" charset="0"/>
                              </a:rPr>
                              <m:t>𝑥</m:t>
                            </m:r>
                          </m:sup>
                        </m:sSup>
                      </m:den>
                    </m:f>
                  </m:oMath>
                </a14:m>
                <a:endParaRPr kumimoji="1" lang="en-US" altLang="zh-CN" b="0" dirty="0" smtClean="0"/>
              </a:p>
              <a:p>
                <a:endParaRPr kumimoji="1" lang="en-US" altLang="zh-CN" dirty="0" smtClean="0"/>
              </a:p>
              <a:p>
                <a:endParaRPr kumimoji="1" lang="zh-CN" altLang="en-US" dirty="0"/>
              </a:p>
            </p:txBody>
          </p:sp>
        </mc:Choice>
        <mc:Fallback xmlns="">
          <p:sp>
            <p:nvSpPr>
              <p:cNvPr id="19" name="文本框 18"/>
              <p:cNvSpPr txBox="1">
                <a:spLocks noRot="1" noChangeAspect="1" noMove="1" noResize="1" noEditPoints="1" noAdjustHandles="1" noChangeArrowheads="1" noChangeShapeType="1" noTextEdit="1"/>
              </p:cNvSpPr>
              <p:nvPr/>
            </p:nvSpPr>
            <p:spPr>
              <a:xfrm>
                <a:off x="4861770" y="4534702"/>
                <a:ext cx="2529419" cy="1735219"/>
              </a:xfrm>
              <a:prstGeom prst="rect">
                <a:avLst/>
              </a:prstGeom>
              <a:blipFill rotWithShape="0">
                <a:blip r:embed="rId6"/>
                <a:stretch>
                  <a:fillRect l="-2174"/>
                </a:stretch>
              </a:blipFill>
            </p:spPr>
            <p:txBody>
              <a:bodyPr/>
              <a:lstStyle/>
              <a:p>
                <a:r>
                  <a:rPr lang="zh-CN" altLang="en-US">
                    <a:noFill/>
                  </a:rPr>
                  <a:t> </a:t>
                </a:r>
              </a:p>
            </p:txBody>
          </p:sp>
        </mc:Fallback>
      </mc:AlternateContent>
      <p:sp>
        <p:nvSpPr>
          <p:cNvPr id="3" name="幻灯片编号占位符 2"/>
          <p:cNvSpPr>
            <a:spLocks noGrp="1"/>
          </p:cNvSpPr>
          <p:nvPr>
            <p:ph type="sldNum" sz="quarter" idx="12"/>
          </p:nvPr>
        </p:nvSpPr>
        <p:spPr/>
        <p:txBody>
          <a:bodyPr/>
          <a:lstStyle/>
          <a:p>
            <a:fld id="{4FAB73BC-B049-4115-A692-8D63A059BFB8}" type="slidenum">
              <a:rPr lang="en-US" smtClean="0"/>
              <a:t>37</a:t>
            </a:fld>
            <a:endParaRPr lang="en-US" dirty="0"/>
          </a:p>
        </p:txBody>
      </p:sp>
    </p:spTree>
    <p:extLst>
      <p:ext uri="{BB962C8B-B14F-4D97-AF65-F5344CB8AC3E}">
        <p14:creationId xmlns:p14="http://schemas.microsoft.com/office/powerpoint/2010/main" val="177436896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CNN</a:t>
            </a:r>
            <a:endParaRPr kumimoji="1" lang="zh-CN" altLang="en-US" dirty="0"/>
          </a:p>
        </p:txBody>
      </p:sp>
      <p:sp>
        <p:nvSpPr>
          <p:cNvPr id="3" name="内容占位符 2"/>
          <p:cNvSpPr>
            <a:spLocks noGrp="1"/>
          </p:cNvSpPr>
          <p:nvPr>
            <p:ph idx="1"/>
          </p:nvPr>
        </p:nvSpPr>
        <p:spPr>
          <a:xfrm>
            <a:off x="1097280" y="1866999"/>
            <a:ext cx="10058400" cy="4023360"/>
          </a:xfrm>
        </p:spPr>
        <p:txBody>
          <a:bodyPr/>
          <a:lstStyle/>
          <a:p>
            <a:r>
              <a:rPr kumimoji="1" lang="en-US" altLang="zh-CN" dirty="0" err="1" smtClean="0"/>
              <a:t>Softmax</a:t>
            </a:r>
            <a:r>
              <a:rPr kumimoji="1" lang="zh-CN" altLang="en-US" dirty="0" smtClean="0"/>
              <a:t> </a:t>
            </a:r>
            <a:r>
              <a:rPr kumimoji="1" lang="en-US" altLang="zh-CN" dirty="0" smtClean="0"/>
              <a:t>Layer</a:t>
            </a:r>
            <a:r>
              <a:rPr kumimoji="1" lang="en-US" altLang="zh-CN" dirty="0" smtClean="0"/>
              <a:t>:</a:t>
            </a:r>
            <a:r>
              <a:rPr kumimoji="1" lang="zh-CN" altLang="en-US" dirty="0" smtClean="0"/>
              <a:t> </a:t>
            </a:r>
            <a:endParaRPr kumimoji="1" lang="en-US" altLang="zh-CN" dirty="0" smtClean="0"/>
          </a:p>
          <a:p>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sp>
        <p:nvSpPr>
          <p:cNvPr id="5" name="幻灯片编号占位符 4"/>
          <p:cNvSpPr>
            <a:spLocks noGrp="1"/>
          </p:cNvSpPr>
          <p:nvPr>
            <p:ph type="sldNum" sz="quarter" idx="12"/>
          </p:nvPr>
        </p:nvSpPr>
        <p:spPr/>
        <p:txBody>
          <a:bodyPr/>
          <a:lstStyle/>
          <a:p>
            <a:fld id="{4FAB73BC-B049-4115-A692-8D63A059BFB8}" type="slidenum">
              <a:rPr lang="en-US" smtClean="0"/>
              <a:t>38</a:t>
            </a:fld>
            <a:endParaRPr lang="en-US" dirty="0"/>
          </a:p>
        </p:txBody>
      </p:sp>
    </p:spTree>
    <p:extLst>
      <p:ext uri="{BB962C8B-B14F-4D97-AF65-F5344CB8AC3E}">
        <p14:creationId xmlns:p14="http://schemas.microsoft.com/office/powerpoint/2010/main" val="107775982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CNN: </a:t>
            </a:r>
            <a:r>
              <a:rPr kumimoji="1" lang="en-US" altLang="zh-CN" sz="3200" dirty="0" smtClean="0"/>
              <a:t>LeNet-5</a:t>
            </a:r>
            <a:endParaRPr kumimoji="1" lang="zh-CN" altLang="en-US" dirty="0"/>
          </a:p>
        </p:txBody>
      </p:sp>
      <p:sp>
        <p:nvSpPr>
          <p:cNvPr id="3" name="内容占位符 2"/>
          <p:cNvSpPr>
            <a:spLocks noGrp="1"/>
          </p:cNvSpPr>
          <p:nvPr>
            <p:ph idx="1"/>
          </p:nvPr>
        </p:nvSpPr>
        <p:spPr>
          <a:xfrm>
            <a:off x="1018622" y="1838387"/>
            <a:ext cx="10058400" cy="4023360"/>
          </a:xfrm>
        </p:spPr>
        <p:txBody>
          <a:bodyPr/>
          <a:lstStyle/>
          <a:p>
            <a:r>
              <a:rPr kumimoji="1" lang="en-US" altLang="zh-CN" dirty="0" smtClean="0"/>
              <a:t>LeNet-5(1998):</a:t>
            </a:r>
          </a:p>
          <a:p>
            <a:endParaRPr kumimoji="1" lang="en-US" altLang="zh-CN" dirty="0" smtClean="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311" y="2398499"/>
            <a:ext cx="7027147" cy="1875093"/>
          </a:xfrm>
          <a:prstGeom prst="rect">
            <a:avLst/>
          </a:prstGeom>
        </p:spPr>
      </p:pic>
      <p:sp>
        <p:nvSpPr>
          <p:cNvPr id="6" name="文本框 5"/>
          <p:cNvSpPr txBox="1"/>
          <p:nvPr/>
        </p:nvSpPr>
        <p:spPr>
          <a:xfrm>
            <a:off x="0" y="6261196"/>
            <a:ext cx="8976850" cy="646331"/>
          </a:xfrm>
          <a:prstGeom prst="rect">
            <a:avLst/>
          </a:prstGeom>
          <a:noFill/>
        </p:spPr>
        <p:txBody>
          <a:bodyPr wrap="square" rtlCol="0">
            <a:spAutoFit/>
          </a:bodyPr>
          <a:lstStyle/>
          <a:p>
            <a:r>
              <a:rPr lang="en-US" altLang="zh-CN" dirty="0" err="1"/>
              <a:t>LeCun</a:t>
            </a:r>
            <a:r>
              <a:rPr lang="en-US" altLang="zh-CN" dirty="0"/>
              <a:t> Y, </a:t>
            </a:r>
            <a:r>
              <a:rPr lang="en-US" altLang="zh-CN" dirty="0" err="1"/>
              <a:t>Bottou</a:t>
            </a:r>
            <a:r>
              <a:rPr lang="en-US" altLang="zh-CN" dirty="0"/>
              <a:t> L, </a:t>
            </a:r>
            <a:r>
              <a:rPr lang="en-US" altLang="zh-CN" dirty="0" err="1"/>
              <a:t>Bengio</a:t>
            </a:r>
            <a:r>
              <a:rPr lang="en-US" altLang="zh-CN" dirty="0"/>
              <a:t> Y, et al. Gradient-based learning applied to document recognition[J]. Proceedings of the IEEE, 1998, 86(11): 2278-2324.</a:t>
            </a:r>
            <a:endParaRPr kumimoji="1" lang="zh-CN" altLang="en-US" dirty="0"/>
          </a:p>
        </p:txBody>
      </p:sp>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8169" y="4814385"/>
            <a:ext cx="3803819" cy="1028043"/>
          </a:xfrm>
          <a:prstGeom prst="rect">
            <a:avLst/>
          </a:prstGeom>
        </p:spPr>
      </p:pic>
      <p:sp>
        <p:nvSpPr>
          <p:cNvPr id="14" name="文本框 13"/>
          <p:cNvSpPr txBox="1"/>
          <p:nvPr/>
        </p:nvSpPr>
        <p:spPr>
          <a:xfrm>
            <a:off x="1398877" y="3043657"/>
            <a:ext cx="1396180" cy="584775"/>
          </a:xfrm>
          <a:prstGeom prst="rect">
            <a:avLst/>
          </a:prstGeom>
          <a:noFill/>
        </p:spPr>
        <p:txBody>
          <a:bodyPr wrap="square" rtlCol="0">
            <a:spAutoFit/>
          </a:bodyPr>
          <a:lstStyle/>
          <a:p>
            <a:r>
              <a:rPr kumimoji="1" lang="en-US" altLang="zh-CN" sz="1600" dirty="0" smtClean="0"/>
              <a:t>Network</a:t>
            </a:r>
          </a:p>
          <a:p>
            <a:r>
              <a:rPr kumimoji="1" lang="en-US" altLang="zh-CN" sz="1600" dirty="0" smtClean="0"/>
              <a:t>Architecture:</a:t>
            </a:r>
            <a:endParaRPr kumimoji="1" lang="zh-CN" altLang="en-US" sz="1600" dirty="0"/>
          </a:p>
        </p:txBody>
      </p:sp>
      <p:sp>
        <p:nvSpPr>
          <p:cNvPr id="15" name="文本框 14"/>
          <p:cNvSpPr txBox="1"/>
          <p:nvPr/>
        </p:nvSpPr>
        <p:spPr>
          <a:xfrm>
            <a:off x="2237178" y="4932226"/>
            <a:ext cx="1876265" cy="830997"/>
          </a:xfrm>
          <a:prstGeom prst="rect">
            <a:avLst/>
          </a:prstGeom>
          <a:noFill/>
        </p:spPr>
        <p:txBody>
          <a:bodyPr wrap="square" rtlCol="0">
            <a:spAutoFit/>
          </a:bodyPr>
          <a:lstStyle/>
          <a:p>
            <a:r>
              <a:rPr kumimoji="1" lang="en-US" altLang="zh-CN" sz="1600" dirty="0"/>
              <a:t>Process</a:t>
            </a:r>
            <a:r>
              <a:rPr kumimoji="1" lang="zh-CN" altLang="en-US" sz="1600" dirty="0"/>
              <a:t> </a:t>
            </a:r>
            <a:r>
              <a:rPr kumimoji="1" lang="en-US" altLang="zh-CN" sz="1600" dirty="0"/>
              <a:t>of</a:t>
            </a:r>
            <a:r>
              <a:rPr kumimoji="1" lang="zh-CN" altLang="en-US" sz="1600" dirty="0"/>
              <a:t> </a:t>
            </a:r>
            <a:r>
              <a:rPr kumimoji="1" lang="en-US" altLang="zh-CN" sz="1600" dirty="0"/>
              <a:t>Convolutions</a:t>
            </a:r>
            <a:r>
              <a:rPr kumimoji="1" lang="zh-CN" altLang="en-US" sz="1600" dirty="0"/>
              <a:t> </a:t>
            </a:r>
            <a:r>
              <a:rPr kumimoji="1" lang="en-US" altLang="zh-CN" sz="1600" dirty="0" smtClean="0"/>
              <a:t>&amp;</a:t>
            </a:r>
            <a:r>
              <a:rPr kumimoji="1" lang="zh-CN" altLang="en-US" sz="1600" dirty="0" smtClean="0"/>
              <a:t> </a:t>
            </a:r>
            <a:r>
              <a:rPr kumimoji="1" lang="en-US" altLang="zh-CN" sz="1600" dirty="0" err="1"/>
              <a:t>Subsumpling</a:t>
            </a:r>
            <a:r>
              <a:rPr kumimoji="1" lang="en-US" altLang="zh-CN" sz="1600" dirty="0"/>
              <a:t>:</a:t>
            </a:r>
            <a:endParaRPr kumimoji="1" lang="zh-CN" altLang="en-US" sz="1600" dirty="0"/>
          </a:p>
        </p:txBody>
      </p:sp>
      <p:sp>
        <p:nvSpPr>
          <p:cNvPr id="16" name="上箭头标注 15"/>
          <p:cNvSpPr/>
          <p:nvPr/>
        </p:nvSpPr>
        <p:spPr>
          <a:xfrm>
            <a:off x="5093109" y="5713787"/>
            <a:ext cx="629265" cy="497973"/>
          </a:xfrm>
          <a:prstGeom prst="up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p:cNvSpPr txBox="1"/>
          <p:nvPr/>
        </p:nvSpPr>
        <p:spPr>
          <a:xfrm>
            <a:off x="5097651" y="5849958"/>
            <a:ext cx="624723" cy="369332"/>
          </a:xfrm>
          <a:prstGeom prst="rect">
            <a:avLst/>
          </a:prstGeom>
          <a:noFill/>
        </p:spPr>
        <p:txBody>
          <a:bodyPr wrap="none" rtlCol="0">
            <a:spAutoFit/>
          </a:bodyPr>
          <a:lstStyle/>
          <a:p>
            <a:r>
              <a:rPr kumimoji="1" lang="en-US" altLang="zh-CN" smtClean="0"/>
              <a:t>conv</a:t>
            </a:r>
            <a:endParaRPr kumimoji="1" lang="zh-CN" altLang="en-US" dirty="0"/>
          </a:p>
        </p:txBody>
      </p:sp>
      <p:sp>
        <p:nvSpPr>
          <p:cNvPr id="19" name="上箭头标注 18"/>
          <p:cNvSpPr/>
          <p:nvPr/>
        </p:nvSpPr>
        <p:spPr>
          <a:xfrm>
            <a:off x="6853725" y="5709527"/>
            <a:ext cx="906456" cy="497973"/>
          </a:xfrm>
          <a:prstGeom prst="up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p:cNvSpPr txBox="1"/>
          <p:nvPr/>
        </p:nvSpPr>
        <p:spPr>
          <a:xfrm>
            <a:off x="6853725" y="5838168"/>
            <a:ext cx="901914" cy="369332"/>
          </a:xfrm>
          <a:prstGeom prst="rect">
            <a:avLst/>
          </a:prstGeom>
          <a:noFill/>
        </p:spPr>
        <p:txBody>
          <a:bodyPr wrap="none" rtlCol="0">
            <a:spAutoFit/>
          </a:bodyPr>
          <a:lstStyle/>
          <a:p>
            <a:r>
              <a:rPr kumimoji="1" lang="en-US" altLang="zh-CN" dirty="0" err="1" smtClean="0"/>
              <a:t>subsam</a:t>
            </a:r>
            <a:endParaRPr kumimoji="1" lang="zh-CN" altLang="en-US" dirty="0"/>
          </a:p>
        </p:txBody>
      </p:sp>
      <p:sp>
        <p:nvSpPr>
          <p:cNvPr id="7" name="幻灯片编号占位符 6"/>
          <p:cNvSpPr>
            <a:spLocks noGrp="1"/>
          </p:cNvSpPr>
          <p:nvPr>
            <p:ph type="sldNum" sz="quarter" idx="12"/>
          </p:nvPr>
        </p:nvSpPr>
        <p:spPr/>
        <p:txBody>
          <a:bodyPr/>
          <a:lstStyle/>
          <a:p>
            <a:fld id="{4FAB73BC-B049-4115-A692-8D63A059BFB8}" type="slidenum">
              <a:rPr lang="en-US" smtClean="0"/>
              <a:t>39</a:t>
            </a:fld>
            <a:endParaRPr lang="en-US" dirty="0"/>
          </a:p>
        </p:txBody>
      </p:sp>
    </p:spTree>
    <p:extLst>
      <p:ext uri="{BB962C8B-B14F-4D97-AF65-F5344CB8AC3E}">
        <p14:creationId xmlns:p14="http://schemas.microsoft.com/office/powerpoint/2010/main" val="8089218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5400" dirty="0" smtClean="0"/>
              <a:t>What</a:t>
            </a:r>
            <a:r>
              <a:rPr kumimoji="1" lang="zh-CN" altLang="en-US" sz="5400" dirty="0" smtClean="0"/>
              <a:t> </a:t>
            </a:r>
            <a:r>
              <a:rPr kumimoji="1" lang="en-US" altLang="zh-CN" sz="5400" dirty="0" smtClean="0"/>
              <a:t>is</a:t>
            </a:r>
            <a:r>
              <a:rPr kumimoji="1" lang="zh-CN" altLang="en-US" sz="5400" dirty="0" smtClean="0"/>
              <a:t> </a:t>
            </a:r>
            <a:r>
              <a:rPr kumimoji="1" lang="en-US" altLang="zh-CN" sz="5400" dirty="0" smtClean="0"/>
              <a:t>image</a:t>
            </a:r>
            <a:r>
              <a:rPr kumimoji="1" lang="zh-CN" altLang="en-US" sz="5400" dirty="0" smtClean="0"/>
              <a:t> </a:t>
            </a:r>
            <a:r>
              <a:rPr kumimoji="1" lang="en-US" altLang="zh-CN" sz="5400" dirty="0" smtClean="0"/>
              <a:t>classification?</a:t>
            </a:r>
            <a:endParaRPr kumimoji="1" lang="zh-CN" altLang="en-US" sz="5400" dirty="0"/>
          </a:p>
        </p:txBody>
      </p:sp>
      <p:sp>
        <p:nvSpPr>
          <p:cNvPr id="3" name="内容占位符 2"/>
          <p:cNvSpPr>
            <a:spLocks noGrp="1"/>
          </p:cNvSpPr>
          <p:nvPr>
            <p:ph idx="1"/>
          </p:nvPr>
        </p:nvSpPr>
        <p:spPr>
          <a:xfrm>
            <a:off x="1131304" y="1820682"/>
            <a:ext cx="10058400" cy="4023360"/>
          </a:xfrm>
        </p:spPr>
        <p:txBody>
          <a:bodyPr>
            <a:normAutofit/>
          </a:bodyPr>
          <a:lstStyle/>
          <a:p>
            <a:pPr marL="0" lvl="0" indent="0">
              <a:lnSpc>
                <a:spcPct val="100000"/>
              </a:lnSpc>
              <a:spcBef>
                <a:spcPts val="0"/>
              </a:spcBef>
              <a:spcAft>
                <a:spcPts val="0"/>
              </a:spcAft>
              <a:buClrTx/>
              <a:buSzTx/>
              <a:buNone/>
            </a:pPr>
            <a:r>
              <a:rPr lang="zh-CN" altLang="en-US" dirty="0">
                <a:solidFill>
                  <a:schemeClr val="tx1"/>
                </a:solidFill>
              </a:rPr>
              <a:t>图像分类：根据各自</a:t>
            </a:r>
            <a:r>
              <a:rPr lang="zh-CN" altLang="en-US" dirty="0" smtClean="0">
                <a:solidFill>
                  <a:schemeClr val="tx1"/>
                </a:solidFill>
              </a:rPr>
              <a:t>在图像信息中所反映的</a:t>
            </a:r>
            <a:r>
              <a:rPr lang="zh-CN" altLang="en-US" dirty="0">
                <a:solidFill>
                  <a:schemeClr val="tx1"/>
                </a:solidFill>
              </a:rPr>
              <a:t>不同</a:t>
            </a:r>
            <a:r>
              <a:rPr lang="zh-CN" altLang="en-US" dirty="0" smtClean="0">
                <a:solidFill>
                  <a:srgbClr val="FF0000"/>
                </a:solidFill>
              </a:rPr>
              <a:t>特征</a:t>
            </a:r>
            <a:r>
              <a:rPr lang="zh-CN" altLang="en-US" dirty="0" smtClean="0">
                <a:solidFill>
                  <a:schemeClr val="tx1"/>
                </a:solidFill>
              </a:rPr>
              <a:t>，</a:t>
            </a:r>
            <a:r>
              <a:rPr lang="zh-CN" altLang="en-US" dirty="0">
                <a:solidFill>
                  <a:schemeClr val="tx1"/>
                </a:solidFill>
              </a:rPr>
              <a:t>把不同</a:t>
            </a:r>
            <a:r>
              <a:rPr lang="zh-CN" altLang="en-US" dirty="0" smtClean="0">
                <a:solidFill>
                  <a:srgbClr val="FF0000"/>
                </a:solidFill>
              </a:rPr>
              <a:t>类别</a:t>
            </a:r>
            <a:r>
              <a:rPr lang="zh-CN" altLang="en-US" dirty="0" smtClean="0">
                <a:solidFill>
                  <a:schemeClr val="tx1"/>
                </a:solidFill>
              </a:rPr>
              <a:t>的</a:t>
            </a:r>
            <a:r>
              <a:rPr lang="zh-CN" altLang="en-US" dirty="0">
                <a:solidFill>
                  <a:schemeClr val="tx1"/>
                </a:solidFill>
              </a:rPr>
              <a:t>目标</a:t>
            </a:r>
            <a:r>
              <a:rPr lang="zh-CN" altLang="en-US" dirty="0">
                <a:solidFill>
                  <a:srgbClr val="FF0000"/>
                </a:solidFill>
              </a:rPr>
              <a:t>区分</a:t>
            </a:r>
            <a:r>
              <a:rPr lang="zh-CN" altLang="en-US" dirty="0">
                <a:solidFill>
                  <a:schemeClr val="tx1"/>
                </a:solidFill>
              </a:rPr>
              <a:t>开来</a:t>
            </a:r>
            <a:r>
              <a:rPr lang="zh-CN" altLang="en-US" dirty="0" smtClean="0">
                <a:solidFill>
                  <a:schemeClr val="tx1"/>
                </a:solidFill>
              </a:rPr>
              <a:t>的</a:t>
            </a:r>
            <a:r>
              <a:rPr lang="zh-CN" altLang="en-US" dirty="0" smtClean="0">
                <a:solidFill>
                  <a:srgbClr val="FF0000"/>
                </a:solidFill>
              </a:rPr>
              <a:t>图像处理方法</a:t>
            </a:r>
            <a:r>
              <a:rPr lang="zh-CN" altLang="en-US" dirty="0" smtClean="0">
                <a:solidFill>
                  <a:schemeClr val="tx1"/>
                </a:solidFill>
              </a:rPr>
              <a:t>。</a:t>
            </a:r>
            <a:r>
              <a:rPr lang="zh-CN" altLang="en-US" sz="1100" dirty="0" smtClean="0">
                <a:solidFill>
                  <a:schemeClr val="tx1"/>
                </a:solidFill>
              </a:rPr>
              <a:t>（摘自百度百科）</a:t>
            </a:r>
            <a:endParaRPr lang="zh-CN" altLang="en-US" sz="1100" dirty="0">
              <a:solidFill>
                <a:schemeClr val="tx1"/>
              </a:solidFill>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grpSp>
        <p:nvGrpSpPr>
          <p:cNvPr id="9" name="组 8"/>
          <p:cNvGrpSpPr/>
          <p:nvPr/>
        </p:nvGrpSpPr>
        <p:grpSpPr>
          <a:xfrm>
            <a:off x="992968" y="2605816"/>
            <a:ext cx="10249798" cy="3466011"/>
            <a:chOff x="992968" y="2588399"/>
            <a:chExt cx="10249798" cy="3466011"/>
          </a:xfrm>
        </p:grpSpPr>
        <p:pic>
          <p:nvPicPr>
            <p:cNvPr id="10" name="图片 9"/>
            <p:cNvPicPr>
              <a:picLocks noChangeAspect="1"/>
            </p:cNvPicPr>
            <p:nvPr/>
          </p:nvPicPr>
          <p:blipFill rotWithShape="1">
            <a:blip r:embed="rId4"/>
            <a:srcRect l="10877" r="11421"/>
            <a:stretch/>
          </p:blipFill>
          <p:spPr>
            <a:xfrm>
              <a:off x="1227345" y="2761157"/>
              <a:ext cx="947260" cy="814087"/>
            </a:xfrm>
            <a:prstGeom prst="rect">
              <a:avLst/>
            </a:prstGeom>
          </p:spPr>
        </p:pic>
        <p:pic>
          <p:nvPicPr>
            <p:cNvPr id="5" name="图片 4"/>
            <p:cNvPicPr>
              <a:picLocks noChangeAspect="1"/>
            </p:cNvPicPr>
            <p:nvPr/>
          </p:nvPicPr>
          <p:blipFill rotWithShape="1">
            <a:blip r:embed="rId5"/>
            <a:srcRect t="6401" b="23399"/>
            <a:stretch/>
          </p:blipFill>
          <p:spPr>
            <a:xfrm>
              <a:off x="2403463" y="3796161"/>
              <a:ext cx="1153721" cy="809898"/>
            </a:xfrm>
            <a:prstGeom prst="rect">
              <a:avLst/>
            </a:prstGeom>
          </p:spPr>
        </p:pic>
        <p:pic>
          <p:nvPicPr>
            <p:cNvPr id="7" name="图片 6"/>
            <p:cNvPicPr>
              <a:picLocks noChangeAspect="1"/>
            </p:cNvPicPr>
            <p:nvPr/>
          </p:nvPicPr>
          <p:blipFill>
            <a:blip r:embed="rId6"/>
            <a:stretch>
              <a:fillRect/>
            </a:stretch>
          </p:blipFill>
          <p:spPr>
            <a:xfrm>
              <a:off x="3605323" y="4991504"/>
              <a:ext cx="1061736" cy="835121"/>
            </a:xfrm>
            <a:prstGeom prst="rect">
              <a:avLst/>
            </a:prstGeom>
          </p:spPr>
        </p:pic>
        <p:pic>
          <p:nvPicPr>
            <p:cNvPr id="8" name="图片 7"/>
            <p:cNvPicPr>
              <a:picLocks noChangeAspect="1"/>
            </p:cNvPicPr>
            <p:nvPr/>
          </p:nvPicPr>
          <p:blipFill rotWithShape="1">
            <a:blip r:embed="rId7"/>
            <a:srcRect l="22181" t="16393" r="14309" b="3988"/>
            <a:stretch/>
          </p:blipFill>
          <p:spPr>
            <a:xfrm>
              <a:off x="2483990" y="4822716"/>
              <a:ext cx="797221" cy="1003909"/>
            </a:xfrm>
            <a:prstGeom prst="rect">
              <a:avLst/>
            </a:prstGeom>
          </p:spPr>
        </p:pic>
        <p:pic>
          <p:nvPicPr>
            <p:cNvPr id="11" name="图片 10"/>
            <p:cNvPicPr>
              <a:picLocks noChangeAspect="1"/>
            </p:cNvPicPr>
            <p:nvPr/>
          </p:nvPicPr>
          <p:blipFill rotWithShape="1">
            <a:blip r:embed="rId8"/>
            <a:srcRect l="6674" t="21657" r="3262" b="-1"/>
            <a:stretch/>
          </p:blipFill>
          <p:spPr>
            <a:xfrm>
              <a:off x="1227345" y="3740566"/>
              <a:ext cx="920125" cy="999489"/>
            </a:xfrm>
            <a:prstGeom prst="rect">
              <a:avLst/>
            </a:prstGeom>
          </p:spPr>
        </p:pic>
        <p:pic>
          <p:nvPicPr>
            <p:cNvPr id="13" name="图片 12"/>
            <p:cNvPicPr>
              <a:picLocks noChangeAspect="1"/>
            </p:cNvPicPr>
            <p:nvPr/>
          </p:nvPicPr>
          <p:blipFill rotWithShape="1">
            <a:blip r:embed="rId9"/>
            <a:srcRect l="17223" r="10528" b="6378"/>
            <a:stretch/>
          </p:blipFill>
          <p:spPr>
            <a:xfrm>
              <a:off x="3678974" y="3781001"/>
              <a:ext cx="988085" cy="959054"/>
            </a:xfrm>
            <a:prstGeom prst="rect">
              <a:avLst/>
            </a:prstGeom>
          </p:spPr>
        </p:pic>
        <p:pic>
          <p:nvPicPr>
            <p:cNvPr id="15" name="图片 14"/>
            <p:cNvPicPr>
              <a:picLocks noChangeAspect="1"/>
            </p:cNvPicPr>
            <p:nvPr/>
          </p:nvPicPr>
          <p:blipFill rotWithShape="1">
            <a:blip r:embed="rId10"/>
            <a:srcRect l="28819" t="5281" r="11611"/>
            <a:stretch/>
          </p:blipFill>
          <p:spPr>
            <a:xfrm>
              <a:off x="1316969" y="4822716"/>
              <a:ext cx="842909" cy="1003909"/>
            </a:xfrm>
            <a:prstGeom prst="rect">
              <a:avLst/>
            </a:prstGeom>
          </p:spPr>
        </p:pic>
        <p:pic>
          <p:nvPicPr>
            <p:cNvPr id="16" name="图片 15"/>
            <p:cNvPicPr>
              <a:picLocks noChangeAspect="1"/>
            </p:cNvPicPr>
            <p:nvPr/>
          </p:nvPicPr>
          <p:blipFill rotWithShape="1">
            <a:blip r:embed="rId11"/>
            <a:srcRect l="19831" t="4492" r="22339"/>
            <a:stretch/>
          </p:blipFill>
          <p:spPr>
            <a:xfrm>
              <a:off x="2483990" y="2719067"/>
              <a:ext cx="753351" cy="926675"/>
            </a:xfrm>
            <a:prstGeom prst="rect">
              <a:avLst/>
            </a:prstGeom>
          </p:spPr>
        </p:pic>
        <p:pic>
          <p:nvPicPr>
            <p:cNvPr id="17" name="图片 16"/>
            <p:cNvPicPr>
              <a:picLocks noChangeAspect="1"/>
            </p:cNvPicPr>
            <p:nvPr/>
          </p:nvPicPr>
          <p:blipFill>
            <a:blip r:embed="rId12"/>
            <a:stretch>
              <a:fillRect/>
            </a:stretch>
          </p:blipFill>
          <p:spPr>
            <a:xfrm>
              <a:off x="3678974" y="2755292"/>
              <a:ext cx="926292" cy="926292"/>
            </a:xfrm>
            <a:prstGeom prst="rect">
              <a:avLst/>
            </a:prstGeom>
          </p:spPr>
        </p:pic>
        <p:pic>
          <p:nvPicPr>
            <p:cNvPr id="18" name="图片 17"/>
            <p:cNvPicPr>
              <a:picLocks noChangeAspect="1"/>
            </p:cNvPicPr>
            <p:nvPr/>
          </p:nvPicPr>
          <p:blipFill rotWithShape="1">
            <a:blip r:embed="rId11"/>
            <a:srcRect l="19831" t="4492" r="22339"/>
            <a:stretch/>
          </p:blipFill>
          <p:spPr>
            <a:xfrm>
              <a:off x="7161357" y="2684633"/>
              <a:ext cx="806088" cy="991546"/>
            </a:xfrm>
            <a:prstGeom prst="rect">
              <a:avLst/>
            </a:prstGeom>
          </p:spPr>
        </p:pic>
        <p:pic>
          <p:nvPicPr>
            <p:cNvPr id="19" name="图片 18"/>
            <p:cNvPicPr>
              <a:picLocks noChangeAspect="1"/>
            </p:cNvPicPr>
            <p:nvPr/>
          </p:nvPicPr>
          <p:blipFill>
            <a:blip r:embed="rId12"/>
            <a:stretch>
              <a:fillRect/>
            </a:stretch>
          </p:blipFill>
          <p:spPr>
            <a:xfrm>
              <a:off x="8084857" y="2672270"/>
              <a:ext cx="973472" cy="973472"/>
            </a:xfrm>
            <a:prstGeom prst="rect">
              <a:avLst/>
            </a:prstGeom>
          </p:spPr>
        </p:pic>
        <p:pic>
          <p:nvPicPr>
            <p:cNvPr id="20" name="图片 19"/>
            <p:cNvPicPr>
              <a:picLocks noChangeAspect="1"/>
            </p:cNvPicPr>
            <p:nvPr/>
          </p:nvPicPr>
          <p:blipFill rotWithShape="1">
            <a:blip r:embed="rId10"/>
            <a:srcRect l="28819" t="5281" r="11611"/>
            <a:stretch/>
          </p:blipFill>
          <p:spPr>
            <a:xfrm>
              <a:off x="10312771" y="2672270"/>
              <a:ext cx="842909" cy="1003909"/>
            </a:xfrm>
            <a:prstGeom prst="rect">
              <a:avLst/>
            </a:prstGeom>
          </p:spPr>
        </p:pic>
        <p:pic>
          <p:nvPicPr>
            <p:cNvPr id="21" name="图片 20"/>
            <p:cNvPicPr>
              <a:picLocks noChangeAspect="1"/>
            </p:cNvPicPr>
            <p:nvPr/>
          </p:nvPicPr>
          <p:blipFill rotWithShape="1">
            <a:blip r:embed="rId9"/>
            <a:srcRect l="17223" r="10528" b="6378"/>
            <a:stretch/>
          </p:blipFill>
          <p:spPr>
            <a:xfrm>
              <a:off x="9175741" y="2672270"/>
              <a:ext cx="1019618" cy="989661"/>
            </a:xfrm>
            <a:prstGeom prst="rect">
              <a:avLst/>
            </a:prstGeom>
          </p:spPr>
        </p:pic>
        <p:pic>
          <p:nvPicPr>
            <p:cNvPr id="22" name="图片 21"/>
            <p:cNvPicPr>
              <a:picLocks noChangeAspect="1"/>
            </p:cNvPicPr>
            <p:nvPr/>
          </p:nvPicPr>
          <p:blipFill rotWithShape="1">
            <a:blip r:embed="rId4"/>
            <a:srcRect l="10877" r="11421"/>
            <a:stretch/>
          </p:blipFill>
          <p:spPr>
            <a:xfrm>
              <a:off x="7161357" y="3914362"/>
              <a:ext cx="947260" cy="814087"/>
            </a:xfrm>
            <a:prstGeom prst="rect">
              <a:avLst/>
            </a:prstGeom>
          </p:spPr>
        </p:pic>
        <p:pic>
          <p:nvPicPr>
            <p:cNvPr id="23" name="图片 22"/>
            <p:cNvPicPr>
              <a:picLocks noChangeAspect="1"/>
            </p:cNvPicPr>
            <p:nvPr/>
          </p:nvPicPr>
          <p:blipFill rotWithShape="1">
            <a:blip r:embed="rId5"/>
            <a:srcRect t="6401" b="23399"/>
            <a:stretch/>
          </p:blipFill>
          <p:spPr>
            <a:xfrm>
              <a:off x="8372758" y="3918551"/>
              <a:ext cx="1153721" cy="809898"/>
            </a:xfrm>
            <a:prstGeom prst="rect">
              <a:avLst/>
            </a:prstGeom>
          </p:spPr>
        </p:pic>
        <p:pic>
          <p:nvPicPr>
            <p:cNvPr id="24" name="图片 23"/>
            <p:cNvPicPr>
              <a:picLocks noChangeAspect="1"/>
            </p:cNvPicPr>
            <p:nvPr/>
          </p:nvPicPr>
          <p:blipFill>
            <a:blip r:embed="rId6"/>
            <a:stretch>
              <a:fillRect/>
            </a:stretch>
          </p:blipFill>
          <p:spPr>
            <a:xfrm>
              <a:off x="9810211" y="3886656"/>
              <a:ext cx="1061736" cy="835121"/>
            </a:xfrm>
            <a:prstGeom prst="rect">
              <a:avLst/>
            </a:prstGeom>
          </p:spPr>
        </p:pic>
        <p:pic>
          <p:nvPicPr>
            <p:cNvPr id="25" name="图片 24"/>
            <p:cNvPicPr>
              <a:picLocks noChangeAspect="1"/>
            </p:cNvPicPr>
            <p:nvPr/>
          </p:nvPicPr>
          <p:blipFill rotWithShape="1">
            <a:blip r:embed="rId7"/>
            <a:srcRect l="22181" t="16393" r="14309" b="3988"/>
            <a:stretch/>
          </p:blipFill>
          <p:spPr>
            <a:xfrm>
              <a:off x="7170224" y="4967673"/>
              <a:ext cx="797221" cy="1003909"/>
            </a:xfrm>
            <a:prstGeom prst="rect">
              <a:avLst/>
            </a:prstGeom>
          </p:spPr>
        </p:pic>
        <p:pic>
          <p:nvPicPr>
            <p:cNvPr id="26" name="图片 25"/>
            <p:cNvPicPr>
              <a:picLocks noChangeAspect="1"/>
            </p:cNvPicPr>
            <p:nvPr/>
          </p:nvPicPr>
          <p:blipFill rotWithShape="1">
            <a:blip r:embed="rId8"/>
            <a:srcRect l="6674" t="21657" r="3262" b="-1"/>
            <a:stretch/>
          </p:blipFill>
          <p:spPr>
            <a:xfrm>
              <a:off x="8312579" y="4961808"/>
              <a:ext cx="920125" cy="999489"/>
            </a:xfrm>
            <a:prstGeom prst="rect">
              <a:avLst/>
            </a:prstGeom>
          </p:spPr>
        </p:pic>
        <p:sp>
          <p:nvSpPr>
            <p:cNvPr id="27" name="圆角矩形 26"/>
            <p:cNvSpPr/>
            <p:nvPr/>
          </p:nvSpPr>
          <p:spPr>
            <a:xfrm>
              <a:off x="992968" y="2588399"/>
              <a:ext cx="3823063" cy="346601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p:cNvSpPr/>
            <p:nvPr/>
          </p:nvSpPr>
          <p:spPr>
            <a:xfrm>
              <a:off x="6966857" y="2588399"/>
              <a:ext cx="4275909" cy="11926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p:cNvSpPr/>
            <p:nvPr/>
          </p:nvSpPr>
          <p:spPr>
            <a:xfrm>
              <a:off x="6975566" y="3851401"/>
              <a:ext cx="4040777" cy="9454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p:cNvSpPr/>
            <p:nvPr/>
          </p:nvSpPr>
          <p:spPr>
            <a:xfrm>
              <a:off x="6966857" y="4893116"/>
              <a:ext cx="2443843" cy="1129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2" name="组 41"/>
            <p:cNvGrpSpPr/>
            <p:nvPr/>
          </p:nvGrpSpPr>
          <p:grpSpPr>
            <a:xfrm>
              <a:off x="5082726" y="3517431"/>
              <a:ext cx="930055" cy="1486193"/>
              <a:chOff x="5438598" y="3575244"/>
              <a:chExt cx="930055" cy="1486193"/>
            </a:xfrm>
          </p:grpSpPr>
          <p:cxnSp>
            <p:nvCxnSpPr>
              <p:cNvPr id="32" name="直线箭头连接符 31"/>
              <p:cNvCxnSpPr/>
              <p:nvPr/>
            </p:nvCxnSpPr>
            <p:spPr>
              <a:xfrm>
                <a:off x="5438598" y="4700491"/>
                <a:ext cx="925912" cy="360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p:nvPr/>
            </p:nvCxnSpPr>
            <p:spPr>
              <a:xfrm>
                <a:off x="5438598" y="4321404"/>
                <a:ext cx="9300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线箭头连接符 37"/>
              <p:cNvCxnSpPr/>
              <p:nvPr/>
            </p:nvCxnSpPr>
            <p:spPr>
              <a:xfrm flipV="1">
                <a:off x="5439255" y="3575244"/>
                <a:ext cx="925255" cy="311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3" name="文本框 42"/>
            <p:cNvSpPr txBox="1"/>
            <p:nvPr/>
          </p:nvSpPr>
          <p:spPr>
            <a:xfrm>
              <a:off x="6223885" y="3033772"/>
              <a:ext cx="751681" cy="369332"/>
            </a:xfrm>
            <a:prstGeom prst="rect">
              <a:avLst/>
            </a:prstGeom>
            <a:noFill/>
          </p:spPr>
          <p:txBody>
            <a:bodyPr wrap="none" rtlCol="0">
              <a:spAutoFit/>
            </a:bodyPr>
            <a:lstStyle/>
            <a:p>
              <a:r>
                <a:rPr kumimoji="1" lang="en-US" altLang="zh-CN" dirty="0" smtClean="0"/>
                <a:t>Cat(0)</a:t>
              </a:r>
              <a:endParaRPr kumimoji="1" lang="zh-CN" altLang="en-US" dirty="0"/>
            </a:p>
          </p:txBody>
        </p:sp>
        <p:sp>
          <p:nvSpPr>
            <p:cNvPr id="44" name="文本框 43"/>
            <p:cNvSpPr txBox="1"/>
            <p:nvPr/>
          </p:nvSpPr>
          <p:spPr>
            <a:xfrm>
              <a:off x="6252291" y="4119550"/>
              <a:ext cx="723275" cy="369332"/>
            </a:xfrm>
            <a:prstGeom prst="rect">
              <a:avLst/>
            </a:prstGeom>
            <a:noFill/>
          </p:spPr>
          <p:txBody>
            <a:bodyPr wrap="none" rtlCol="0">
              <a:spAutoFit/>
            </a:bodyPr>
            <a:lstStyle/>
            <a:p>
              <a:r>
                <a:rPr kumimoji="1" lang="en-US" altLang="zh-CN" dirty="0" smtClean="0"/>
                <a:t>Pig(1)</a:t>
              </a:r>
              <a:endParaRPr kumimoji="1" lang="zh-CN" altLang="en-US" dirty="0"/>
            </a:p>
          </p:txBody>
        </p:sp>
        <p:sp>
          <p:nvSpPr>
            <p:cNvPr id="45" name="文本框 44"/>
            <p:cNvSpPr txBox="1"/>
            <p:nvPr/>
          </p:nvSpPr>
          <p:spPr>
            <a:xfrm>
              <a:off x="6214422" y="5273030"/>
              <a:ext cx="816249" cy="369332"/>
            </a:xfrm>
            <a:prstGeom prst="rect">
              <a:avLst/>
            </a:prstGeom>
            <a:noFill/>
          </p:spPr>
          <p:txBody>
            <a:bodyPr wrap="none" rtlCol="0">
              <a:spAutoFit/>
            </a:bodyPr>
            <a:lstStyle/>
            <a:p>
              <a:r>
                <a:rPr kumimoji="1" lang="en-US" altLang="zh-CN" dirty="0" smtClean="0"/>
                <a:t>Dog(2)</a:t>
              </a:r>
              <a:endParaRPr kumimoji="1" lang="zh-CN" altLang="en-US" dirty="0"/>
            </a:p>
          </p:txBody>
        </p:sp>
      </p:grpSp>
      <p:sp>
        <p:nvSpPr>
          <p:cNvPr id="12" name="幻灯片编号占位符 11"/>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84842569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solidFill>
                  <a:srgbClr val="000000">
                    <a:lumMod val="75000"/>
                    <a:lumOff val="25000"/>
                  </a:srgbClr>
                </a:solidFill>
              </a:rPr>
              <a:t>CNN: </a:t>
            </a:r>
            <a:r>
              <a:rPr kumimoji="1" lang="en-US" altLang="zh-CN" sz="3200" dirty="0" err="1" smtClean="0">
                <a:solidFill>
                  <a:srgbClr val="000000">
                    <a:lumMod val="75000"/>
                    <a:lumOff val="25000"/>
                  </a:srgbClr>
                </a:solidFill>
              </a:rPr>
              <a:t>AlexNet</a:t>
            </a:r>
            <a:endParaRPr kumimoji="1" lang="zh-CN" altLang="en-US" dirty="0"/>
          </a:p>
        </p:txBody>
      </p:sp>
      <p:sp>
        <p:nvSpPr>
          <p:cNvPr id="3" name="内容占位符 2"/>
          <p:cNvSpPr>
            <a:spLocks noGrp="1"/>
          </p:cNvSpPr>
          <p:nvPr>
            <p:ph idx="1"/>
          </p:nvPr>
        </p:nvSpPr>
        <p:spPr/>
        <p:txBody>
          <a:bodyPr/>
          <a:lstStyle/>
          <a:p>
            <a:r>
              <a:rPr kumimoji="1" lang="en-US" altLang="zh-CN" dirty="0" err="1" smtClean="0"/>
              <a:t>AlexNet</a:t>
            </a:r>
            <a:r>
              <a:rPr kumimoji="1" lang="en-US" altLang="zh-CN" dirty="0" smtClean="0"/>
              <a:t>(2012):</a:t>
            </a:r>
            <a:r>
              <a:rPr kumimoji="1" lang="zh-CN" altLang="en-US" dirty="0" smtClean="0"/>
              <a:t> </a:t>
            </a:r>
            <a:endParaRPr kumimoji="1" lang="en-US" altLang="zh-CN" dirty="0" smtClean="0"/>
          </a:p>
          <a:p>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0801" y="2576460"/>
            <a:ext cx="6591357" cy="2044701"/>
          </a:xfrm>
          <a:prstGeom prst="rect">
            <a:avLst/>
          </a:prstGeom>
        </p:spPr>
      </p:pic>
      <p:sp>
        <p:nvSpPr>
          <p:cNvPr id="6" name="文本框 5"/>
          <p:cNvSpPr txBox="1"/>
          <p:nvPr/>
        </p:nvSpPr>
        <p:spPr>
          <a:xfrm>
            <a:off x="0" y="6427200"/>
            <a:ext cx="8180439" cy="461665"/>
          </a:xfrm>
          <a:prstGeom prst="rect">
            <a:avLst/>
          </a:prstGeom>
          <a:noFill/>
        </p:spPr>
        <p:txBody>
          <a:bodyPr wrap="square" rtlCol="0">
            <a:spAutoFit/>
          </a:bodyPr>
          <a:lstStyle/>
          <a:p>
            <a:r>
              <a:rPr lang="en-US" altLang="zh-CN" sz="1200" dirty="0" err="1"/>
              <a:t>Krizhevsky</a:t>
            </a:r>
            <a:r>
              <a:rPr lang="en-US" altLang="zh-CN" sz="1200" dirty="0"/>
              <a:t>, A., </a:t>
            </a:r>
            <a:r>
              <a:rPr lang="en-US" altLang="zh-CN" sz="1200" dirty="0" err="1"/>
              <a:t>Sutskever</a:t>
            </a:r>
            <a:r>
              <a:rPr lang="en-US" altLang="zh-CN" sz="1200" dirty="0"/>
              <a:t>, I., &amp; Hinton, G. E. (2012). </a:t>
            </a:r>
            <a:r>
              <a:rPr lang="en-US" altLang="zh-CN" sz="1200" dirty="0" err="1"/>
              <a:t>Imagenet</a:t>
            </a:r>
            <a:r>
              <a:rPr lang="en-US" altLang="zh-CN" sz="1200" dirty="0"/>
              <a:t> classification with deep convolutional neural networks. In </a:t>
            </a:r>
            <a:r>
              <a:rPr lang="en-US" altLang="zh-CN" sz="1200" i="1" dirty="0"/>
              <a:t>Advances in neural information processing systems</a:t>
            </a:r>
            <a:r>
              <a:rPr lang="en-US" altLang="zh-CN" sz="1200" dirty="0"/>
              <a:t> (pp. 1097-1105).</a:t>
            </a:r>
            <a:endParaRPr kumimoji="1" lang="zh-CN" altLang="en-US" sz="1200" dirty="0"/>
          </a:p>
        </p:txBody>
      </p:sp>
      <p:sp>
        <p:nvSpPr>
          <p:cNvPr id="7" name="文本框 6"/>
          <p:cNvSpPr txBox="1"/>
          <p:nvPr/>
        </p:nvSpPr>
        <p:spPr>
          <a:xfrm>
            <a:off x="4659218" y="5167221"/>
            <a:ext cx="2934521" cy="369332"/>
          </a:xfrm>
          <a:prstGeom prst="rect">
            <a:avLst/>
          </a:prstGeom>
          <a:noFill/>
        </p:spPr>
        <p:txBody>
          <a:bodyPr wrap="none" rtlCol="0">
            <a:spAutoFit/>
          </a:bodyPr>
          <a:lstStyle/>
          <a:p>
            <a:r>
              <a:rPr lang="en-US" altLang="zh-CN" dirty="0"/>
              <a:t>NVIDIA GTX 580 3GB GPU </a:t>
            </a:r>
            <a:r>
              <a:rPr kumimoji="1" lang="zh-CN" altLang="en-US" dirty="0" smtClean="0"/>
              <a:t>* </a:t>
            </a:r>
            <a:r>
              <a:rPr kumimoji="1" lang="en-US" altLang="zh-CN" dirty="0" smtClean="0"/>
              <a:t>2</a:t>
            </a:r>
            <a:endParaRPr lang="en-US" altLang="zh-CN" dirty="0"/>
          </a:p>
        </p:txBody>
      </p:sp>
      <p:sp>
        <p:nvSpPr>
          <p:cNvPr id="8" name="幻灯片编号占位符 7"/>
          <p:cNvSpPr>
            <a:spLocks noGrp="1"/>
          </p:cNvSpPr>
          <p:nvPr>
            <p:ph type="sldNum" sz="quarter" idx="12"/>
          </p:nvPr>
        </p:nvSpPr>
        <p:spPr/>
        <p:txBody>
          <a:bodyPr/>
          <a:lstStyle/>
          <a:p>
            <a:fld id="{4FAB73BC-B049-4115-A692-8D63A059BFB8}" type="slidenum">
              <a:rPr lang="en-US" smtClean="0"/>
              <a:t>40</a:t>
            </a:fld>
            <a:endParaRPr lang="en-US" dirty="0"/>
          </a:p>
        </p:txBody>
      </p:sp>
    </p:spTree>
    <p:extLst>
      <p:ext uri="{BB962C8B-B14F-4D97-AF65-F5344CB8AC3E}">
        <p14:creationId xmlns:p14="http://schemas.microsoft.com/office/powerpoint/2010/main" val="170325840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solidFill>
                  <a:srgbClr val="000000">
                    <a:lumMod val="75000"/>
                    <a:lumOff val="25000"/>
                  </a:srgbClr>
                </a:solidFill>
              </a:rPr>
              <a:t>CNN: </a:t>
            </a:r>
            <a:r>
              <a:rPr kumimoji="1" lang="en-US" altLang="zh-CN" sz="3200" dirty="0" err="1">
                <a:solidFill>
                  <a:srgbClr val="000000">
                    <a:lumMod val="75000"/>
                    <a:lumOff val="25000"/>
                  </a:srgbClr>
                </a:solidFill>
              </a:rPr>
              <a:t>AlexNet</a:t>
            </a:r>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sp>
        <p:nvSpPr>
          <p:cNvPr id="7" name="文本框 6"/>
          <p:cNvSpPr txBox="1"/>
          <p:nvPr/>
        </p:nvSpPr>
        <p:spPr>
          <a:xfrm>
            <a:off x="2379406" y="1297858"/>
            <a:ext cx="184731" cy="369332"/>
          </a:xfrm>
          <a:prstGeom prst="rect">
            <a:avLst/>
          </a:prstGeom>
          <a:noFill/>
        </p:spPr>
        <p:txBody>
          <a:bodyPr wrap="none" rtlCol="0">
            <a:spAutoFit/>
          </a:bodyPr>
          <a:lstStyle/>
          <a:p>
            <a:endParaRPr kumimoji="1" lang="zh-CN" altLang="en-US" dirty="0"/>
          </a:p>
        </p:txBody>
      </p:sp>
      <p:pic>
        <p:nvPicPr>
          <p:cNvPr id="12" name="内容占位符 11"/>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182573" y="1993747"/>
            <a:ext cx="1770184" cy="4258346"/>
          </a:xfrm>
        </p:spPr>
      </p:pic>
      <p:sp>
        <p:nvSpPr>
          <p:cNvPr id="14" name="文本框 13"/>
          <p:cNvSpPr txBox="1"/>
          <p:nvPr/>
        </p:nvSpPr>
        <p:spPr>
          <a:xfrm>
            <a:off x="0" y="6427200"/>
            <a:ext cx="8180439" cy="461665"/>
          </a:xfrm>
          <a:prstGeom prst="rect">
            <a:avLst/>
          </a:prstGeom>
          <a:noFill/>
        </p:spPr>
        <p:txBody>
          <a:bodyPr wrap="square" rtlCol="0">
            <a:spAutoFit/>
          </a:bodyPr>
          <a:lstStyle/>
          <a:p>
            <a:r>
              <a:rPr lang="en-US" altLang="zh-CN" sz="1200" dirty="0" err="1"/>
              <a:t>Krizhevsky</a:t>
            </a:r>
            <a:r>
              <a:rPr lang="en-US" altLang="zh-CN" sz="1200" dirty="0"/>
              <a:t>, A., </a:t>
            </a:r>
            <a:r>
              <a:rPr lang="en-US" altLang="zh-CN" sz="1200" dirty="0" err="1"/>
              <a:t>Sutskever</a:t>
            </a:r>
            <a:r>
              <a:rPr lang="en-US" altLang="zh-CN" sz="1200" dirty="0"/>
              <a:t>, I., &amp; Hinton, G. E. (2012). </a:t>
            </a:r>
            <a:r>
              <a:rPr lang="en-US" altLang="zh-CN" sz="1200" dirty="0" err="1"/>
              <a:t>Imagenet</a:t>
            </a:r>
            <a:r>
              <a:rPr lang="en-US" altLang="zh-CN" sz="1200" dirty="0"/>
              <a:t> classification with deep convolutional neural networks. In </a:t>
            </a:r>
            <a:r>
              <a:rPr lang="en-US" altLang="zh-CN" sz="1200" i="1" dirty="0"/>
              <a:t>Advances in neural information processing systems</a:t>
            </a:r>
            <a:r>
              <a:rPr lang="en-US" altLang="zh-CN" sz="1200" dirty="0"/>
              <a:t> (pp. 1097-1105).</a:t>
            </a:r>
            <a:endParaRPr kumimoji="1" lang="zh-CN" altLang="en-US" sz="1200" dirty="0"/>
          </a:p>
        </p:txBody>
      </p:sp>
      <p:grpSp>
        <p:nvGrpSpPr>
          <p:cNvPr id="19" name="组 18"/>
          <p:cNvGrpSpPr/>
          <p:nvPr/>
        </p:nvGrpSpPr>
        <p:grpSpPr>
          <a:xfrm>
            <a:off x="6017524" y="2267726"/>
            <a:ext cx="4079598" cy="3243588"/>
            <a:chOff x="5488134" y="2152222"/>
            <a:chExt cx="4079598" cy="3243588"/>
          </a:xfrm>
        </p:grpSpPr>
        <p:sp>
          <p:nvSpPr>
            <p:cNvPr id="20" name="文本框 19"/>
            <p:cNvSpPr txBox="1"/>
            <p:nvPr/>
          </p:nvSpPr>
          <p:spPr>
            <a:xfrm>
              <a:off x="5851139" y="2318044"/>
              <a:ext cx="3645550" cy="3077766"/>
            </a:xfrm>
            <a:prstGeom prst="rect">
              <a:avLst/>
            </a:prstGeom>
            <a:noFill/>
          </p:spPr>
          <p:txBody>
            <a:bodyPr wrap="none" rtlCol="0">
              <a:spAutoFit/>
            </a:bodyPr>
            <a:lstStyle/>
            <a:p>
              <a:r>
                <a:rPr kumimoji="1" lang="en-US" altLang="zh-CN" sz="2800" dirty="0" smtClean="0"/>
                <a:t>Novel</a:t>
              </a:r>
              <a:r>
                <a:rPr kumimoji="1" lang="zh-CN" altLang="en-US" sz="2800" dirty="0" smtClean="0"/>
                <a:t>：</a:t>
              </a:r>
              <a:endParaRPr kumimoji="1" lang="en-US" altLang="zh-CN" sz="2800" dirty="0" smtClean="0"/>
            </a:p>
            <a:p>
              <a:endParaRPr kumimoji="1" lang="en-US" altLang="zh-CN" sz="2800" dirty="0" smtClean="0"/>
            </a:p>
            <a:p>
              <a:pPr marL="342900" indent="-342900">
                <a:buSzPct val="100000"/>
                <a:buFont typeface="+mj-lt"/>
                <a:buAutoNum type="arabicPeriod"/>
              </a:pPr>
              <a:r>
                <a:rPr kumimoji="1" lang="en-US" altLang="zh-CN" sz="2000" dirty="0" smtClean="0">
                  <a:solidFill>
                    <a:srgbClr val="FF0000"/>
                  </a:solidFill>
                </a:rPr>
                <a:t>Data</a:t>
              </a:r>
              <a:r>
                <a:rPr kumimoji="1" lang="zh-CN" altLang="en-US" sz="2000" dirty="0" smtClean="0">
                  <a:solidFill>
                    <a:srgbClr val="FF0000"/>
                  </a:solidFill>
                </a:rPr>
                <a:t> </a:t>
              </a:r>
              <a:r>
                <a:rPr kumimoji="1" lang="en-US" altLang="zh-CN" sz="2000" dirty="0" smtClean="0">
                  <a:solidFill>
                    <a:srgbClr val="FF0000"/>
                  </a:solidFill>
                </a:rPr>
                <a:t>Augmentation</a:t>
              </a:r>
            </a:p>
            <a:p>
              <a:pPr marL="342900" indent="-342900">
                <a:buSzPct val="100000"/>
                <a:buFont typeface="+mj-lt"/>
                <a:buAutoNum type="arabicPeriod"/>
              </a:pPr>
              <a:r>
                <a:rPr kumimoji="1" lang="en-US" altLang="zh-CN" sz="2000" dirty="0" err="1" smtClean="0"/>
                <a:t>ReLU</a:t>
              </a:r>
              <a:r>
                <a:rPr kumimoji="1" lang="zh-CN" altLang="en-US" sz="2000" dirty="0" smtClean="0"/>
                <a:t> </a:t>
              </a:r>
              <a:r>
                <a:rPr kumimoji="1" lang="en-US" altLang="zh-CN" sz="2000" dirty="0" smtClean="0"/>
                <a:t>Nonlinearity</a:t>
              </a:r>
            </a:p>
            <a:p>
              <a:pPr marL="342900" indent="-342900">
                <a:buSzPct val="100000"/>
                <a:buFont typeface="+mj-lt"/>
                <a:buAutoNum type="arabicPeriod"/>
              </a:pPr>
              <a:r>
                <a:rPr kumimoji="1" lang="en-US" altLang="zh-CN" sz="2000" dirty="0" smtClean="0"/>
                <a:t>Local</a:t>
              </a:r>
              <a:r>
                <a:rPr kumimoji="1" lang="zh-CN" altLang="en-US" sz="2000" dirty="0" smtClean="0"/>
                <a:t> </a:t>
              </a:r>
              <a:r>
                <a:rPr kumimoji="1" lang="en-US" altLang="zh-CN" sz="2000" dirty="0" smtClean="0"/>
                <a:t>Response</a:t>
              </a:r>
              <a:r>
                <a:rPr kumimoji="1" lang="zh-CN" altLang="en-US" sz="2000" dirty="0" smtClean="0"/>
                <a:t> </a:t>
              </a:r>
              <a:r>
                <a:rPr kumimoji="1" lang="en-US" altLang="zh-CN" sz="2000" dirty="0" smtClean="0"/>
                <a:t>Normalization</a:t>
              </a:r>
            </a:p>
            <a:p>
              <a:pPr marL="342900" indent="-342900">
                <a:buSzPct val="100000"/>
                <a:buFont typeface="+mj-lt"/>
                <a:buAutoNum type="arabicPeriod"/>
              </a:pPr>
              <a:r>
                <a:rPr kumimoji="1" lang="en-US" altLang="zh-CN" sz="2000" dirty="0" smtClean="0"/>
                <a:t>Overlapping</a:t>
              </a:r>
              <a:r>
                <a:rPr kumimoji="1" lang="zh-CN" altLang="en-US" sz="2000" dirty="0" smtClean="0"/>
                <a:t> </a:t>
              </a:r>
              <a:r>
                <a:rPr kumimoji="1" lang="en-US" altLang="zh-CN" sz="2000" dirty="0" smtClean="0"/>
                <a:t>Pooling</a:t>
              </a:r>
            </a:p>
            <a:p>
              <a:pPr marL="342900" indent="-342900">
                <a:buSzPct val="100000"/>
                <a:buFont typeface="+mj-lt"/>
                <a:buAutoNum type="arabicPeriod"/>
              </a:pPr>
              <a:r>
                <a:rPr kumimoji="1" lang="en-US" altLang="zh-CN" sz="2000" dirty="0" smtClean="0"/>
                <a:t>Dropout</a:t>
              </a:r>
            </a:p>
            <a:p>
              <a:pPr marL="342900" indent="-342900">
                <a:buSzPct val="100000"/>
                <a:buFont typeface="+mj-lt"/>
                <a:buAutoNum type="arabicPeriod"/>
              </a:pPr>
              <a:r>
                <a:rPr kumimoji="1" lang="en-US" altLang="zh-CN" sz="2000" dirty="0" smtClean="0"/>
                <a:t>Training</a:t>
              </a:r>
              <a:r>
                <a:rPr kumimoji="1" lang="zh-CN" altLang="en-US" sz="2000" dirty="0" smtClean="0"/>
                <a:t> </a:t>
              </a:r>
              <a:r>
                <a:rPr kumimoji="1" lang="en-US" altLang="zh-CN" sz="2000" dirty="0" smtClean="0"/>
                <a:t>on</a:t>
              </a:r>
              <a:r>
                <a:rPr kumimoji="1" lang="zh-CN" altLang="en-US" sz="2000" dirty="0" smtClean="0"/>
                <a:t> </a:t>
              </a:r>
              <a:r>
                <a:rPr kumimoji="1" lang="en-US" altLang="zh-CN" sz="2000" dirty="0" smtClean="0"/>
                <a:t>Multiple</a:t>
              </a:r>
              <a:r>
                <a:rPr kumimoji="1" lang="zh-CN" altLang="en-US" sz="2000" dirty="0" smtClean="0"/>
                <a:t> </a:t>
              </a:r>
              <a:r>
                <a:rPr kumimoji="1" lang="en-US" altLang="zh-CN" sz="2000" dirty="0" smtClean="0"/>
                <a:t>GPUs</a:t>
              </a:r>
            </a:p>
            <a:p>
              <a:endParaRPr kumimoji="1" lang="en-US" altLang="zh-CN" dirty="0" smtClean="0"/>
            </a:p>
          </p:txBody>
        </p:sp>
        <p:sp>
          <p:nvSpPr>
            <p:cNvPr id="21" name="圆角矩形 20"/>
            <p:cNvSpPr/>
            <p:nvPr/>
          </p:nvSpPr>
          <p:spPr>
            <a:xfrm>
              <a:off x="5488134" y="2152222"/>
              <a:ext cx="4079598" cy="308627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 name="幻灯片编号占位符 2"/>
          <p:cNvSpPr>
            <a:spLocks noGrp="1"/>
          </p:cNvSpPr>
          <p:nvPr>
            <p:ph type="sldNum" sz="quarter" idx="12"/>
          </p:nvPr>
        </p:nvSpPr>
        <p:spPr/>
        <p:txBody>
          <a:bodyPr/>
          <a:lstStyle/>
          <a:p>
            <a:fld id="{4FAB73BC-B049-4115-A692-8D63A059BFB8}" type="slidenum">
              <a:rPr lang="en-US" smtClean="0"/>
              <a:t>41</a:t>
            </a:fld>
            <a:endParaRPr lang="en-US" dirty="0"/>
          </a:p>
        </p:txBody>
      </p:sp>
    </p:spTree>
    <p:extLst>
      <p:ext uri="{BB962C8B-B14F-4D97-AF65-F5344CB8AC3E}">
        <p14:creationId xmlns:p14="http://schemas.microsoft.com/office/powerpoint/2010/main" val="18315992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solidFill>
                  <a:srgbClr val="000000">
                    <a:lumMod val="75000"/>
                    <a:lumOff val="25000"/>
                  </a:srgbClr>
                </a:solidFill>
              </a:rPr>
              <a:t>CNN: </a:t>
            </a:r>
            <a:r>
              <a:rPr kumimoji="1" lang="en-US" altLang="zh-CN" sz="3200">
                <a:solidFill>
                  <a:srgbClr val="000000">
                    <a:lumMod val="75000"/>
                    <a:lumOff val="25000"/>
                  </a:srgbClr>
                </a:solidFill>
              </a:rPr>
              <a:t>AlexNet</a:t>
            </a:r>
            <a:endParaRPr kumimoji="1" lang="zh-CN" altLang="en-US" dirty="0"/>
          </a:p>
        </p:txBody>
      </p:sp>
      <p:sp>
        <p:nvSpPr>
          <p:cNvPr id="3" name="内容占位符 2"/>
          <p:cNvSpPr>
            <a:spLocks noGrp="1"/>
          </p:cNvSpPr>
          <p:nvPr>
            <p:ph idx="1"/>
          </p:nvPr>
        </p:nvSpPr>
        <p:spPr>
          <a:xfrm>
            <a:off x="1174282" y="1845733"/>
            <a:ext cx="10058400" cy="4023360"/>
          </a:xfrm>
        </p:spPr>
        <p:txBody>
          <a:bodyPr/>
          <a:lstStyle/>
          <a:p>
            <a:r>
              <a:rPr kumimoji="1" lang="en-US" altLang="zh-CN" dirty="0">
                <a:solidFill>
                  <a:schemeClr val="tx1"/>
                </a:solidFill>
              </a:rPr>
              <a:t>Data</a:t>
            </a:r>
            <a:r>
              <a:rPr kumimoji="1" lang="zh-CN" altLang="en-US" dirty="0">
                <a:solidFill>
                  <a:schemeClr val="tx1"/>
                </a:solidFill>
              </a:rPr>
              <a:t> </a:t>
            </a:r>
            <a:r>
              <a:rPr kumimoji="1" lang="en-US" altLang="zh-CN" dirty="0" smtClean="0">
                <a:solidFill>
                  <a:schemeClr val="tx1"/>
                </a:solidFill>
              </a:rPr>
              <a:t>Augmentation</a:t>
            </a:r>
            <a:r>
              <a:rPr kumimoji="1" lang="zh-CN" altLang="en-US" dirty="0" smtClean="0">
                <a:solidFill>
                  <a:schemeClr val="tx1"/>
                </a:solidFill>
              </a:rPr>
              <a:t>：</a:t>
            </a:r>
            <a:endParaRPr kumimoji="1" lang="en-US" altLang="zh-CN" dirty="0">
              <a:solidFill>
                <a:schemeClr val="tx1"/>
              </a:solidFill>
            </a:endParaRPr>
          </a:p>
          <a:p>
            <a:r>
              <a:rPr kumimoji="1" lang="en-US" altLang="zh-CN" dirty="0" smtClean="0"/>
              <a:t>1.</a:t>
            </a:r>
            <a:r>
              <a:rPr kumimoji="1" lang="zh-CN" altLang="en-US" dirty="0" smtClean="0"/>
              <a:t> </a:t>
            </a:r>
            <a:r>
              <a:rPr kumimoji="1" lang="en-US" altLang="zh-CN" dirty="0" smtClean="0"/>
              <a:t>Image</a:t>
            </a:r>
            <a:r>
              <a:rPr kumimoji="1" lang="zh-CN" altLang="en-US" dirty="0" smtClean="0"/>
              <a:t> </a:t>
            </a:r>
            <a:r>
              <a:rPr kumimoji="1" lang="en-US" altLang="zh-CN" dirty="0" smtClean="0"/>
              <a:t>crop</a:t>
            </a:r>
            <a:r>
              <a:rPr kumimoji="1" lang="zh-CN" altLang="en-US" dirty="0" smtClean="0"/>
              <a:t> </a:t>
            </a:r>
            <a:r>
              <a:rPr kumimoji="1" lang="en-US" altLang="zh-CN" dirty="0" smtClean="0"/>
              <a:t>and</a:t>
            </a:r>
            <a:r>
              <a:rPr kumimoji="1" lang="zh-CN" altLang="en-US" dirty="0" smtClean="0"/>
              <a:t> </a:t>
            </a:r>
            <a:r>
              <a:rPr kumimoji="1" lang="en-US" altLang="zh-CN" dirty="0" smtClean="0"/>
              <a:t>horizontal</a:t>
            </a:r>
            <a:r>
              <a:rPr kumimoji="1" lang="zh-CN" altLang="en-US" dirty="0" smtClean="0"/>
              <a:t> </a:t>
            </a:r>
            <a:r>
              <a:rPr kumimoji="1" lang="en-US" altLang="zh-CN" dirty="0" smtClean="0"/>
              <a:t>reflections.</a:t>
            </a:r>
          </a:p>
          <a:p>
            <a:r>
              <a:rPr kumimoji="1" lang="en-US" altLang="zh-CN" dirty="0" smtClean="0"/>
              <a:t>2.</a:t>
            </a:r>
            <a:r>
              <a:rPr kumimoji="1" lang="zh-CN" altLang="en-US" dirty="0" smtClean="0"/>
              <a:t> </a:t>
            </a:r>
            <a:r>
              <a:rPr kumimoji="1" lang="en-US" altLang="zh-CN" dirty="0" smtClean="0"/>
              <a:t>Alter</a:t>
            </a:r>
            <a:r>
              <a:rPr kumimoji="1" lang="zh-CN" altLang="en-US" dirty="0" smtClean="0"/>
              <a:t> </a:t>
            </a:r>
            <a:r>
              <a:rPr kumimoji="1" lang="en-US" altLang="zh-CN" dirty="0" smtClean="0"/>
              <a:t>the</a:t>
            </a:r>
            <a:r>
              <a:rPr kumimoji="1" lang="zh-CN" altLang="en-US" dirty="0" smtClean="0"/>
              <a:t> </a:t>
            </a:r>
            <a:r>
              <a:rPr kumimoji="1" lang="en-US" altLang="zh-CN" dirty="0" smtClean="0"/>
              <a:t>intensities</a:t>
            </a:r>
            <a:r>
              <a:rPr kumimoji="1" lang="zh-CN" altLang="en-US" dirty="0" smtClean="0"/>
              <a:t> </a:t>
            </a:r>
            <a:r>
              <a:rPr kumimoji="1" lang="en-US" altLang="zh-CN" dirty="0" smtClean="0"/>
              <a:t>of</a:t>
            </a:r>
            <a:r>
              <a:rPr kumimoji="1" lang="zh-CN" altLang="en-US" dirty="0" smtClean="0"/>
              <a:t> </a:t>
            </a:r>
            <a:r>
              <a:rPr kumimoji="1" lang="en-US" altLang="zh-CN" dirty="0" smtClean="0"/>
              <a:t>the</a:t>
            </a:r>
            <a:r>
              <a:rPr kumimoji="1" lang="zh-CN" altLang="en-US" dirty="0" smtClean="0"/>
              <a:t> </a:t>
            </a:r>
            <a:r>
              <a:rPr kumimoji="1" lang="en-US" altLang="zh-CN" dirty="0" smtClean="0"/>
              <a:t>RGB</a:t>
            </a:r>
            <a:r>
              <a:rPr kumimoji="1" lang="zh-CN" altLang="en-US" dirty="0" smtClean="0"/>
              <a:t> </a:t>
            </a:r>
            <a:r>
              <a:rPr kumimoji="1" lang="en-US" altLang="zh-CN" dirty="0" smtClean="0"/>
              <a:t>channels</a:t>
            </a:r>
            <a:r>
              <a:rPr kumimoji="1" lang="zh-CN" altLang="en-US" dirty="0" smtClean="0"/>
              <a:t> </a:t>
            </a:r>
            <a:r>
              <a:rPr kumimoji="1" lang="en-US" altLang="zh-CN" dirty="0" smtClean="0"/>
              <a:t>in</a:t>
            </a:r>
            <a:r>
              <a:rPr kumimoji="1" lang="zh-CN" altLang="en-US" dirty="0" smtClean="0"/>
              <a:t> </a:t>
            </a:r>
            <a:r>
              <a:rPr kumimoji="1" lang="en-US" altLang="zh-CN" dirty="0" smtClean="0"/>
              <a:t>training</a:t>
            </a:r>
            <a:r>
              <a:rPr kumimoji="1" lang="zh-CN" altLang="en-US" dirty="0" smtClean="0"/>
              <a:t> </a:t>
            </a:r>
            <a:r>
              <a:rPr kumimoji="1" lang="en-US" altLang="zh-CN" dirty="0" smtClean="0"/>
              <a:t>images.</a:t>
            </a:r>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grpSp>
        <p:nvGrpSpPr>
          <p:cNvPr id="7" name="组 6"/>
          <p:cNvGrpSpPr/>
          <p:nvPr/>
        </p:nvGrpSpPr>
        <p:grpSpPr>
          <a:xfrm>
            <a:off x="5804652" y="3404027"/>
            <a:ext cx="2218222" cy="1730896"/>
            <a:chOff x="1333500" y="3377933"/>
            <a:chExt cx="2218222" cy="1730896"/>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0" y="3377933"/>
              <a:ext cx="2218222" cy="1360231"/>
            </a:xfrm>
            <a:prstGeom prst="rect">
              <a:avLst/>
            </a:prstGeom>
          </p:spPr>
        </p:pic>
        <p:sp>
          <p:nvSpPr>
            <p:cNvPr id="6" name="文本框 5"/>
            <p:cNvSpPr txBox="1"/>
            <p:nvPr/>
          </p:nvSpPr>
          <p:spPr>
            <a:xfrm>
              <a:off x="2050516" y="4831830"/>
              <a:ext cx="784189" cy="276999"/>
            </a:xfrm>
            <a:prstGeom prst="rect">
              <a:avLst/>
            </a:prstGeom>
            <a:noFill/>
          </p:spPr>
          <p:txBody>
            <a:bodyPr wrap="none" rtlCol="0">
              <a:spAutoFit/>
            </a:bodyPr>
            <a:lstStyle/>
            <a:p>
              <a:r>
                <a:rPr kumimoji="1" lang="en-US" altLang="zh-CN" sz="1200" dirty="0" smtClean="0"/>
                <a:t>reflection</a:t>
              </a:r>
              <a:endParaRPr kumimoji="1" lang="zh-CN" altLang="en-US" sz="1200" dirty="0"/>
            </a:p>
          </p:txBody>
        </p:sp>
      </p:grpSp>
      <p:grpSp>
        <p:nvGrpSpPr>
          <p:cNvPr id="10" name="组 9"/>
          <p:cNvGrpSpPr/>
          <p:nvPr/>
        </p:nvGrpSpPr>
        <p:grpSpPr>
          <a:xfrm>
            <a:off x="3005137" y="3404027"/>
            <a:ext cx="931322" cy="1799114"/>
            <a:chOff x="1839101" y="3272055"/>
            <a:chExt cx="931322" cy="1799114"/>
          </a:xfrm>
        </p:grpSpPr>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9101" y="3272055"/>
              <a:ext cx="931322" cy="1453897"/>
            </a:xfrm>
            <a:prstGeom prst="rect">
              <a:avLst/>
            </a:prstGeom>
          </p:spPr>
        </p:pic>
        <p:sp>
          <p:nvSpPr>
            <p:cNvPr id="9" name="文本框 8"/>
            <p:cNvSpPr txBox="1"/>
            <p:nvPr/>
          </p:nvSpPr>
          <p:spPr>
            <a:xfrm>
              <a:off x="2073384" y="4794170"/>
              <a:ext cx="462755" cy="276999"/>
            </a:xfrm>
            <a:prstGeom prst="rect">
              <a:avLst/>
            </a:prstGeom>
            <a:noFill/>
          </p:spPr>
          <p:txBody>
            <a:bodyPr wrap="none" rtlCol="0">
              <a:spAutoFit/>
            </a:bodyPr>
            <a:lstStyle/>
            <a:p>
              <a:r>
                <a:rPr kumimoji="1" lang="en-US" altLang="zh-CN" sz="1200" smtClean="0"/>
                <a:t>crop</a:t>
              </a:r>
              <a:endParaRPr kumimoji="1" lang="zh-CN" altLang="en-US" sz="1200" dirty="0"/>
            </a:p>
          </p:txBody>
        </p:sp>
      </p:grpSp>
      <p:sp>
        <p:nvSpPr>
          <p:cNvPr id="11" name="幻灯片编号占位符 10"/>
          <p:cNvSpPr>
            <a:spLocks noGrp="1"/>
          </p:cNvSpPr>
          <p:nvPr>
            <p:ph type="sldNum" sz="quarter" idx="12"/>
          </p:nvPr>
        </p:nvSpPr>
        <p:spPr/>
        <p:txBody>
          <a:bodyPr/>
          <a:lstStyle/>
          <a:p>
            <a:fld id="{4FAB73BC-B049-4115-A692-8D63A059BFB8}" type="slidenum">
              <a:rPr lang="en-US" smtClean="0"/>
              <a:t>42</a:t>
            </a:fld>
            <a:endParaRPr lang="en-US" dirty="0"/>
          </a:p>
        </p:txBody>
      </p:sp>
    </p:spTree>
    <p:extLst>
      <p:ext uri="{BB962C8B-B14F-4D97-AF65-F5344CB8AC3E}">
        <p14:creationId xmlns:p14="http://schemas.microsoft.com/office/powerpoint/2010/main" val="21687242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solidFill>
                  <a:srgbClr val="000000">
                    <a:lumMod val="75000"/>
                    <a:lumOff val="25000"/>
                  </a:srgbClr>
                </a:solidFill>
              </a:rPr>
              <a:t>CNN: </a:t>
            </a:r>
            <a:r>
              <a:rPr kumimoji="1" lang="en-US" altLang="zh-CN" sz="3200" dirty="0" err="1">
                <a:solidFill>
                  <a:srgbClr val="000000">
                    <a:lumMod val="75000"/>
                    <a:lumOff val="25000"/>
                  </a:srgbClr>
                </a:solidFill>
              </a:rPr>
              <a:t>AlexNet</a:t>
            </a:r>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sp>
        <p:nvSpPr>
          <p:cNvPr id="7" name="文本框 6"/>
          <p:cNvSpPr txBox="1"/>
          <p:nvPr/>
        </p:nvSpPr>
        <p:spPr>
          <a:xfrm>
            <a:off x="2379406" y="1297858"/>
            <a:ext cx="184731" cy="369332"/>
          </a:xfrm>
          <a:prstGeom prst="rect">
            <a:avLst/>
          </a:prstGeom>
          <a:noFill/>
        </p:spPr>
        <p:txBody>
          <a:bodyPr wrap="none" rtlCol="0">
            <a:spAutoFit/>
          </a:bodyPr>
          <a:lstStyle/>
          <a:p>
            <a:endParaRPr kumimoji="1" lang="zh-CN" altLang="en-US" dirty="0"/>
          </a:p>
        </p:txBody>
      </p:sp>
      <p:pic>
        <p:nvPicPr>
          <p:cNvPr id="12" name="内容占位符 11"/>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182573" y="1993747"/>
            <a:ext cx="1770184" cy="4258346"/>
          </a:xfrm>
        </p:spPr>
      </p:pic>
      <p:sp>
        <p:nvSpPr>
          <p:cNvPr id="14" name="文本框 13"/>
          <p:cNvSpPr txBox="1"/>
          <p:nvPr/>
        </p:nvSpPr>
        <p:spPr>
          <a:xfrm>
            <a:off x="0" y="6427200"/>
            <a:ext cx="8180439" cy="461665"/>
          </a:xfrm>
          <a:prstGeom prst="rect">
            <a:avLst/>
          </a:prstGeom>
          <a:noFill/>
        </p:spPr>
        <p:txBody>
          <a:bodyPr wrap="square" rtlCol="0">
            <a:spAutoFit/>
          </a:bodyPr>
          <a:lstStyle/>
          <a:p>
            <a:r>
              <a:rPr lang="en-US" altLang="zh-CN" sz="1200" dirty="0" err="1"/>
              <a:t>Krizhevsky</a:t>
            </a:r>
            <a:r>
              <a:rPr lang="en-US" altLang="zh-CN" sz="1200" dirty="0"/>
              <a:t>, A., </a:t>
            </a:r>
            <a:r>
              <a:rPr lang="en-US" altLang="zh-CN" sz="1200" dirty="0" err="1"/>
              <a:t>Sutskever</a:t>
            </a:r>
            <a:r>
              <a:rPr lang="en-US" altLang="zh-CN" sz="1200" dirty="0"/>
              <a:t>, I., &amp; Hinton, G. E. (2012). </a:t>
            </a:r>
            <a:r>
              <a:rPr lang="en-US" altLang="zh-CN" sz="1200" dirty="0" err="1"/>
              <a:t>Imagenet</a:t>
            </a:r>
            <a:r>
              <a:rPr lang="en-US" altLang="zh-CN" sz="1200" dirty="0"/>
              <a:t> classification with deep convolutional neural networks. In </a:t>
            </a:r>
            <a:r>
              <a:rPr lang="en-US" altLang="zh-CN" sz="1200" i="1" dirty="0"/>
              <a:t>Advances in neural information processing systems</a:t>
            </a:r>
            <a:r>
              <a:rPr lang="en-US" altLang="zh-CN" sz="1200" dirty="0"/>
              <a:t> (pp. 1097-1105).</a:t>
            </a:r>
            <a:endParaRPr kumimoji="1" lang="zh-CN" altLang="en-US" sz="1200" dirty="0"/>
          </a:p>
        </p:txBody>
      </p:sp>
      <p:grpSp>
        <p:nvGrpSpPr>
          <p:cNvPr id="19" name="组 18"/>
          <p:cNvGrpSpPr/>
          <p:nvPr/>
        </p:nvGrpSpPr>
        <p:grpSpPr>
          <a:xfrm>
            <a:off x="6017524" y="2267726"/>
            <a:ext cx="4079598" cy="3243588"/>
            <a:chOff x="5488134" y="2152222"/>
            <a:chExt cx="4079598" cy="3243588"/>
          </a:xfrm>
        </p:grpSpPr>
        <p:sp>
          <p:nvSpPr>
            <p:cNvPr id="20" name="文本框 19"/>
            <p:cNvSpPr txBox="1"/>
            <p:nvPr/>
          </p:nvSpPr>
          <p:spPr>
            <a:xfrm>
              <a:off x="5851139" y="2318044"/>
              <a:ext cx="3645550" cy="3077766"/>
            </a:xfrm>
            <a:prstGeom prst="rect">
              <a:avLst/>
            </a:prstGeom>
            <a:noFill/>
          </p:spPr>
          <p:txBody>
            <a:bodyPr wrap="none" rtlCol="0">
              <a:spAutoFit/>
            </a:bodyPr>
            <a:lstStyle/>
            <a:p>
              <a:r>
                <a:rPr kumimoji="1" lang="en-US" altLang="zh-CN" sz="2800" dirty="0" smtClean="0"/>
                <a:t>Novel</a:t>
              </a:r>
              <a:r>
                <a:rPr kumimoji="1" lang="zh-CN" altLang="en-US" sz="2800" dirty="0" smtClean="0"/>
                <a:t>：</a:t>
              </a:r>
              <a:endParaRPr kumimoji="1" lang="en-US" altLang="zh-CN" sz="2800" dirty="0" smtClean="0"/>
            </a:p>
            <a:p>
              <a:endParaRPr kumimoji="1" lang="en-US" altLang="zh-CN" sz="2800" dirty="0" smtClean="0"/>
            </a:p>
            <a:p>
              <a:pPr marL="342900" indent="-342900">
                <a:buSzPct val="100000"/>
                <a:buFont typeface="+mj-lt"/>
                <a:buAutoNum type="arabicPeriod"/>
              </a:pPr>
              <a:r>
                <a:rPr kumimoji="1" lang="en-US" altLang="zh-CN" sz="2000" dirty="0" smtClean="0"/>
                <a:t>Data</a:t>
              </a:r>
              <a:r>
                <a:rPr kumimoji="1" lang="zh-CN" altLang="en-US" sz="2000" dirty="0" smtClean="0"/>
                <a:t> </a:t>
              </a:r>
              <a:r>
                <a:rPr kumimoji="1" lang="en-US" altLang="zh-CN" sz="2000" dirty="0" smtClean="0"/>
                <a:t>Augmentation</a:t>
              </a:r>
            </a:p>
            <a:p>
              <a:pPr marL="342900" indent="-342900">
                <a:buSzPct val="100000"/>
                <a:buFont typeface="+mj-lt"/>
                <a:buAutoNum type="arabicPeriod"/>
              </a:pPr>
              <a:r>
                <a:rPr kumimoji="1" lang="en-US" altLang="zh-CN" sz="2000" dirty="0" err="1" smtClean="0">
                  <a:solidFill>
                    <a:srgbClr val="FF0000"/>
                  </a:solidFill>
                </a:rPr>
                <a:t>ReLU</a:t>
              </a:r>
              <a:r>
                <a:rPr kumimoji="1" lang="zh-CN" altLang="en-US" sz="2000" dirty="0" smtClean="0">
                  <a:solidFill>
                    <a:srgbClr val="FF0000"/>
                  </a:solidFill>
                </a:rPr>
                <a:t> </a:t>
              </a:r>
              <a:r>
                <a:rPr kumimoji="1" lang="en-US" altLang="zh-CN" sz="2000" dirty="0" smtClean="0">
                  <a:solidFill>
                    <a:srgbClr val="FF0000"/>
                  </a:solidFill>
                </a:rPr>
                <a:t>Nonlinearity</a:t>
              </a:r>
            </a:p>
            <a:p>
              <a:pPr marL="342900" indent="-342900">
                <a:buSzPct val="100000"/>
                <a:buFont typeface="+mj-lt"/>
                <a:buAutoNum type="arabicPeriod"/>
              </a:pPr>
              <a:r>
                <a:rPr kumimoji="1" lang="en-US" altLang="zh-CN" sz="2000" dirty="0" smtClean="0"/>
                <a:t>Local</a:t>
              </a:r>
              <a:r>
                <a:rPr kumimoji="1" lang="zh-CN" altLang="en-US" sz="2000" dirty="0" smtClean="0"/>
                <a:t> </a:t>
              </a:r>
              <a:r>
                <a:rPr kumimoji="1" lang="en-US" altLang="zh-CN" sz="2000" dirty="0" smtClean="0"/>
                <a:t>Response</a:t>
              </a:r>
              <a:r>
                <a:rPr kumimoji="1" lang="zh-CN" altLang="en-US" sz="2000" dirty="0" smtClean="0"/>
                <a:t> </a:t>
              </a:r>
              <a:r>
                <a:rPr kumimoji="1" lang="en-US" altLang="zh-CN" sz="2000" dirty="0" smtClean="0"/>
                <a:t>Normalization</a:t>
              </a:r>
            </a:p>
            <a:p>
              <a:pPr marL="342900" indent="-342900">
                <a:buSzPct val="100000"/>
                <a:buFont typeface="+mj-lt"/>
                <a:buAutoNum type="arabicPeriod"/>
              </a:pPr>
              <a:r>
                <a:rPr kumimoji="1" lang="en-US" altLang="zh-CN" sz="2000" dirty="0" smtClean="0"/>
                <a:t>Overlapping</a:t>
              </a:r>
              <a:r>
                <a:rPr kumimoji="1" lang="zh-CN" altLang="en-US" sz="2000" dirty="0" smtClean="0"/>
                <a:t> </a:t>
              </a:r>
              <a:r>
                <a:rPr kumimoji="1" lang="en-US" altLang="zh-CN" sz="2000" dirty="0" smtClean="0"/>
                <a:t>Pooling</a:t>
              </a:r>
            </a:p>
            <a:p>
              <a:pPr marL="342900" indent="-342900">
                <a:buSzPct val="100000"/>
                <a:buFont typeface="+mj-lt"/>
                <a:buAutoNum type="arabicPeriod"/>
              </a:pPr>
              <a:r>
                <a:rPr kumimoji="1" lang="en-US" altLang="zh-CN" sz="2000" dirty="0" smtClean="0"/>
                <a:t>Dropout</a:t>
              </a:r>
            </a:p>
            <a:p>
              <a:pPr marL="342900" indent="-342900">
                <a:buSzPct val="100000"/>
                <a:buFont typeface="+mj-lt"/>
                <a:buAutoNum type="arabicPeriod"/>
              </a:pPr>
              <a:r>
                <a:rPr kumimoji="1" lang="en-US" altLang="zh-CN" sz="2000" dirty="0" smtClean="0"/>
                <a:t>Training</a:t>
              </a:r>
              <a:r>
                <a:rPr kumimoji="1" lang="zh-CN" altLang="en-US" sz="2000" dirty="0" smtClean="0"/>
                <a:t> </a:t>
              </a:r>
              <a:r>
                <a:rPr kumimoji="1" lang="en-US" altLang="zh-CN" sz="2000" dirty="0" smtClean="0"/>
                <a:t>on</a:t>
              </a:r>
              <a:r>
                <a:rPr kumimoji="1" lang="zh-CN" altLang="en-US" sz="2000" dirty="0" smtClean="0"/>
                <a:t> </a:t>
              </a:r>
              <a:r>
                <a:rPr kumimoji="1" lang="en-US" altLang="zh-CN" sz="2000" dirty="0" smtClean="0"/>
                <a:t>Multiple</a:t>
              </a:r>
              <a:r>
                <a:rPr kumimoji="1" lang="zh-CN" altLang="en-US" sz="2000" dirty="0" smtClean="0"/>
                <a:t> </a:t>
              </a:r>
              <a:r>
                <a:rPr kumimoji="1" lang="en-US" altLang="zh-CN" sz="2000" dirty="0" smtClean="0"/>
                <a:t>GPUs</a:t>
              </a:r>
            </a:p>
            <a:p>
              <a:endParaRPr kumimoji="1" lang="en-US" altLang="zh-CN" dirty="0" smtClean="0"/>
            </a:p>
          </p:txBody>
        </p:sp>
        <p:sp>
          <p:nvSpPr>
            <p:cNvPr id="21" name="圆角矩形 20"/>
            <p:cNvSpPr/>
            <p:nvPr/>
          </p:nvSpPr>
          <p:spPr>
            <a:xfrm>
              <a:off x="5488134" y="2152222"/>
              <a:ext cx="4079598" cy="308627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 name="幻灯片编号占位符 2"/>
          <p:cNvSpPr>
            <a:spLocks noGrp="1"/>
          </p:cNvSpPr>
          <p:nvPr>
            <p:ph type="sldNum" sz="quarter" idx="12"/>
          </p:nvPr>
        </p:nvSpPr>
        <p:spPr/>
        <p:txBody>
          <a:bodyPr/>
          <a:lstStyle/>
          <a:p>
            <a:fld id="{4FAB73BC-B049-4115-A692-8D63A059BFB8}" type="slidenum">
              <a:rPr lang="en-US" smtClean="0"/>
              <a:t>43</a:t>
            </a:fld>
            <a:endParaRPr lang="en-US" dirty="0"/>
          </a:p>
        </p:txBody>
      </p:sp>
    </p:spTree>
    <p:extLst>
      <p:ext uri="{BB962C8B-B14F-4D97-AF65-F5344CB8AC3E}">
        <p14:creationId xmlns:p14="http://schemas.microsoft.com/office/powerpoint/2010/main" val="166864508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solidFill>
                  <a:srgbClr val="000000">
                    <a:lumMod val="75000"/>
                    <a:lumOff val="25000"/>
                  </a:srgbClr>
                </a:solidFill>
              </a:rPr>
              <a:t>CNN: </a:t>
            </a:r>
            <a:r>
              <a:rPr kumimoji="1" lang="en-US" altLang="zh-CN" sz="3200" dirty="0" err="1">
                <a:solidFill>
                  <a:srgbClr val="000000">
                    <a:lumMod val="75000"/>
                    <a:lumOff val="25000"/>
                  </a:srgbClr>
                </a:solidFill>
              </a:rPr>
              <a:t>AlexNet</a:t>
            </a:r>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sp>
        <p:nvSpPr>
          <p:cNvPr id="7" name="文本框 6"/>
          <p:cNvSpPr txBox="1"/>
          <p:nvPr/>
        </p:nvSpPr>
        <p:spPr>
          <a:xfrm>
            <a:off x="2379406" y="1297858"/>
            <a:ext cx="184731" cy="369332"/>
          </a:xfrm>
          <a:prstGeom prst="rect">
            <a:avLst/>
          </a:prstGeom>
          <a:noFill/>
        </p:spPr>
        <p:txBody>
          <a:bodyPr wrap="none" rtlCol="0">
            <a:spAutoFit/>
          </a:bodyPr>
          <a:lstStyle/>
          <a:p>
            <a:endParaRPr kumimoji="1" lang="zh-CN" altLang="en-US" dirty="0"/>
          </a:p>
        </p:txBody>
      </p:sp>
      <p:pic>
        <p:nvPicPr>
          <p:cNvPr id="12" name="内容占位符 11"/>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182573" y="1993747"/>
            <a:ext cx="1770184" cy="4258346"/>
          </a:xfrm>
        </p:spPr>
      </p:pic>
      <p:sp>
        <p:nvSpPr>
          <p:cNvPr id="14" name="文本框 13"/>
          <p:cNvSpPr txBox="1"/>
          <p:nvPr/>
        </p:nvSpPr>
        <p:spPr>
          <a:xfrm>
            <a:off x="0" y="6427200"/>
            <a:ext cx="8180439" cy="461665"/>
          </a:xfrm>
          <a:prstGeom prst="rect">
            <a:avLst/>
          </a:prstGeom>
          <a:noFill/>
        </p:spPr>
        <p:txBody>
          <a:bodyPr wrap="square" rtlCol="0">
            <a:spAutoFit/>
          </a:bodyPr>
          <a:lstStyle/>
          <a:p>
            <a:r>
              <a:rPr lang="en-US" altLang="zh-CN" sz="1200" dirty="0" err="1"/>
              <a:t>Krizhevsky</a:t>
            </a:r>
            <a:r>
              <a:rPr lang="en-US" altLang="zh-CN" sz="1200" dirty="0"/>
              <a:t>, A., </a:t>
            </a:r>
            <a:r>
              <a:rPr lang="en-US" altLang="zh-CN" sz="1200" dirty="0" err="1"/>
              <a:t>Sutskever</a:t>
            </a:r>
            <a:r>
              <a:rPr lang="en-US" altLang="zh-CN" sz="1200" dirty="0"/>
              <a:t>, I., &amp; Hinton, G. E. (2012). </a:t>
            </a:r>
            <a:r>
              <a:rPr lang="en-US" altLang="zh-CN" sz="1200" dirty="0" err="1"/>
              <a:t>Imagenet</a:t>
            </a:r>
            <a:r>
              <a:rPr lang="en-US" altLang="zh-CN" sz="1200" dirty="0"/>
              <a:t> classification with deep convolutional neural networks. In </a:t>
            </a:r>
            <a:r>
              <a:rPr lang="en-US" altLang="zh-CN" sz="1200" i="1" dirty="0"/>
              <a:t>Advances in neural information processing systems</a:t>
            </a:r>
            <a:r>
              <a:rPr lang="en-US" altLang="zh-CN" sz="1200" dirty="0"/>
              <a:t> (pp. 1097-1105).</a:t>
            </a:r>
            <a:endParaRPr kumimoji="1" lang="zh-CN" altLang="en-US" sz="1200" dirty="0"/>
          </a:p>
        </p:txBody>
      </p:sp>
      <p:grpSp>
        <p:nvGrpSpPr>
          <p:cNvPr id="3" name="组 2"/>
          <p:cNvGrpSpPr/>
          <p:nvPr/>
        </p:nvGrpSpPr>
        <p:grpSpPr>
          <a:xfrm>
            <a:off x="5488134" y="2152222"/>
            <a:ext cx="4079598" cy="3243588"/>
            <a:chOff x="5488134" y="2152222"/>
            <a:chExt cx="4079598" cy="3243588"/>
          </a:xfrm>
        </p:grpSpPr>
        <p:sp>
          <p:nvSpPr>
            <p:cNvPr id="20" name="文本框 19"/>
            <p:cNvSpPr txBox="1"/>
            <p:nvPr/>
          </p:nvSpPr>
          <p:spPr>
            <a:xfrm>
              <a:off x="5851139" y="2318044"/>
              <a:ext cx="3645550" cy="3077766"/>
            </a:xfrm>
            <a:prstGeom prst="rect">
              <a:avLst/>
            </a:prstGeom>
            <a:noFill/>
          </p:spPr>
          <p:txBody>
            <a:bodyPr wrap="none" rtlCol="0">
              <a:spAutoFit/>
            </a:bodyPr>
            <a:lstStyle/>
            <a:p>
              <a:r>
                <a:rPr kumimoji="1" lang="en-US" altLang="zh-CN" sz="2800" dirty="0" smtClean="0"/>
                <a:t>Novel</a:t>
              </a:r>
              <a:r>
                <a:rPr kumimoji="1" lang="zh-CN" altLang="en-US" sz="2800" dirty="0" smtClean="0"/>
                <a:t>：</a:t>
              </a:r>
              <a:endParaRPr kumimoji="1" lang="en-US" altLang="zh-CN" sz="2800" dirty="0" smtClean="0"/>
            </a:p>
            <a:p>
              <a:endParaRPr kumimoji="1" lang="en-US" altLang="zh-CN" sz="2800" dirty="0" smtClean="0"/>
            </a:p>
            <a:p>
              <a:pPr marL="342900" indent="-342900">
                <a:buSzPct val="100000"/>
                <a:buFont typeface="+mj-lt"/>
                <a:buAutoNum type="arabicPeriod"/>
              </a:pPr>
              <a:r>
                <a:rPr kumimoji="1" lang="en-US" altLang="zh-CN" sz="2000" dirty="0" smtClean="0"/>
                <a:t>Data</a:t>
              </a:r>
              <a:r>
                <a:rPr kumimoji="1" lang="zh-CN" altLang="en-US" sz="2000" dirty="0" smtClean="0"/>
                <a:t> </a:t>
              </a:r>
              <a:r>
                <a:rPr kumimoji="1" lang="en-US" altLang="zh-CN" sz="2000" dirty="0" smtClean="0"/>
                <a:t>Augmentation</a:t>
              </a:r>
            </a:p>
            <a:p>
              <a:pPr marL="342900" indent="-342900">
                <a:buSzPct val="100000"/>
                <a:buFont typeface="+mj-lt"/>
                <a:buAutoNum type="arabicPeriod"/>
              </a:pPr>
              <a:r>
                <a:rPr kumimoji="1" lang="en-US" altLang="zh-CN" sz="2000" dirty="0" err="1" smtClean="0"/>
                <a:t>ReLU</a:t>
              </a:r>
              <a:r>
                <a:rPr kumimoji="1" lang="zh-CN" altLang="en-US" sz="2000" dirty="0" smtClean="0"/>
                <a:t> </a:t>
              </a:r>
              <a:r>
                <a:rPr kumimoji="1" lang="en-US" altLang="zh-CN" sz="2000" dirty="0" smtClean="0"/>
                <a:t>Nonlinearity</a:t>
              </a:r>
            </a:p>
            <a:p>
              <a:pPr marL="342900" indent="-342900">
                <a:buSzPct val="100000"/>
                <a:buFont typeface="+mj-lt"/>
                <a:buAutoNum type="arabicPeriod"/>
              </a:pPr>
              <a:r>
                <a:rPr kumimoji="1" lang="en-US" altLang="zh-CN" sz="2000" dirty="0" smtClean="0">
                  <a:solidFill>
                    <a:srgbClr val="FF0000"/>
                  </a:solidFill>
                </a:rPr>
                <a:t>Local</a:t>
              </a:r>
              <a:r>
                <a:rPr kumimoji="1" lang="zh-CN" altLang="en-US" sz="2000" dirty="0" smtClean="0">
                  <a:solidFill>
                    <a:srgbClr val="FF0000"/>
                  </a:solidFill>
                </a:rPr>
                <a:t> </a:t>
              </a:r>
              <a:r>
                <a:rPr kumimoji="1" lang="en-US" altLang="zh-CN" sz="2000" dirty="0" smtClean="0">
                  <a:solidFill>
                    <a:srgbClr val="FF0000"/>
                  </a:solidFill>
                </a:rPr>
                <a:t>Response</a:t>
              </a:r>
              <a:r>
                <a:rPr kumimoji="1" lang="zh-CN" altLang="en-US" sz="2000" dirty="0" smtClean="0">
                  <a:solidFill>
                    <a:srgbClr val="FF0000"/>
                  </a:solidFill>
                </a:rPr>
                <a:t> </a:t>
              </a:r>
              <a:r>
                <a:rPr kumimoji="1" lang="en-US" altLang="zh-CN" sz="2000" dirty="0" smtClean="0">
                  <a:solidFill>
                    <a:srgbClr val="FF0000"/>
                  </a:solidFill>
                </a:rPr>
                <a:t>Normalization</a:t>
              </a:r>
            </a:p>
            <a:p>
              <a:pPr marL="342900" indent="-342900">
                <a:buSzPct val="100000"/>
                <a:buFont typeface="+mj-lt"/>
                <a:buAutoNum type="arabicPeriod"/>
              </a:pPr>
              <a:r>
                <a:rPr kumimoji="1" lang="en-US" altLang="zh-CN" sz="2000" dirty="0" smtClean="0"/>
                <a:t>Overlapping</a:t>
              </a:r>
              <a:r>
                <a:rPr kumimoji="1" lang="zh-CN" altLang="en-US" sz="2000" dirty="0" smtClean="0"/>
                <a:t> </a:t>
              </a:r>
              <a:r>
                <a:rPr kumimoji="1" lang="en-US" altLang="zh-CN" sz="2000" dirty="0" smtClean="0"/>
                <a:t>Pooling</a:t>
              </a:r>
            </a:p>
            <a:p>
              <a:pPr marL="342900" indent="-342900">
                <a:buSzPct val="100000"/>
                <a:buFont typeface="+mj-lt"/>
                <a:buAutoNum type="arabicPeriod"/>
              </a:pPr>
              <a:r>
                <a:rPr kumimoji="1" lang="en-US" altLang="zh-CN" sz="2000" dirty="0" smtClean="0"/>
                <a:t>Dropout</a:t>
              </a:r>
            </a:p>
            <a:p>
              <a:pPr marL="342900" indent="-342900">
                <a:buSzPct val="100000"/>
                <a:buFont typeface="+mj-lt"/>
                <a:buAutoNum type="arabicPeriod"/>
              </a:pPr>
              <a:r>
                <a:rPr kumimoji="1" lang="en-US" altLang="zh-CN" sz="2000" dirty="0" smtClean="0"/>
                <a:t>Training</a:t>
              </a:r>
              <a:r>
                <a:rPr kumimoji="1" lang="zh-CN" altLang="en-US" sz="2000" dirty="0" smtClean="0"/>
                <a:t> </a:t>
              </a:r>
              <a:r>
                <a:rPr kumimoji="1" lang="en-US" altLang="zh-CN" sz="2000" dirty="0" smtClean="0"/>
                <a:t>on</a:t>
              </a:r>
              <a:r>
                <a:rPr kumimoji="1" lang="zh-CN" altLang="en-US" sz="2000" dirty="0" smtClean="0"/>
                <a:t> </a:t>
              </a:r>
              <a:r>
                <a:rPr kumimoji="1" lang="en-US" altLang="zh-CN" sz="2000" dirty="0" smtClean="0"/>
                <a:t>Multiple</a:t>
              </a:r>
              <a:r>
                <a:rPr kumimoji="1" lang="zh-CN" altLang="en-US" sz="2000" dirty="0" smtClean="0"/>
                <a:t> </a:t>
              </a:r>
              <a:r>
                <a:rPr kumimoji="1" lang="en-US" altLang="zh-CN" sz="2000" dirty="0" smtClean="0"/>
                <a:t>GPUs</a:t>
              </a:r>
            </a:p>
            <a:p>
              <a:endParaRPr kumimoji="1" lang="en-US" altLang="zh-CN" dirty="0" smtClean="0"/>
            </a:p>
          </p:txBody>
        </p:sp>
        <p:sp>
          <p:nvSpPr>
            <p:cNvPr id="21" name="圆角矩形 20"/>
            <p:cNvSpPr/>
            <p:nvPr/>
          </p:nvSpPr>
          <p:spPr>
            <a:xfrm>
              <a:off x="5488134" y="2152222"/>
              <a:ext cx="4079598" cy="308627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5" name="幻灯片编号占位符 4"/>
          <p:cNvSpPr>
            <a:spLocks noGrp="1"/>
          </p:cNvSpPr>
          <p:nvPr>
            <p:ph type="sldNum" sz="quarter" idx="12"/>
          </p:nvPr>
        </p:nvSpPr>
        <p:spPr/>
        <p:txBody>
          <a:bodyPr/>
          <a:lstStyle/>
          <a:p>
            <a:fld id="{4FAB73BC-B049-4115-A692-8D63A059BFB8}" type="slidenum">
              <a:rPr lang="en-US" smtClean="0"/>
              <a:t>44</a:t>
            </a:fld>
            <a:endParaRPr lang="en-US" dirty="0"/>
          </a:p>
        </p:txBody>
      </p:sp>
    </p:spTree>
    <p:extLst>
      <p:ext uri="{BB962C8B-B14F-4D97-AF65-F5344CB8AC3E}">
        <p14:creationId xmlns:p14="http://schemas.microsoft.com/office/powerpoint/2010/main" val="53617946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solidFill>
                  <a:srgbClr val="000000">
                    <a:lumMod val="75000"/>
                    <a:lumOff val="25000"/>
                  </a:srgbClr>
                </a:solidFill>
              </a:rPr>
              <a:t>CNN: </a:t>
            </a:r>
            <a:r>
              <a:rPr kumimoji="1" lang="en-US" altLang="zh-CN" sz="3200" dirty="0" err="1">
                <a:solidFill>
                  <a:srgbClr val="000000">
                    <a:lumMod val="75000"/>
                    <a:lumOff val="25000"/>
                  </a:srgbClr>
                </a:solidFill>
              </a:rPr>
              <a:t>AlexNet</a:t>
            </a:r>
            <a:endParaRPr kumimoji="1" lang="zh-CN" altLang="en-US" dirty="0"/>
          </a:p>
        </p:txBody>
      </p:sp>
      <p:sp>
        <p:nvSpPr>
          <p:cNvPr id="3" name="内容占位符 2"/>
          <p:cNvSpPr>
            <a:spLocks noGrp="1"/>
          </p:cNvSpPr>
          <p:nvPr>
            <p:ph idx="1"/>
          </p:nvPr>
        </p:nvSpPr>
        <p:spPr/>
        <p:txBody>
          <a:bodyPr/>
          <a:lstStyle/>
          <a:p>
            <a:r>
              <a:rPr kumimoji="1" lang="en-US" altLang="zh-CN" dirty="0"/>
              <a:t>Local Response </a:t>
            </a:r>
            <a:r>
              <a:rPr kumimoji="1" lang="en-US" altLang="zh-CN" dirty="0" smtClean="0"/>
              <a:t>Normalization</a:t>
            </a:r>
            <a:r>
              <a:rPr kumimoji="1" lang="zh-CN" altLang="en-US" dirty="0"/>
              <a:t>：</a:t>
            </a:r>
            <a:endParaRPr kumimoji="1" lang="en-US" altLang="zh-CN"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mc:AlternateContent xmlns:mc="http://schemas.openxmlformats.org/markup-compatibility/2006" xmlns:a14="http://schemas.microsoft.com/office/drawing/2010/main">
        <mc:Choice Requires="a14">
          <p:sp>
            <p:nvSpPr>
              <p:cNvPr id="6" name="文本框 5"/>
              <p:cNvSpPr txBox="1"/>
              <p:nvPr/>
            </p:nvSpPr>
            <p:spPr>
              <a:xfrm>
                <a:off x="3457488" y="2886507"/>
                <a:ext cx="4355423" cy="9709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smtClean="0">
                              <a:latin typeface="Cambria Math" charset="0"/>
                            </a:rPr>
                          </m:ctrlPr>
                        </m:sSubSupPr>
                        <m:e>
                          <m:r>
                            <a:rPr kumimoji="1" lang="en-US" altLang="zh-CN" b="0" i="1" smtClean="0">
                              <a:latin typeface="Cambria Math" charset="0"/>
                            </a:rPr>
                            <m:t>𝑏</m:t>
                          </m:r>
                        </m:e>
                        <m:sub>
                          <m:r>
                            <a:rPr kumimoji="1" lang="en-US" altLang="zh-CN" b="0" i="1" smtClean="0">
                              <a:latin typeface="Cambria Math" charset="0"/>
                            </a:rPr>
                            <m:t>𝑥</m:t>
                          </m:r>
                          <m:r>
                            <a:rPr kumimoji="1" lang="en-US" altLang="zh-CN" b="0" i="1" smtClean="0">
                              <a:latin typeface="Cambria Math" charset="0"/>
                            </a:rPr>
                            <m:t>,</m:t>
                          </m:r>
                          <m:r>
                            <a:rPr kumimoji="1" lang="en-US" altLang="zh-CN" b="0" i="1" smtClean="0">
                              <a:latin typeface="Cambria Math" charset="0"/>
                            </a:rPr>
                            <m:t>𝑦</m:t>
                          </m:r>
                        </m:sub>
                        <m:sup>
                          <m:r>
                            <a:rPr kumimoji="1" lang="en-US" altLang="zh-CN" b="0" i="1" smtClean="0">
                              <a:latin typeface="Cambria Math" charset="0"/>
                            </a:rPr>
                            <m:t>𝑖</m:t>
                          </m:r>
                        </m:sup>
                      </m:sSubSup>
                      <m:r>
                        <a:rPr kumimoji="1" lang="en-US" altLang="zh-CN" b="0" i="1" smtClean="0">
                          <a:latin typeface="Cambria Math" charset="0"/>
                        </a:rPr>
                        <m:t>=</m:t>
                      </m:r>
                      <m:sSubSup>
                        <m:sSubSupPr>
                          <m:ctrlPr>
                            <a:rPr kumimoji="1" lang="en-US" altLang="zh-CN" b="0" i="1" smtClean="0">
                              <a:latin typeface="Cambria Math" charset="0"/>
                            </a:rPr>
                          </m:ctrlPr>
                        </m:sSubSupPr>
                        <m:e>
                          <m:r>
                            <a:rPr kumimoji="1" lang="en-US" altLang="zh-CN" b="0" i="1" smtClean="0">
                              <a:latin typeface="Cambria Math" charset="0"/>
                            </a:rPr>
                            <m:t>𝑎</m:t>
                          </m:r>
                        </m:e>
                        <m:sub>
                          <m:r>
                            <a:rPr kumimoji="1" lang="en-US" altLang="zh-CN" b="0" i="1" smtClean="0">
                              <a:latin typeface="Cambria Math" charset="0"/>
                            </a:rPr>
                            <m:t>𝑥</m:t>
                          </m:r>
                          <m:r>
                            <a:rPr kumimoji="1" lang="en-US" altLang="zh-CN" b="0" i="1" smtClean="0">
                              <a:latin typeface="Cambria Math" charset="0"/>
                            </a:rPr>
                            <m:t>,</m:t>
                          </m:r>
                          <m:r>
                            <a:rPr kumimoji="1" lang="en-US" altLang="zh-CN" b="0" i="1" smtClean="0">
                              <a:latin typeface="Cambria Math" charset="0"/>
                            </a:rPr>
                            <m:t>𝑦</m:t>
                          </m:r>
                        </m:sub>
                        <m:sup>
                          <m:r>
                            <a:rPr kumimoji="1" lang="en-US" altLang="zh-CN" b="0" i="1" smtClean="0">
                              <a:latin typeface="Cambria Math" charset="0"/>
                            </a:rPr>
                            <m:t>𝑖</m:t>
                          </m:r>
                        </m:sup>
                      </m:sSubSup>
                      <m:r>
                        <a:rPr kumimoji="1" lang="en-US" altLang="zh-CN" b="0" i="1" smtClean="0">
                          <a:latin typeface="Cambria Math" charset="0"/>
                        </a:rPr>
                        <m:t>/</m:t>
                      </m:r>
                      <m:sSup>
                        <m:sSupPr>
                          <m:ctrlPr>
                            <a:rPr kumimoji="1" lang="mr-IN" altLang="zh-CN" b="0" i="1" smtClean="0">
                              <a:latin typeface="Cambria Math" charset="0"/>
                            </a:rPr>
                          </m:ctrlPr>
                        </m:sSupPr>
                        <m:e>
                          <m:d>
                            <m:dPr>
                              <m:ctrlPr>
                                <a:rPr kumimoji="1" lang="mr-IN" altLang="zh-CN" i="1">
                                  <a:latin typeface="Cambria Math" charset="0"/>
                                </a:rPr>
                              </m:ctrlPr>
                            </m:dPr>
                            <m:e>
                              <m:r>
                                <a:rPr kumimoji="1" lang="en-US" altLang="zh-CN" i="1">
                                  <a:latin typeface="Cambria Math" charset="0"/>
                                </a:rPr>
                                <m:t>𝑘</m:t>
                              </m:r>
                              <m:r>
                                <a:rPr kumimoji="1" lang="en-US" altLang="zh-CN" i="1">
                                  <a:latin typeface="Cambria Math" charset="0"/>
                                </a:rPr>
                                <m:t>+</m:t>
                              </m:r>
                              <m:r>
                                <a:rPr kumimoji="1" lang="en-US" altLang="zh-CN" i="1">
                                  <a:latin typeface="Cambria Math" charset="0"/>
                                  <a:ea typeface="Cambria Math" charset="0"/>
                                  <a:cs typeface="Cambria Math" charset="0"/>
                                </a:rPr>
                                <m:t>𝛼</m:t>
                              </m:r>
                              <m:nary>
                                <m:naryPr>
                                  <m:chr m:val="∑"/>
                                  <m:ctrlPr>
                                    <a:rPr kumimoji="1" lang="is-IS" altLang="zh-CN" i="1">
                                      <a:latin typeface="Cambria Math" charset="0"/>
                                      <a:ea typeface="Cambria Math" charset="0"/>
                                      <a:cs typeface="Cambria Math" charset="0"/>
                                    </a:rPr>
                                  </m:ctrlPr>
                                </m:naryPr>
                                <m:sub>
                                  <m:r>
                                    <m:rPr>
                                      <m:brk m:alnAt="23"/>
                                    </m:rPr>
                                    <a:rPr kumimoji="1" lang="en-US" altLang="zh-CN" i="1">
                                      <a:latin typeface="Cambria Math" charset="0"/>
                                      <a:ea typeface="Cambria Math" charset="0"/>
                                      <a:cs typeface="Cambria Math" charset="0"/>
                                    </a:rPr>
                                    <m:t>𝑗</m:t>
                                  </m:r>
                                  <m:r>
                                    <a:rPr kumimoji="1" lang="en-US" altLang="zh-CN" i="1">
                                      <a:latin typeface="Cambria Math" charset="0"/>
                                      <a:ea typeface="Cambria Math" charset="0"/>
                                      <a:cs typeface="Cambria Math" charset="0"/>
                                    </a:rPr>
                                    <m:t>=</m:t>
                                  </m:r>
                                  <m:r>
                                    <m:rPr>
                                      <m:sty m:val="p"/>
                                      <m:brk m:alnAt="23"/>
                                    </m:rPr>
                                    <a:rPr kumimoji="1" lang="en-US" altLang="zh-CN">
                                      <a:latin typeface="Cambria Math" charset="0"/>
                                      <a:ea typeface="Cambria Math" charset="0"/>
                                      <a:cs typeface="Cambria Math" charset="0"/>
                                    </a:rPr>
                                    <m:t>m</m:t>
                                  </m:r>
                                  <m:r>
                                    <m:rPr>
                                      <m:sty m:val="p"/>
                                    </m:rPr>
                                    <a:rPr kumimoji="1" lang="en-US" altLang="zh-CN">
                                      <a:latin typeface="Cambria Math" charset="0"/>
                                      <a:ea typeface="Cambria Math" charset="0"/>
                                      <a:cs typeface="Cambria Math" charset="0"/>
                                    </a:rPr>
                                    <m:t>ax</m:t>
                                  </m:r>
                                  <m:r>
                                    <m:rPr>
                                      <m:brk m:alnAt="23"/>
                                    </m:rPr>
                                    <a:rPr kumimoji="1" lang="en-US" altLang="zh-CN" i="1">
                                      <a:latin typeface="Cambria Math" charset="0"/>
                                      <a:ea typeface="Cambria Math" charset="0"/>
                                      <a:cs typeface="Cambria Math" charset="0"/>
                                    </a:rPr>
                                    <m:t>⁡</m:t>
                                  </m:r>
                                  <m:r>
                                    <a:rPr kumimoji="1" lang="en-US" altLang="zh-CN" i="1">
                                      <a:latin typeface="Cambria Math" charset="0"/>
                                      <a:ea typeface="Cambria Math" charset="0"/>
                                      <a:cs typeface="Cambria Math" charset="0"/>
                                    </a:rPr>
                                    <m:t>(0,</m:t>
                                  </m:r>
                                  <m:r>
                                    <a:rPr kumimoji="1" lang="en-US" altLang="zh-CN" i="1">
                                      <a:latin typeface="Cambria Math" charset="0"/>
                                      <a:ea typeface="Cambria Math" charset="0"/>
                                      <a:cs typeface="Cambria Math" charset="0"/>
                                    </a:rPr>
                                    <m:t>𝑖</m:t>
                                  </m:r>
                                  <m:r>
                                    <a:rPr kumimoji="1" lang="en-US" altLang="zh-CN" i="1">
                                      <a:latin typeface="Cambria Math" charset="0"/>
                                      <a:ea typeface="Cambria Math" charset="0"/>
                                      <a:cs typeface="Cambria Math" charset="0"/>
                                    </a:rPr>
                                    <m:t>−</m:t>
                                  </m:r>
                                  <m:r>
                                    <a:rPr kumimoji="1" lang="en-US" altLang="zh-CN" i="1">
                                      <a:latin typeface="Cambria Math" charset="0"/>
                                      <a:ea typeface="Cambria Math" charset="0"/>
                                      <a:cs typeface="Cambria Math" charset="0"/>
                                    </a:rPr>
                                    <m:t>𝑛</m:t>
                                  </m:r>
                                  <m:r>
                                    <a:rPr kumimoji="1" lang="en-US" altLang="zh-CN" i="1">
                                      <a:latin typeface="Cambria Math" charset="0"/>
                                      <a:ea typeface="Cambria Math" charset="0"/>
                                      <a:cs typeface="Cambria Math" charset="0"/>
                                    </a:rPr>
                                    <m:t>/2)</m:t>
                                  </m:r>
                                </m:sub>
                                <m:sup>
                                  <m:r>
                                    <m:rPr>
                                      <m:sty m:val="p"/>
                                    </m:rPr>
                                    <a:rPr kumimoji="1" lang="en-US" altLang="zh-CN">
                                      <a:latin typeface="Cambria Math" charset="0"/>
                                      <a:ea typeface="Cambria Math" charset="0"/>
                                      <a:cs typeface="Cambria Math" charset="0"/>
                                    </a:rPr>
                                    <m:t>min</m:t>
                                  </m:r>
                                  <m:r>
                                    <a:rPr kumimoji="1" lang="en-US" altLang="zh-CN" i="1">
                                      <a:latin typeface="Cambria Math" charset="0"/>
                                      <a:ea typeface="Cambria Math" charset="0"/>
                                      <a:cs typeface="Cambria Math" charset="0"/>
                                    </a:rPr>
                                    <m:t>⁡(</m:t>
                                  </m:r>
                                  <m:r>
                                    <a:rPr kumimoji="1" lang="en-US" altLang="zh-CN" i="1">
                                      <a:latin typeface="Cambria Math" charset="0"/>
                                      <a:ea typeface="Cambria Math" charset="0"/>
                                      <a:cs typeface="Cambria Math" charset="0"/>
                                    </a:rPr>
                                    <m:t>𝑁</m:t>
                                  </m:r>
                                  <m:r>
                                    <a:rPr kumimoji="1" lang="en-US" altLang="zh-CN" i="1">
                                      <a:latin typeface="Cambria Math" charset="0"/>
                                      <a:ea typeface="Cambria Math" charset="0"/>
                                      <a:cs typeface="Cambria Math" charset="0"/>
                                    </a:rPr>
                                    <m:t>−1,</m:t>
                                  </m:r>
                                  <m:r>
                                    <a:rPr kumimoji="1" lang="en-US" altLang="zh-CN" i="1">
                                      <a:latin typeface="Cambria Math" charset="0"/>
                                      <a:ea typeface="Cambria Math" charset="0"/>
                                      <a:cs typeface="Cambria Math" charset="0"/>
                                    </a:rPr>
                                    <m:t>𝑖</m:t>
                                  </m:r>
                                  <m:r>
                                    <a:rPr kumimoji="1" lang="en-US" altLang="zh-CN" i="1">
                                      <a:latin typeface="Cambria Math" charset="0"/>
                                      <a:ea typeface="Cambria Math" charset="0"/>
                                      <a:cs typeface="Cambria Math" charset="0"/>
                                    </a:rPr>
                                    <m:t>+</m:t>
                                  </m:r>
                                  <m:r>
                                    <a:rPr kumimoji="1" lang="en-US" altLang="zh-CN" i="1">
                                      <a:latin typeface="Cambria Math" charset="0"/>
                                      <a:ea typeface="Cambria Math" charset="0"/>
                                      <a:cs typeface="Cambria Math" charset="0"/>
                                    </a:rPr>
                                    <m:t>𝑛</m:t>
                                  </m:r>
                                  <m:r>
                                    <a:rPr kumimoji="1" lang="en-US" altLang="zh-CN" i="1">
                                      <a:latin typeface="Cambria Math" charset="0"/>
                                      <a:ea typeface="Cambria Math" charset="0"/>
                                      <a:cs typeface="Cambria Math" charset="0"/>
                                    </a:rPr>
                                    <m:t>/2)</m:t>
                                  </m:r>
                                </m:sup>
                                <m:e>
                                  <m:sSup>
                                    <m:sSupPr>
                                      <m:ctrlPr>
                                        <a:rPr kumimoji="1" lang="en-US" altLang="zh-CN" i="1">
                                          <a:latin typeface="Cambria Math" charset="0"/>
                                          <a:ea typeface="Cambria Math" charset="0"/>
                                          <a:cs typeface="Cambria Math" charset="0"/>
                                        </a:rPr>
                                      </m:ctrlPr>
                                    </m:sSupPr>
                                    <m:e>
                                      <m:r>
                                        <a:rPr kumimoji="1" lang="en-US" altLang="zh-CN" i="1">
                                          <a:latin typeface="Cambria Math" charset="0"/>
                                          <a:ea typeface="Cambria Math" charset="0"/>
                                          <a:cs typeface="Cambria Math" charset="0"/>
                                        </a:rPr>
                                        <m:t>(</m:t>
                                      </m:r>
                                      <m:sSubSup>
                                        <m:sSubSupPr>
                                          <m:ctrlPr>
                                            <a:rPr kumimoji="1" lang="en-US" altLang="zh-CN" i="1">
                                              <a:latin typeface="Cambria Math" charset="0"/>
                                              <a:ea typeface="Cambria Math" charset="0"/>
                                              <a:cs typeface="Cambria Math" charset="0"/>
                                            </a:rPr>
                                          </m:ctrlPr>
                                        </m:sSubSupPr>
                                        <m:e>
                                          <m:r>
                                            <a:rPr kumimoji="1" lang="en-US" altLang="zh-CN" i="1">
                                              <a:latin typeface="Cambria Math" charset="0"/>
                                              <a:ea typeface="Cambria Math" charset="0"/>
                                              <a:cs typeface="Cambria Math" charset="0"/>
                                            </a:rPr>
                                            <m:t>𝑎</m:t>
                                          </m:r>
                                        </m:e>
                                        <m:sub>
                                          <m:r>
                                            <a:rPr kumimoji="1" lang="en-US" altLang="zh-CN" i="1">
                                              <a:latin typeface="Cambria Math" charset="0"/>
                                              <a:ea typeface="Cambria Math" charset="0"/>
                                              <a:cs typeface="Cambria Math" charset="0"/>
                                            </a:rPr>
                                            <m:t>𝑥</m:t>
                                          </m:r>
                                          <m:r>
                                            <a:rPr kumimoji="1" lang="en-US" altLang="zh-CN" i="1">
                                              <a:latin typeface="Cambria Math" charset="0"/>
                                              <a:ea typeface="Cambria Math" charset="0"/>
                                              <a:cs typeface="Cambria Math" charset="0"/>
                                            </a:rPr>
                                            <m:t>,</m:t>
                                          </m:r>
                                          <m:r>
                                            <a:rPr kumimoji="1" lang="en-US" altLang="zh-CN" i="1">
                                              <a:latin typeface="Cambria Math" charset="0"/>
                                              <a:ea typeface="Cambria Math" charset="0"/>
                                              <a:cs typeface="Cambria Math" charset="0"/>
                                            </a:rPr>
                                            <m:t>𝑦</m:t>
                                          </m:r>
                                        </m:sub>
                                        <m:sup>
                                          <m:r>
                                            <a:rPr kumimoji="1" lang="en-US" altLang="zh-CN" i="1">
                                              <a:latin typeface="Cambria Math" charset="0"/>
                                              <a:ea typeface="Cambria Math" charset="0"/>
                                              <a:cs typeface="Cambria Math" charset="0"/>
                                            </a:rPr>
                                            <m:t>𝑗</m:t>
                                          </m:r>
                                        </m:sup>
                                      </m:sSubSup>
                                      <m:r>
                                        <a:rPr kumimoji="1" lang="en-US" altLang="zh-CN" i="1">
                                          <a:latin typeface="Cambria Math" charset="0"/>
                                          <a:ea typeface="Cambria Math" charset="0"/>
                                          <a:cs typeface="Cambria Math" charset="0"/>
                                        </a:rPr>
                                        <m:t>)</m:t>
                                      </m:r>
                                    </m:e>
                                    <m:sup>
                                      <m:r>
                                        <a:rPr kumimoji="1" lang="en-US" altLang="zh-CN" i="1">
                                          <a:latin typeface="Cambria Math" charset="0"/>
                                          <a:ea typeface="Cambria Math" charset="0"/>
                                          <a:cs typeface="Cambria Math" charset="0"/>
                                        </a:rPr>
                                        <m:t>2</m:t>
                                      </m:r>
                                    </m:sup>
                                  </m:sSup>
                                </m:e>
                              </m:nary>
                            </m:e>
                          </m:d>
                        </m:e>
                        <m:sup>
                          <m:r>
                            <a:rPr kumimoji="1" lang="mr-IN" altLang="zh-CN" b="0" i="1" smtClean="0">
                              <a:latin typeface="Cambria Math" charset="0"/>
                              <a:ea typeface="Cambria Math" charset="0"/>
                              <a:cs typeface="Cambria Math" charset="0"/>
                            </a:rPr>
                            <m:t>𝛽</m:t>
                          </m:r>
                        </m:sup>
                      </m:sSup>
                    </m:oMath>
                  </m:oMathPara>
                </a14:m>
                <a:endParaRPr kumimoji="1"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3457488" y="2886507"/>
                <a:ext cx="4355423" cy="970907"/>
              </a:xfrm>
              <a:prstGeom prst="rect">
                <a:avLst/>
              </a:prstGeom>
              <a:blipFill rotWithShape="0">
                <a:blip r:embed="rId4"/>
                <a:stretch>
                  <a:fillRect/>
                </a:stretch>
              </a:blipFill>
            </p:spPr>
            <p:txBody>
              <a:bodyPr/>
              <a:lstStyle/>
              <a:p>
                <a:r>
                  <a:rPr lang="zh-CN" altLang="en-US">
                    <a:noFill/>
                  </a:rPr>
                  <a:t> </a:t>
                </a:r>
              </a:p>
            </p:txBody>
          </p:sp>
        </mc:Fallback>
      </mc:AlternateContent>
      <p:grpSp>
        <p:nvGrpSpPr>
          <p:cNvPr id="9" name="组 8"/>
          <p:cNvGrpSpPr/>
          <p:nvPr/>
        </p:nvGrpSpPr>
        <p:grpSpPr>
          <a:xfrm>
            <a:off x="2711480" y="4986064"/>
            <a:ext cx="5847436" cy="443834"/>
            <a:chOff x="2711480" y="4986064"/>
            <a:chExt cx="5847436" cy="443834"/>
          </a:xfrm>
        </p:grpSpPr>
        <p:sp>
          <p:nvSpPr>
            <p:cNvPr id="7" name="文本框 6"/>
            <p:cNvSpPr txBox="1"/>
            <p:nvPr/>
          </p:nvSpPr>
          <p:spPr>
            <a:xfrm>
              <a:off x="2711481" y="5023315"/>
              <a:ext cx="5847435" cy="369332"/>
            </a:xfrm>
            <a:prstGeom prst="rect">
              <a:avLst/>
            </a:prstGeom>
            <a:noFill/>
          </p:spPr>
          <p:txBody>
            <a:bodyPr wrap="none" rtlCol="0">
              <a:spAutoFit/>
            </a:bodyPr>
            <a:lstStyle/>
            <a:p>
              <a:r>
                <a:rPr kumimoji="1" lang="en-US" altLang="zh-CN" dirty="0" smtClean="0"/>
                <a:t>Effect:</a:t>
              </a:r>
              <a:r>
                <a:rPr kumimoji="1" lang="zh-CN" altLang="en-US" dirty="0" smtClean="0"/>
                <a:t> </a:t>
              </a:r>
              <a:r>
                <a:rPr kumimoji="1" lang="en-US" altLang="zh-CN" dirty="0" smtClean="0"/>
                <a:t>Reduces</a:t>
              </a:r>
              <a:r>
                <a:rPr kumimoji="1" lang="zh-CN" altLang="en-US" dirty="0" smtClean="0"/>
                <a:t> </a:t>
              </a:r>
              <a:r>
                <a:rPr kumimoji="1" lang="en-US" altLang="zh-CN" dirty="0" smtClean="0"/>
                <a:t>top-1</a:t>
              </a:r>
              <a:r>
                <a:rPr kumimoji="1" lang="zh-CN" altLang="en-US" dirty="0" smtClean="0"/>
                <a:t> </a:t>
              </a:r>
              <a:r>
                <a:rPr kumimoji="1" lang="en-US" altLang="zh-CN" dirty="0" smtClean="0"/>
                <a:t>error</a:t>
              </a:r>
              <a:r>
                <a:rPr kumimoji="1" lang="zh-CN" altLang="en-US" dirty="0" smtClean="0"/>
                <a:t> </a:t>
              </a:r>
              <a:r>
                <a:rPr kumimoji="1" lang="en-US" altLang="zh-CN" dirty="0" smtClean="0"/>
                <a:t>and</a:t>
              </a:r>
              <a:r>
                <a:rPr kumimoji="1" lang="zh-CN" altLang="en-US" dirty="0" smtClean="0"/>
                <a:t> </a:t>
              </a:r>
              <a:r>
                <a:rPr kumimoji="1" lang="en-US" altLang="zh-CN" dirty="0" smtClean="0"/>
                <a:t>top-5</a:t>
              </a:r>
              <a:r>
                <a:rPr kumimoji="1" lang="zh-CN" altLang="en-US" dirty="0" smtClean="0"/>
                <a:t> </a:t>
              </a:r>
              <a:r>
                <a:rPr kumimoji="1" lang="en-US" altLang="zh-CN" dirty="0" smtClean="0"/>
                <a:t>error</a:t>
              </a:r>
              <a:r>
                <a:rPr kumimoji="1" lang="zh-CN" altLang="en-US" dirty="0" smtClean="0"/>
                <a:t> </a:t>
              </a:r>
              <a:r>
                <a:rPr kumimoji="1" lang="en-US" altLang="zh-CN" dirty="0" smtClean="0"/>
                <a:t>by</a:t>
              </a:r>
              <a:r>
                <a:rPr kumimoji="1" lang="zh-CN" altLang="en-US" dirty="0" smtClean="0"/>
                <a:t> </a:t>
              </a:r>
              <a:r>
                <a:rPr kumimoji="1" lang="en-US" altLang="zh-CN" dirty="0" smtClean="0"/>
                <a:t>1.4%</a:t>
              </a:r>
              <a:r>
                <a:rPr kumimoji="1" lang="zh-CN" altLang="en-US" dirty="0" smtClean="0"/>
                <a:t> </a:t>
              </a:r>
              <a:r>
                <a:rPr kumimoji="1" lang="en-US" altLang="zh-CN" dirty="0" smtClean="0"/>
                <a:t>and</a:t>
              </a:r>
              <a:r>
                <a:rPr kumimoji="1" lang="zh-CN" altLang="en-US" dirty="0" smtClean="0"/>
                <a:t> </a:t>
              </a:r>
              <a:r>
                <a:rPr kumimoji="1" lang="en-US" altLang="zh-CN" dirty="0" smtClean="0"/>
                <a:t>1.2%</a:t>
              </a:r>
              <a:endParaRPr kumimoji="1" lang="zh-CN" altLang="en-US" dirty="0"/>
            </a:p>
          </p:txBody>
        </p:sp>
        <p:sp>
          <p:nvSpPr>
            <p:cNvPr id="8" name="圆角矩形 7"/>
            <p:cNvSpPr/>
            <p:nvPr/>
          </p:nvSpPr>
          <p:spPr>
            <a:xfrm>
              <a:off x="2711480" y="4986064"/>
              <a:ext cx="5847435" cy="44383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5" name="幻灯片编号占位符 4"/>
          <p:cNvSpPr>
            <a:spLocks noGrp="1"/>
          </p:cNvSpPr>
          <p:nvPr>
            <p:ph type="sldNum" sz="quarter" idx="12"/>
          </p:nvPr>
        </p:nvSpPr>
        <p:spPr/>
        <p:txBody>
          <a:bodyPr/>
          <a:lstStyle/>
          <a:p>
            <a:fld id="{4FAB73BC-B049-4115-A692-8D63A059BFB8}" type="slidenum">
              <a:rPr lang="en-US" smtClean="0"/>
              <a:t>45</a:t>
            </a:fld>
            <a:endParaRPr lang="en-US" dirty="0"/>
          </a:p>
        </p:txBody>
      </p:sp>
    </p:spTree>
    <p:extLst>
      <p:ext uri="{BB962C8B-B14F-4D97-AF65-F5344CB8AC3E}">
        <p14:creationId xmlns:p14="http://schemas.microsoft.com/office/powerpoint/2010/main" val="92901422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solidFill>
                  <a:srgbClr val="000000">
                    <a:lumMod val="75000"/>
                    <a:lumOff val="25000"/>
                  </a:srgbClr>
                </a:solidFill>
              </a:rPr>
              <a:t>CNN: </a:t>
            </a:r>
            <a:r>
              <a:rPr kumimoji="1" lang="en-US" altLang="zh-CN" sz="3200" dirty="0" err="1">
                <a:solidFill>
                  <a:srgbClr val="000000">
                    <a:lumMod val="75000"/>
                    <a:lumOff val="25000"/>
                  </a:srgbClr>
                </a:solidFill>
              </a:rPr>
              <a:t>AlexNet</a:t>
            </a:r>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sp>
        <p:nvSpPr>
          <p:cNvPr id="7" name="文本框 6"/>
          <p:cNvSpPr txBox="1"/>
          <p:nvPr/>
        </p:nvSpPr>
        <p:spPr>
          <a:xfrm>
            <a:off x="2379406" y="1297858"/>
            <a:ext cx="184731" cy="369332"/>
          </a:xfrm>
          <a:prstGeom prst="rect">
            <a:avLst/>
          </a:prstGeom>
          <a:noFill/>
        </p:spPr>
        <p:txBody>
          <a:bodyPr wrap="none" rtlCol="0">
            <a:spAutoFit/>
          </a:bodyPr>
          <a:lstStyle/>
          <a:p>
            <a:endParaRPr kumimoji="1" lang="zh-CN" altLang="en-US" dirty="0"/>
          </a:p>
        </p:txBody>
      </p:sp>
      <p:pic>
        <p:nvPicPr>
          <p:cNvPr id="12" name="内容占位符 11"/>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182573" y="1993747"/>
            <a:ext cx="1770184" cy="4258346"/>
          </a:xfrm>
        </p:spPr>
      </p:pic>
      <p:sp>
        <p:nvSpPr>
          <p:cNvPr id="14" name="文本框 13"/>
          <p:cNvSpPr txBox="1"/>
          <p:nvPr/>
        </p:nvSpPr>
        <p:spPr>
          <a:xfrm>
            <a:off x="0" y="6427200"/>
            <a:ext cx="8180439" cy="461665"/>
          </a:xfrm>
          <a:prstGeom prst="rect">
            <a:avLst/>
          </a:prstGeom>
          <a:noFill/>
        </p:spPr>
        <p:txBody>
          <a:bodyPr wrap="square" rtlCol="0">
            <a:spAutoFit/>
          </a:bodyPr>
          <a:lstStyle/>
          <a:p>
            <a:r>
              <a:rPr lang="en-US" altLang="zh-CN" sz="1200" dirty="0" err="1"/>
              <a:t>Krizhevsky</a:t>
            </a:r>
            <a:r>
              <a:rPr lang="en-US" altLang="zh-CN" sz="1200" dirty="0"/>
              <a:t>, A., </a:t>
            </a:r>
            <a:r>
              <a:rPr lang="en-US" altLang="zh-CN" sz="1200" dirty="0" err="1"/>
              <a:t>Sutskever</a:t>
            </a:r>
            <a:r>
              <a:rPr lang="en-US" altLang="zh-CN" sz="1200" dirty="0"/>
              <a:t>, I., &amp; Hinton, G. E. (2012). </a:t>
            </a:r>
            <a:r>
              <a:rPr lang="en-US" altLang="zh-CN" sz="1200" dirty="0" err="1"/>
              <a:t>Imagenet</a:t>
            </a:r>
            <a:r>
              <a:rPr lang="en-US" altLang="zh-CN" sz="1200" dirty="0"/>
              <a:t> classification with deep convolutional neural networks. In </a:t>
            </a:r>
            <a:r>
              <a:rPr lang="en-US" altLang="zh-CN" sz="1200" i="1" dirty="0"/>
              <a:t>Advances in neural information processing systems</a:t>
            </a:r>
            <a:r>
              <a:rPr lang="en-US" altLang="zh-CN" sz="1200" dirty="0"/>
              <a:t> (pp. 1097-1105).</a:t>
            </a:r>
            <a:endParaRPr kumimoji="1" lang="zh-CN" altLang="en-US" sz="1200" dirty="0"/>
          </a:p>
        </p:txBody>
      </p:sp>
      <p:grpSp>
        <p:nvGrpSpPr>
          <p:cNvPr id="3" name="组 2"/>
          <p:cNvGrpSpPr/>
          <p:nvPr/>
        </p:nvGrpSpPr>
        <p:grpSpPr>
          <a:xfrm>
            <a:off x="5488134" y="2152222"/>
            <a:ext cx="4079598" cy="3243588"/>
            <a:chOff x="5488134" y="2152222"/>
            <a:chExt cx="4079598" cy="3243588"/>
          </a:xfrm>
        </p:grpSpPr>
        <p:sp>
          <p:nvSpPr>
            <p:cNvPr id="20" name="文本框 19"/>
            <p:cNvSpPr txBox="1"/>
            <p:nvPr/>
          </p:nvSpPr>
          <p:spPr>
            <a:xfrm>
              <a:off x="5851139" y="2318044"/>
              <a:ext cx="3645550" cy="3077766"/>
            </a:xfrm>
            <a:prstGeom prst="rect">
              <a:avLst/>
            </a:prstGeom>
            <a:noFill/>
          </p:spPr>
          <p:txBody>
            <a:bodyPr wrap="none" rtlCol="0">
              <a:spAutoFit/>
            </a:bodyPr>
            <a:lstStyle/>
            <a:p>
              <a:r>
                <a:rPr kumimoji="1" lang="en-US" altLang="zh-CN" sz="2800" dirty="0" smtClean="0"/>
                <a:t>Novel</a:t>
              </a:r>
              <a:r>
                <a:rPr kumimoji="1" lang="zh-CN" altLang="en-US" sz="2800" dirty="0" smtClean="0"/>
                <a:t>：</a:t>
              </a:r>
              <a:endParaRPr kumimoji="1" lang="en-US" altLang="zh-CN" sz="2800" dirty="0" smtClean="0"/>
            </a:p>
            <a:p>
              <a:endParaRPr kumimoji="1" lang="en-US" altLang="zh-CN" sz="2800" dirty="0" smtClean="0"/>
            </a:p>
            <a:p>
              <a:pPr marL="342900" indent="-342900">
                <a:buSzPct val="100000"/>
                <a:buFont typeface="+mj-lt"/>
                <a:buAutoNum type="arabicPeriod"/>
              </a:pPr>
              <a:r>
                <a:rPr kumimoji="1" lang="en-US" altLang="zh-CN" sz="2000" dirty="0" smtClean="0"/>
                <a:t>Data</a:t>
              </a:r>
              <a:r>
                <a:rPr kumimoji="1" lang="zh-CN" altLang="en-US" sz="2000" dirty="0" smtClean="0"/>
                <a:t> </a:t>
              </a:r>
              <a:r>
                <a:rPr kumimoji="1" lang="en-US" altLang="zh-CN" sz="2000" dirty="0" smtClean="0"/>
                <a:t>Augmentation</a:t>
              </a:r>
            </a:p>
            <a:p>
              <a:pPr marL="342900" indent="-342900">
                <a:buSzPct val="100000"/>
                <a:buFont typeface="+mj-lt"/>
                <a:buAutoNum type="arabicPeriod"/>
              </a:pPr>
              <a:r>
                <a:rPr kumimoji="1" lang="en-US" altLang="zh-CN" sz="2000" dirty="0" err="1" smtClean="0"/>
                <a:t>ReLU</a:t>
              </a:r>
              <a:r>
                <a:rPr kumimoji="1" lang="zh-CN" altLang="en-US" sz="2000" dirty="0" smtClean="0"/>
                <a:t> </a:t>
              </a:r>
              <a:r>
                <a:rPr kumimoji="1" lang="en-US" altLang="zh-CN" sz="2000" dirty="0" smtClean="0"/>
                <a:t>Nonlinearity</a:t>
              </a:r>
            </a:p>
            <a:p>
              <a:pPr marL="342900" indent="-342900">
                <a:buSzPct val="100000"/>
                <a:buFont typeface="+mj-lt"/>
                <a:buAutoNum type="arabicPeriod"/>
              </a:pPr>
              <a:r>
                <a:rPr kumimoji="1" lang="en-US" altLang="zh-CN" sz="2000" dirty="0" smtClean="0"/>
                <a:t>Local</a:t>
              </a:r>
              <a:r>
                <a:rPr kumimoji="1" lang="zh-CN" altLang="en-US" sz="2000" dirty="0" smtClean="0"/>
                <a:t> </a:t>
              </a:r>
              <a:r>
                <a:rPr kumimoji="1" lang="en-US" altLang="zh-CN" sz="2000" dirty="0" smtClean="0"/>
                <a:t>Response</a:t>
              </a:r>
              <a:r>
                <a:rPr kumimoji="1" lang="zh-CN" altLang="en-US" sz="2000" dirty="0" smtClean="0"/>
                <a:t> </a:t>
              </a:r>
              <a:r>
                <a:rPr kumimoji="1" lang="en-US" altLang="zh-CN" sz="2000" dirty="0" smtClean="0"/>
                <a:t>Normalization</a:t>
              </a:r>
            </a:p>
            <a:p>
              <a:pPr marL="342900" indent="-342900">
                <a:buSzPct val="100000"/>
                <a:buFont typeface="+mj-lt"/>
                <a:buAutoNum type="arabicPeriod"/>
              </a:pPr>
              <a:r>
                <a:rPr kumimoji="1" lang="en-US" altLang="zh-CN" sz="2000" dirty="0" smtClean="0">
                  <a:solidFill>
                    <a:srgbClr val="FF0000"/>
                  </a:solidFill>
                </a:rPr>
                <a:t>Overlapping</a:t>
              </a:r>
              <a:r>
                <a:rPr kumimoji="1" lang="zh-CN" altLang="en-US" sz="2000" dirty="0" smtClean="0">
                  <a:solidFill>
                    <a:srgbClr val="FF0000"/>
                  </a:solidFill>
                </a:rPr>
                <a:t> </a:t>
              </a:r>
              <a:r>
                <a:rPr kumimoji="1" lang="en-US" altLang="zh-CN" sz="2000" dirty="0" smtClean="0">
                  <a:solidFill>
                    <a:srgbClr val="FF0000"/>
                  </a:solidFill>
                </a:rPr>
                <a:t>Pooling</a:t>
              </a:r>
            </a:p>
            <a:p>
              <a:pPr marL="342900" indent="-342900">
                <a:buSzPct val="100000"/>
                <a:buFont typeface="+mj-lt"/>
                <a:buAutoNum type="arabicPeriod"/>
              </a:pPr>
              <a:r>
                <a:rPr kumimoji="1" lang="en-US" altLang="zh-CN" sz="2000" dirty="0" smtClean="0"/>
                <a:t>Dropout</a:t>
              </a:r>
            </a:p>
            <a:p>
              <a:pPr marL="342900" indent="-342900">
                <a:buSzPct val="100000"/>
                <a:buFont typeface="+mj-lt"/>
                <a:buAutoNum type="arabicPeriod"/>
              </a:pPr>
              <a:r>
                <a:rPr kumimoji="1" lang="en-US" altLang="zh-CN" sz="2000" dirty="0" smtClean="0"/>
                <a:t>Training</a:t>
              </a:r>
              <a:r>
                <a:rPr kumimoji="1" lang="zh-CN" altLang="en-US" sz="2000" dirty="0" smtClean="0"/>
                <a:t> </a:t>
              </a:r>
              <a:r>
                <a:rPr kumimoji="1" lang="en-US" altLang="zh-CN" sz="2000" dirty="0" smtClean="0"/>
                <a:t>on</a:t>
              </a:r>
              <a:r>
                <a:rPr kumimoji="1" lang="zh-CN" altLang="en-US" sz="2000" dirty="0" smtClean="0"/>
                <a:t> </a:t>
              </a:r>
              <a:r>
                <a:rPr kumimoji="1" lang="en-US" altLang="zh-CN" sz="2000" dirty="0" smtClean="0"/>
                <a:t>Multiple</a:t>
              </a:r>
              <a:r>
                <a:rPr kumimoji="1" lang="zh-CN" altLang="en-US" sz="2000" dirty="0" smtClean="0"/>
                <a:t> </a:t>
              </a:r>
              <a:r>
                <a:rPr kumimoji="1" lang="en-US" altLang="zh-CN" sz="2000" dirty="0" smtClean="0"/>
                <a:t>GPUs</a:t>
              </a:r>
            </a:p>
            <a:p>
              <a:endParaRPr kumimoji="1" lang="en-US" altLang="zh-CN" dirty="0" smtClean="0"/>
            </a:p>
          </p:txBody>
        </p:sp>
        <p:sp>
          <p:nvSpPr>
            <p:cNvPr id="21" name="圆角矩形 20"/>
            <p:cNvSpPr/>
            <p:nvPr/>
          </p:nvSpPr>
          <p:spPr>
            <a:xfrm>
              <a:off x="5488134" y="2152222"/>
              <a:ext cx="4079598" cy="308627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5" name="幻灯片编号占位符 4"/>
          <p:cNvSpPr>
            <a:spLocks noGrp="1"/>
          </p:cNvSpPr>
          <p:nvPr>
            <p:ph type="sldNum" sz="quarter" idx="12"/>
          </p:nvPr>
        </p:nvSpPr>
        <p:spPr/>
        <p:txBody>
          <a:bodyPr/>
          <a:lstStyle/>
          <a:p>
            <a:fld id="{4FAB73BC-B049-4115-A692-8D63A059BFB8}" type="slidenum">
              <a:rPr lang="en-US" smtClean="0"/>
              <a:t>46</a:t>
            </a:fld>
            <a:endParaRPr lang="en-US" dirty="0"/>
          </a:p>
        </p:txBody>
      </p:sp>
    </p:spTree>
    <p:extLst>
      <p:ext uri="{BB962C8B-B14F-4D97-AF65-F5344CB8AC3E}">
        <p14:creationId xmlns:p14="http://schemas.microsoft.com/office/powerpoint/2010/main" val="186057097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solidFill>
                  <a:srgbClr val="000000">
                    <a:lumMod val="75000"/>
                    <a:lumOff val="25000"/>
                  </a:srgbClr>
                </a:solidFill>
              </a:rPr>
              <a:t>CNN: </a:t>
            </a:r>
            <a:r>
              <a:rPr kumimoji="1" lang="en-US" altLang="zh-CN" sz="3200" dirty="0" err="1">
                <a:solidFill>
                  <a:srgbClr val="000000">
                    <a:lumMod val="75000"/>
                    <a:lumOff val="25000"/>
                  </a:srgbClr>
                </a:solidFill>
              </a:rPr>
              <a:t>AlexNet</a:t>
            </a:r>
            <a:endParaRPr kumimoji="1" lang="zh-CN" altLang="en-US" dirty="0"/>
          </a:p>
        </p:txBody>
      </p:sp>
      <p:sp>
        <p:nvSpPr>
          <p:cNvPr id="4" name="幻灯片编号占位符 3"/>
          <p:cNvSpPr>
            <a:spLocks noGrp="1"/>
          </p:cNvSpPr>
          <p:nvPr>
            <p:ph type="sldNum" sz="quarter" idx="12"/>
          </p:nvPr>
        </p:nvSpPr>
        <p:spPr/>
        <p:txBody>
          <a:bodyPr/>
          <a:lstStyle/>
          <a:p>
            <a:fld id="{4FAB73BC-B049-4115-A692-8D63A059BFB8}" type="slidenum">
              <a:rPr lang="en-US" smtClean="0"/>
              <a:t>47</a:t>
            </a:fld>
            <a:endParaRPr lang="en-US" dirty="0"/>
          </a:p>
        </p:txBody>
      </p:sp>
      <p:graphicFrame>
        <p:nvGraphicFramePr>
          <p:cNvPr id="7" name="内容占位符 6"/>
          <p:cNvGraphicFramePr>
            <a:graphicFrameLocks noGrp="1"/>
          </p:cNvGraphicFramePr>
          <p:nvPr>
            <p:ph idx="1"/>
            <p:extLst>
              <p:ext uri="{D42A27DB-BD31-4B8C-83A1-F6EECF244321}">
                <p14:modId xmlns:p14="http://schemas.microsoft.com/office/powerpoint/2010/main" val="1711868091"/>
              </p:ext>
            </p:extLst>
          </p:nvPr>
        </p:nvGraphicFramePr>
        <p:xfrm>
          <a:off x="3127781" y="2470577"/>
          <a:ext cx="2422415" cy="2431035"/>
        </p:xfrm>
        <a:graphic>
          <a:graphicData uri="http://schemas.openxmlformats.org/drawingml/2006/table">
            <a:tbl>
              <a:tblPr firstRow="1" bandRow="1">
                <a:tableStyleId>{5940675A-B579-460E-94D1-54222C63F5DA}</a:tableStyleId>
              </a:tblPr>
              <a:tblGrid>
                <a:gridCol w="484483"/>
                <a:gridCol w="484483"/>
                <a:gridCol w="484483"/>
                <a:gridCol w="484483"/>
                <a:gridCol w="484483"/>
              </a:tblGrid>
              <a:tr h="486207">
                <a:tc>
                  <a:txBody>
                    <a:bodyPr/>
                    <a:lstStyle/>
                    <a:p>
                      <a:pPr algn="ctr"/>
                      <a:r>
                        <a:rPr lang="en-US" altLang="zh-CN" dirty="0" smtClean="0"/>
                        <a:t>1</a:t>
                      </a:r>
                      <a:endParaRPr lang="zh-CN" altLang="en-US" dirty="0"/>
                    </a:p>
                  </a:txBody>
                  <a:tcPr anchor="ctr"/>
                </a:tc>
                <a:tc>
                  <a:txBody>
                    <a:bodyPr/>
                    <a:lstStyle/>
                    <a:p>
                      <a:pPr algn="ctr"/>
                      <a:r>
                        <a:rPr lang="en-US" altLang="zh-CN" dirty="0" smtClean="0"/>
                        <a:t>2</a:t>
                      </a:r>
                      <a:endParaRPr lang="zh-CN" altLang="en-US" dirty="0"/>
                    </a:p>
                  </a:txBody>
                  <a:tcPr anchor="ctr"/>
                </a:tc>
                <a:tc>
                  <a:txBody>
                    <a:bodyPr/>
                    <a:lstStyle/>
                    <a:p>
                      <a:pPr algn="ctr"/>
                      <a:r>
                        <a:rPr lang="en-US" altLang="zh-CN" dirty="0" smtClean="0"/>
                        <a:t>1</a:t>
                      </a:r>
                      <a:endParaRPr lang="zh-CN" altLang="en-US" dirty="0"/>
                    </a:p>
                  </a:txBody>
                  <a:tcPr anchor="ctr"/>
                </a:tc>
                <a:tc>
                  <a:txBody>
                    <a:bodyPr/>
                    <a:lstStyle/>
                    <a:p>
                      <a:pPr algn="ctr"/>
                      <a:r>
                        <a:rPr lang="en-US" altLang="zh-CN" dirty="0" smtClean="0"/>
                        <a:t>2</a:t>
                      </a:r>
                      <a:endParaRPr lang="zh-CN" altLang="en-US" dirty="0"/>
                    </a:p>
                  </a:txBody>
                  <a:tcPr anchor="ctr"/>
                </a:tc>
                <a:tc>
                  <a:txBody>
                    <a:bodyPr/>
                    <a:lstStyle/>
                    <a:p>
                      <a:pPr algn="ctr"/>
                      <a:r>
                        <a:rPr lang="en-US" altLang="zh-CN" dirty="0" smtClean="0"/>
                        <a:t>1</a:t>
                      </a:r>
                      <a:endParaRPr lang="zh-CN" altLang="en-US" dirty="0"/>
                    </a:p>
                  </a:txBody>
                  <a:tcPr anchor="ctr"/>
                </a:tc>
              </a:tr>
              <a:tr h="486207">
                <a:tc>
                  <a:txBody>
                    <a:bodyPr/>
                    <a:lstStyle/>
                    <a:p>
                      <a:pPr algn="ctr"/>
                      <a:r>
                        <a:rPr lang="en-US" altLang="zh-CN" dirty="0" smtClean="0"/>
                        <a:t>2</a:t>
                      </a:r>
                      <a:endParaRPr lang="zh-CN" altLang="en-US" dirty="0"/>
                    </a:p>
                  </a:txBody>
                  <a:tcPr anchor="ctr"/>
                </a:tc>
                <a:tc>
                  <a:txBody>
                    <a:bodyPr/>
                    <a:lstStyle/>
                    <a:p>
                      <a:pPr algn="ctr"/>
                      <a:r>
                        <a:rPr lang="en-US" altLang="zh-CN" dirty="0" smtClean="0"/>
                        <a:t>3</a:t>
                      </a:r>
                      <a:endParaRPr lang="zh-CN" altLang="en-US" dirty="0"/>
                    </a:p>
                  </a:txBody>
                  <a:tcPr anchor="ctr"/>
                </a:tc>
                <a:tc>
                  <a:txBody>
                    <a:bodyPr/>
                    <a:lstStyle/>
                    <a:p>
                      <a:pPr algn="ctr"/>
                      <a:r>
                        <a:rPr lang="en-US" altLang="zh-CN" dirty="0" smtClean="0"/>
                        <a:t>2</a:t>
                      </a:r>
                      <a:endParaRPr lang="zh-CN" altLang="en-US" dirty="0"/>
                    </a:p>
                  </a:txBody>
                  <a:tcPr anchor="ctr"/>
                </a:tc>
                <a:tc>
                  <a:txBody>
                    <a:bodyPr/>
                    <a:lstStyle/>
                    <a:p>
                      <a:pPr algn="ctr"/>
                      <a:r>
                        <a:rPr lang="en-US" altLang="zh-CN" dirty="0" smtClean="0"/>
                        <a:t>1</a:t>
                      </a:r>
                      <a:endParaRPr lang="zh-CN" altLang="en-US" dirty="0"/>
                    </a:p>
                  </a:txBody>
                  <a:tcPr anchor="ctr"/>
                </a:tc>
                <a:tc>
                  <a:txBody>
                    <a:bodyPr/>
                    <a:lstStyle/>
                    <a:p>
                      <a:pPr algn="ctr"/>
                      <a:r>
                        <a:rPr lang="en-US" altLang="zh-CN" dirty="0" smtClean="0"/>
                        <a:t>1</a:t>
                      </a:r>
                      <a:endParaRPr lang="zh-CN" altLang="en-US" dirty="0"/>
                    </a:p>
                  </a:txBody>
                  <a:tcPr anchor="ctr"/>
                </a:tc>
              </a:tr>
              <a:tr h="486207">
                <a:tc>
                  <a:txBody>
                    <a:bodyPr/>
                    <a:lstStyle/>
                    <a:p>
                      <a:pPr algn="ctr"/>
                      <a:r>
                        <a:rPr lang="en-US" altLang="zh-CN" dirty="0" smtClean="0"/>
                        <a:t>3</a:t>
                      </a:r>
                      <a:endParaRPr lang="zh-CN" altLang="en-US" dirty="0"/>
                    </a:p>
                  </a:txBody>
                  <a:tcPr anchor="ctr"/>
                </a:tc>
                <a:tc>
                  <a:txBody>
                    <a:bodyPr/>
                    <a:lstStyle/>
                    <a:p>
                      <a:pPr algn="ctr"/>
                      <a:r>
                        <a:rPr lang="en-US" altLang="zh-CN" dirty="0" smtClean="0"/>
                        <a:t>1</a:t>
                      </a:r>
                      <a:endParaRPr lang="zh-CN" altLang="en-US" dirty="0"/>
                    </a:p>
                  </a:txBody>
                  <a:tcPr anchor="ctr"/>
                </a:tc>
                <a:tc>
                  <a:txBody>
                    <a:bodyPr/>
                    <a:lstStyle/>
                    <a:p>
                      <a:pPr algn="ctr"/>
                      <a:r>
                        <a:rPr lang="en-US" altLang="zh-CN" dirty="0" smtClean="0"/>
                        <a:t>2</a:t>
                      </a:r>
                      <a:endParaRPr lang="zh-CN" altLang="en-US" dirty="0"/>
                    </a:p>
                  </a:txBody>
                  <a:tcPr anchor="ctr"/>
                </a:tc>
                <a:tc>
                  <a:txBody>
                    <a:bodyPr/>
                    <a:lstStyle/>
                    <a:p>
                      <a:pPr algn="ctr"/>
                      <a:r>
                        <a:rPr lang="en-US" altLang="zh-CN" dirty="0" smtClean="0"/>
                        <a:t>1</a:t>
                      </a:r>
                      <a:endParaRPr lang="zh-CN" altLang="en-US" dirty="0"/>
                    </a:p>
                  </a:txBody>
                  <a:tcPr anchor="ctr"/>
                </a:tc>
                <a:tc>
                  <a:txBody>
                    <a:bodyPr/>
                    <a:lstStyle/>
                    <a:p>
                      <a:pPr algn="ctr"/>
                      <a:r>
                        <a:rPr lang="en-US" altLang="zh-CN" dirty="0" smtClean="0"/>
                        <a:t>1</a:t>
                      </a:r>
                      <a:endParaRPr lang="zh-CN" altLang="en-US" dirty="0"/>
                    </a:p>
                  </a:txBody>
                  <a:tcPr anchor="ctr"/>
                </a:tc>
              </a:tr>
              <a:tr h="486207">
                <a:tc>
                  <a:txBody>
                    <a:bodyPr/>
                    <a:lstStyle/>
                    <a:p>
                      <a:pPr algn="ctr"/>
                      <a:r>
                        <a:rPr lang="en-US" altLang="zh-CN" dirty="0" smtClean="0"/>
                        <a:t>2</a:t>
                      </a:r>
                      <a:endParaRPr lang="zh-CN" altLang="en-US" dirty="0"/>
                    </a:p>
                  </a:txBody>
                  <a:tcPr anchor="ctr"/>
                </a:tc>
                <a:tc>
                  <a:txBody>
                    <a:bodyPr/>
                    <a:lstStyle/>
                    <a:p>
                      <a:pPr algn="ctr"/>
                      <a:r>
                        <a:rPr lang="en-US" altLang="zh-CN" dirty="0" smtClean="0"/>
                        <a:t>3</a:t>
                      </a:r>
                      <a:endParaRPr lang="zh-CN" altLang="en-US" dirty="0"/>
                    </a:p>
                  </a:txBody>
                  <a:tcPr anchor="ctr"/>
                </a:tc>
                <a:tc>
                  <a:txBody>
                    <a:bodyPr/>
                    <a:lstStyle/>
                    <a:p>
                      <a:pPr algn="ctr"/>
                      <a:r>
                        <a:rPr lang="en-US" altLang="zh-CN" dirty="0" smtClean="0"/>
                        <a:t>2</a:t>
                      </a:r>
                      <a:endParaRPr lang="zh-CN" altLang="en-US" dirty="0"/>
                    </a:p>
                  </a:txBody>
                  <a:tcPr anchor="ctr"/>
                </a:tc>
                <a:tc>
                  <a:txBody>
                    <a:bodyPr/>
                    <a:lstStyle/>
                    <a:p>
                      <a:pPr algn="ctr"/>
                      <a:r>
                        <a:rPr lang="en-US" altLang="zh-CN" dirty="0" smtClean="0"/>
                        <a:t>1</a:t>
                      </a:r>
                      <a:endParaRPr lang="zh-CN" altLang="en-US" dirty="0"/>
                    </a:p>
                  </a:txBody>
                  <a:tcPr anchor="ctr"/>
                </a:tc>
                <a:tc>
                  <a:txBody>
                    <a:bodyPr/>
                    <a:lstStyle/>
                    <a:p>
                      <a:pPr algn="ctr"/>
                      <a:r>
                        <a:rPr lang="en-US" altLang="zh-CN" dirty="0" smtClean="0"/>
                        <a:t>1</a:t>
                      </a:r>
                      <a:endParaRPr lang="zh-CN" altLang="en-US" dirty="0"/>
                    </a:p>
                  </a:txBody>
                  <a:tcPr anchor="ctr"/>
                </a:tc>
              </a:tr>
              <a:tr h="486207">
                <a:tc>
                  <a:txBody>
                    <a:bodyPr/>
                    <a:lstStyle/>
                    <a:p>
                      <a:pPr algn="ctr"/>
                      <a:r>
                        <a:rPr lang="en-US" altLang="zh-CN" dirty="0" smtClean="0"/>
                        <a:t>1</a:t>
                      </a:r>
                      <a:endParaRPr lang="zh-CN" altLang="en-US" dirty="0"/>
                    </a:p>
                  </a:txBody>
                  <a:tcPr anchor="ctr"/>
                </a:tc>
                <a:tc>
                  <a:txBody>
                    <a:bodyPr/>
                    <a:lstStyle/>
                    <a:p>
                      <a:pPr algn="ctr"/>
                      <a:r>
                        <a:rPr lang="en-US" altLang="zh-CN" dirty="0" smtClean="0"/>
                        <a:t>2</a:t>
                      </a:r>
                      <a:endParaRPr lang="zh-CN" altLang="en-US" dirty="0"/>
                    </a:p>
                  </a:txBody>
                  <a:tcPr anchor="ctr"/>
                </a:tc>
                <a:tc>
                  <a:txBody>
                    <a:bodyPr/>
                    <a:lstStyle/>
                    <a:p>
                      <a:pPr algn="ctr"/>
                      <a:r>
                        <a:rPr lang="en-US" altLang="zh-CN" dirty="0" smtClean="0"/>
                        <a:t>3</a:t>
                      </a:r>
                      <a:endParaRPr lang="zh-CN" altLang="en-US" dirty="0"/>
                    </a:p>
                  </a:txBody>
                  <a:tcPr anchor="ctr"/>
                </a:tc>
                <a:tc>
                  <a:txBody>
                    <a:bodyPr/>
                    <a:lstStyle/>
                    <a:p>
                      <a:pPr algn="ctr"/>
                      <a:r>
                        <a:rPr lang="en-US" altLang="zh-CN" dirty="0" smtClean="0"/>
                        <a:t>2</a:t>
                      </a:r>
                      <a:endParaRPr lang="zh-CN" altLang="en-US" dirty="0"/>
                    </a:p>
                  </a:txBody>
                  <a:tcPr anchor="ctr"/>
                </a:tc>
                <a:tc>
                  <a:txBody>
                    <a:bodyPr/>
                    <a:lstStyle/>
                    <a:p>
                      <a:pPr algn="ctr"/>
                      <a:r>
                        <a:rPr lang="en-US" altLang="zh-CN" dirty="0" smtClean="0"/>
                        <a:t>2</a:t>
                      </a:r>
                      <a:endParaRPr lang="zh-CN" altLang="en-US" dirty="0"/>
                    </a:p>
                  </a:txBody>
                  <a:tcPr anchor="ctr"/>
                </a:tc>
              </a:tr>
            </a:tbl>
          </a:graphicData>
        </a:graphic>
      </p:graphicFrame>
      <p:sp>
        <p:nvSpPr>
          <p:cNvPr id="8" name="矩形 7"/>
          <p:cNvSpPr/>
          <p:nvPr/>
        </p:nvSpPr>
        <p:spPr>
          <a:xfrm>
            <a:off x="3127781" y="2470577"/>
            <a:ext cx="1444219" cy="14422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p:cNvSpPr/>
          <p:nvPr/>
        </p:nvSpPr>
        <p:spPr>
          <a:xfrm>
            <a:off x="4093535" y="2470577"/>
            <a:ext cx="1456661" cy="144220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 name="直线箭头连接符 10"/>
          <p:cNvCxnSpPr/>
          <p:nvPr/>
        </p:nvCxnSpPr>
        <p:spPr>
          <a:xfrm>
            <a:off x="6071190" y="3540642"/>
            <a:ext cx="6255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3" name="表格 12"/>
          <p:cNvGraphicFramePr>
            <a:graphicFrameLocks noGrp="1"/>
          </p:cNvGraphicFramePr>
          <p:nvPr>
            <p:extLst>
              <p:ext uri="{D42A27DB-BD31-4B8C-83A1-F6EECF244321}">
                <p14:modId xmlns:p14="http://schemas.microsoft.com/office/powerpoint/2010/main" val="1528586578"/>
              </p:ext>
            </p:extLst>
          </p:nvPr>
        </p:nvGraphicFramePr>
        <p:xfrm>
          <a:off x="7217697" y="2964642"/>
          <a:ext cx="1152000" cy="1152000"/>
        </p:xfrm>
        <a:graphic>
          <a:graphicData uri="http://schemas.openxmlformats.org/drawingml/2006/table">
            <a:tbl>
              <a:tblPr firstRow="1" bandRow="1">
                <a:tableStyleId>{5940675A-B579-460E-94D1-54222C63F5DA}</a:tableStyleId>
              </a:tblPr>
              <a:tblGrid>
                <a:gridCol w="576000"/>
                <a:gridCol w="576000"/>
              </a:tblGrid>
              <a:tr h="576000">
                <a:tc>
                  <a:txBody>
                    <a:bodyPr/>
                    <a:lstStyle/>
                    <a:p>
                      <a:pPr algn="ctr"/>
                      <a:r>
                        <a:rPr lang="en-US" altLang="zh-CN" dirty="0" smtClean="0"/>
                        <a:t>3</a:t>
                      </a:r>
                      <a:endParaRPr lang="zh-CN" altLang="en-US" dirty="0"/>
                    </a:p>
                  </a:txBody>
                  <a:tcPr anchor="ctr"/>
                </a:tc>
                <a:tc>
                  <a:txBody>
                    <a:bodyPr/>
                    <a:lstStyle/>
                    <a:p>
                      <a:pPr algn="ctr"/>
                      <a:r>
                        <a:rPr lang="en-US" altLang="zh-CN" dirty="0" smtClean="0"/>
                        <a:t>2</a:t>
                      </a:r>
                      <a:endParaRPr lang="zh-CN" altLang="en-US" dirty="0"/>
                    </a:p>
                  </a:txBody>
                  <a:tcPr anchor="ctr"/>
                </a:tc>
              </a:tr>
              <a:tr h="576000">
                <a:tc>
                  <a:txBody>
                    <a:bodyPr/>
                    <a:lstStyle/>
                    <a:p>
                      <a:pPr algn="ctr"/>
                      <a:r>
                        <a:rPr lang="en-US" altLang="zh-CN" dirty="0" smtClean="0"/>
                        <a:t>3</a:t>
                      </a:r>
                      <a:endParaRPr lang="zh-CN" altLang="en-US" dirty="0"/>
                    </a:p>
                  </a:txBody>
                  <a:tcPr anchor="ctr"/>
                </a:tc>
                <a:tc>
                  <a:txBody>
                    <a:bodyPr/>
                    <a:lstStyle/>
                    <a:p>
                      <a:pPr algn="ctr"/>
                      <a:r>
                        <a:rPr lang="en-US" altLang="zh-CN" dirty="0" smtClean="0"/>
                        <a:t>3</a:t>
                      </a:r>
                      <a:endParaRPr lang="zh-CN" altLang="en-US" dirty="0"/>
                    </a:p>
                  </a:txBody>
                  <a:tcPr anchor="ctr"/>
                </a:tc>
              </a:tr>
            </a:tbl>
          </a:graphicData>
        </a:graphic>
      </p:graphicFrame>
      <p:grpSp>
        <p:nvGrpSpPr>
          <p:cNvPr id="14" name="组 13"/>
          <p:cNvGrpSpPr/>
          <p:nvPr/>
        </p:nvGrpSpPr>
        <p:grpSpPr>
          <a:xfrm>
            <a:off x="3202762" y="5533634"/>
            <a:ext cx="5847436" cy="443834"/>
            <a:chOff x="2711480" y="4986064"/>
            <a:chExt cx="5847436" cy="443834"/>
          </a:xfrm>
        </p:grpSpPr>
        <p:sp>
          <p:nvSpPr>
            <p:cNvPr id="15" name="文本框 14"/>
            <p:cNvSpPr txBox="1"/>
            <p:nvPr/>
          </p:nvSpPr>
          <p:spPr>
            <a:xfrm>
              <a:off x="2711481" y="5023315"/>
              <a:ext cx="5847435" cy="369332"/>
            </a:xfrm>
            <a:prstGeom prst="rect">
              <a:avLst/>
            </a:prstGeom>
            <a:noFill/>
          </p:spPr>
          <p:txBody>
            <a:bodyPr wrap="none" rtlCol="0">
              <a:spAutoFit/>
            </a:bodyPr>
            <a:lstStyle/>
            <a:p>
              <a:r>
                <a:rPr kumimoji="1" lang="en-US" altLang="zh-CN" dirty="0" smtClean="0"/>
                <a:t>Effect:</a:t>
              </a:r>
              <a:r>
                <a:rPr kumimoji="1" lang="zh-CN" altLang="en-US" dirty="0" smtClean="0"/>
                <a:t> </a:t>
              </a:r>
              <a:r>
                <a:rPr kumimoji="1" lang="en-US" altLang="zh-CN" dirty="0" smtClean="0"/>
                <a:t>Reduces</a:t>
              </a:r>
              <a:r>
                <a:rPr kumimoji="1" lang="zh-CN" altLang="en-US" dirty="0" smtClean="0"/>
                <a:t> </a:t>
              </a:r>
              <a:r>
                <a:rPr kumimoji="1" lang="en-US" altLang="zh-CN" dirty="0" smtClean="0"/>
                <a:t>top-1</a:t>
              </a:r>
              <a:r>
                <a:rPr kumimoji="1" lang="zh-CN" altLang="en-US" dirty="0" smtClean="0"/>
                <a:t> </a:t>
              </a:r>
              <a:r>
                <a:rPr kumimoji="1" lang="en-US" altLang="zh-CN" dirty="0" smtClean="0"/>
                <a:t>error</a:t>
              </a:r>
              <a:r>
                <a:rPr kumimoji="1" lang="zh-CN" altLang="en-US" dirty="0" smtClean="0"/>
                <a:t> </a:t>
              </a:r>
              <a:r>
                <a:rPr kumimoji="1" lang="en-US" altLang="zh-CN" dirty="0" smtClean="0"/>
                <a:t>and</a:t>
              </a:r>
              <a:r>
                <a:rPr kumimoji="1" lang="zh-CN" altLang="en-US" dirty="0" smtClean="0"/>
                <a:t> </a:t>
              </a:r>
              <a:r>
                <a:rPr kumimoji="1" lang="en-US" altLang="zh-CN" dirty="0" smtClean="0"/>
                <a:t>top-5</a:t>
              </a:r>
              <a:r>
                <a:rPr kumimoji="1" lang="zh-CN" altLang="en-US" dirty="0" smtClean="0"/>
                <a:t> </a:t>
              </a:r>
              <a:r>
                <a:rPr kumimoji="1" lang="en-US" altLang="zh-CN" dirty="0" smtClean="0"/>
                <a:t>error</a:t>
              </a:r>
              <a:r>
                <a:rPr kumimoji="1" lang="zh-CN" altLang="en-US" dirty="0" smtClean="0"/>
                <a:t> </a:t>
              </a:r>
              <a:r>
                <a:rPr kumimoji="1" lang="en-US" altLang="zh-CN" dirty="0" smtClean="0"/>
                <a:t>by</a:t>
              </a:r>
              <a:r>
                <a:rPr kumimoji="1" lang="zh-CN" altLang="en-US" dirty="0" smtClean="0"/>
                <a:t> </a:t>
              </a:r>
              <a:r>
                <a:rPr kumimoji="1" lang="en-US" altLang="zh-CN" dirty="0" smtClean="0"/>
                <a:t>0.4%</a:t>
              </a:r>
              <a:r>
                <a:rPr kumimoji="1" lang="zh-CN" altLang="en-US" dirty="0" smtClean="0"/>
                <a:t> </a:t>
              </a:r>
              <a:r>
                <a:rPr kumimoji="1" lang="en-US" altLang="zh-CN" dirty="0" smtClean="0"/>
                <a:t>and</a:t>
              </a:r>
              <a:r>
                <a:rPr kumimoji="1" lang="zh-CN" altLang="en-US" dirty="0" smtClean="0"/>
                <a:t> </a:t>
              </a:r>
              <a:r>
                <a:rPr kumimoji="1" lang="en-US" altLang="zh-CN" dirty="0" smtClean="0"/>
                <a:t>0.3%</a:t>
              </a:r>
              <a:endParaRPr kumimoji="1" lang="zh-CN" altLang="en-US" dirty="0"/>
            </a:p>
          </p:txBody>
        </p:sp>
        <p:sp>
          <p:nvSpPr>
            <p:cNvPr id="16" name="圆角矩形 15"/>
            <p:cNvSpPr/>
            <p:nvPr/>
          </p:nvSpPr>
          <p:spPr>
            <a:xfrm>
              <a:off x="2711480" y="4986064"/>
              <a:ext cx="5847435" cy="44383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19303791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solidFill>
                  <a:srgbClr val="000000">
                    <a:lumMod val="75000"/>
                    <a:lumOff val="25000"/>
                  </a:srgbClr>
                </a:solidFill>
              </a:rPr>
              <a:t>CNN: </a:t>
            </a:r>
            <a:r>
              <a:rPr kumimoji="1" lang="en-US" altLang="zh-CN" sz="3200" dirty="0" err="1">
                <a:solidFill>
                  <a:srgbClr val="000000">
                    <a:lumMod val="75000"/>
                    <a:lumOff val="25000"/>
                  </a:srgbClr>
                </a:solidFill>
              </a:rPr>
              <a:t>AlexNet</a:t>
            </a:r>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sp>
        <p:nvSpPr>
          <p:cNvPr id="7" name="文本框 6"/>
          <p:cNvSpPr txBox="1"/>
          <p:nvPr/>
        </p:nvSpPr>
        <p:spPr>
          <a:xfrm>
            <a:off x="2379406" y="1297858"/>
            <a:ext cx="184731" cy="369332"/>
          </a:xfrm>
          <a:prstGeom prst="rect">
            <a:avLst/>
          </a:prstGeom>
          <a:noFill/>
        </p:spPr>
        <p:txBody>
          <a:bodyPr wrap="none" rtlCol="0">
            <a:spAutoFit/>
          </a:bodyPr>
          <a:lstStyle/>
          <a:p>
            <a:endParaRPr kumimoji="1" lang="zh-CN" altLang="en-US" dirty="0"/>
          </a:p>
        </p:txBody>
      </p:sp>
      <p:pic>
        <p:nvPicPr>
          <p:cNvPr id="12" name="内容占位符 11"/>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182573" y="1993747"/>
            <a:ext cx="1770184" cy="4258346"/>
          </a:xfrm>
        </p:spPr>
      </p:pic>
      <p:sp>
        <p:nvSpPr>
          <p:cNvPr id="14" name="文本框 13"/>
          <p:cNvSpPr txBox="1"/>
          <p:nvPr/>
        </p:nvSpPr>
        <p:spPr>
          <a:xfrm>
            <a:off x="0" y="6427200"/>
            <a:ext cx="8180439" cy="461665"/>
          </a:xfrm>
          <a:prstGeom prst="rect">
            <a:avLst/>
          </a:prstGeom>
          <a:noFill/>
        </p:spPr>
        <p:txBody>
          <a:bodyPr wrap="square" rtlCol="0">
            <a:spAutoFit/>
          </a:bodyPr>
          <a:lstStyle/>
          <a:p>
            <a:r>
              <a:rPr lang="en-US" altLang="zh-CN" sz="1200" dirty="0" err="1"/>
              <a:t>Krizhevsky</a:t>
            </a:r>
            <a:r>
              <a:rPr lang="en-US" altLang="zh-CN" sz="1200" dirty="0"/>
              <a:t>, A., </a:t>
            </a:r>
            <a:r>
              <a:rPr lang="en-US" altLang="zh-CN" sz="1200" dirty="0" err="1"/>
              <a:t>Sutskever</a:t>
            </a:r>
            <a:r>
              <a:rPr lang="en-US" altLang="zh-CN" sz="1200" dirty="0"/>
              <a:t>, I., &amp; Hinton, G. E. (2012). </a:t>
            </a:r>
            <a:r>
              <a:rPr lang="en-US" altLang="zh-CN" sz="1200" dirty="0" err="1"/>
              <a:t>Imagenet</a:t>
            </a:r>
            <a:r>
              <a:rPr lang="en-US" altLang="zh-CN" sz="1200" dirty="0"/>
              <a:t> classification with deep convolutional neural networks. In </a:t>
            </a:r>
            <a:r>
              <a:rPr lang="en-US" altLang="zh-CN" sz="1200" i="1" dirty="0"/>
              <a:t>Advances in neural information processing systems</a:t>
            </a:r>
            <a:r>
              <a:rPr lang="en-US" altLang="zh-CN" sz="1200" dirty="0"/>
              <a:t> (pp. 1097-1105).</a:t>
            </a:r>
            <a:endParaRPr kumimoji="1" lang="zh-CN" altLang="en-US" sz="1200" dirty="0"/>
          </a:p>
        </p:txBody>
      </p:sp>
      <p:grpSp>
        <p:nvGrpSpPr>
          <p:cNvPr id="3" name="组 2"/>
          <p:cNvGrpSpPr/>
          <p:nvPr/>
        </p:nvGrpSpPr>
        <p:grpSpPr>
          <a:xfrm>
            <a:off x="5488134" y="2152222"/>
            <a:ext cx="4079598" cy="3243588"/>
            <a:chOff x="5488134" y="2152222"/>
            <a:chExt cx="4079598" cy="3243588"/>
          </a:xfrm>
        </p:grpSpPr>
        <p:sp>
          <p:nvSpPr>
            <p:cNvPr id="20" name="文本框 19"/>
            <p:cNvSpPr txBox="1"/>
            <p:nvPr/>
          </p:nvSpPr>
          <p:spPr>
            <a:xfrm>
              <a:off x="5851139" y="2318044"/>
              <a:ext cx="3645550" cy="3077766"/>
            </a:xfrm>
            <a:prstGeom prst="rect">
              <a:avLst/>
            </a:prstGeom>
            <a:noFill/>
          </p:spPr>
          <p:txBody>
            <a:bodyPr wrap="none" rtlCol="0">
              <a:spAutoFit/>
            </a:bodyPr>
            <a:lstStyle/>
            <a:p>
              <a:r>
                <a:rPr kumimoji="1" lang="en-US" altLang="zh-CN" sz="2800" dirty="0" smtClean="0"/>
                <a:t>Novel</a:t>
              </a:r>
              <a:r>
                <a:rPr kumimoji="1" lang="zh-CN" altLang="en-US" sz="2800" dirty="0" smtClean="0"/>
                <a:t>：</a:t>
              </a:r>
              <a:endParaRPr kumimoji="1" lang="en-US" altLang="zh-CN" sz="2800" dirty="0" smtClean="0"/>
            </a:p>
            <a:p>
              <a:endParaRPr kumimoji="1" lang="en-US" altLang="zh-CN" sz="2800" dirty="0" smtClean="0"/>
            </a:p>
            <a:p>
              <a:pPr marL="342900" indent="-342900">
                <a:buSzPct val="100000"/>
                <a:buFont typeface="+mj-lt"/>
                <a:buAutoNum type="arabicPeriod"/>
              </a:pPr>
              <a:r>
                <a:rPr kumimoji="1" lang="en-US" altLang="zh-CN" sz="2000" dirty="0" smtClean="0"/>
                <a:t>Data</a:t>
              </a:r>
              <a:r>
                <a:rPr kumimoji="1" lang="zh-CN" altLang="en-US" sz="2000" dirty="0" smtClean="0"/>
                <a:t> </a:t>
              </a:r>
              <a:r>
                <a:rPr kumimoji="1" lang="en-US" altLang="zh-CN" sz="2000" dirty="0" smtClean="0"/>
                <a:t>Augmentation</a:t>
              </a:r>
            </a:p>
            <a:p>
              <a:pPr marL="342900" indent="-342900">
                <a:buSzPct val="100000"/>
                <a:buFont typeface="+mj-lt"/>
                <a:buAutoNum type="arabicPeriod"/>
              </a:pPr>
              <a:r>
                <a:rPr kumimoji="1" lang="en-US" altLang="zh-CN" sz="2000" dirty="0" err="1" smtClean="0"/>
                <a:t>ReLU</a:t>
              </a:r>
              <a:r>
                <a:rPr kumimoji="1" lang="zh-CN" altLang="en-US" sz="2000" dirty="0" smtClean="0"/>
                <a:t> </a:t>
              </a:r>
              <a:r>
                <a:rPr kumimoji="1" lang="en-US" altLang="zh-CN" sz="2000" dirty="0" smtClean="0"/>
                <a:t>Nonlinearity</a:t>
              </a:r>
            </a:p>
            <a:p>
              <a:pPr marL="342900" indent="-342900">
                <a:buSzPct val="100000"/>
                <a:buFont typeface="+mj-lt"/>
                <a:buAutoNum type="arabicPeriod"/>
              </a:pPr>
              <a:r>
                <a:rPr kumimoji="1" lang="en-US" altLang="zh-CN" sz="2000" dirty="0" smtClean="0"/>
                <a:t>Local</a:t>
              </a:r>
              <a:r>
                <a:rPr kumimoji="1" lang="zh-CN" altLang="en-US" sz="2000" dirty="0" smtClean="0"/>
                <a:t> </a:t>
              </a:r>
              <a:r>
                <a:rPr kumimoji="1" lang="en-US" altLang="zh-CN" sz="2000" dirty="0" smtClean="0"/>
                <a:t>Response</a:t>
              </a:r>
              <a:r>
                <a:rPr kumimoji="1" lang="zh-CN" altLang="en-US" sz="2000" dirty="0" smtClean="0"/>
                <a:t> </a:t>
              </a:r>
              <a:r>
                <a:rPr kumimoji="1" lang="en-US" altLang="zh-CN" sz="2000" dirty="0" smtClean="0"/>
                <a:t>Normalization</a:t>
              </a:r>
            </a:p>
            <a:p>
              <a:pPr marL="342900" indent="-342900">
                <a:buSzPct val="100000"/>
                <a:buFont typeface="+mj-lt"/>
                <a:buAutoNum type="arabicPeriod"/>
              </a:pPr>
              <a:r>
                <a:rPr kumimoji="1" lang="en-US" altLang="zh-CN" sz="2000" dirty="0" smtClean="0"/>
                <a:t>Overlapping</a:t>
              </a:r>
              <a:r>
                <a:rPr kumimoji="1" lang="zh-CN" altLang="en-US" sz="2000" dirty="0" smtClean="0"/>
                <a:t> </a:t>
              </a:r>
              <a:r>
                <a:rPr kumimoji="1" lang="en-US" altLang="zh-CN" sz="2000" dirty="0" smtClean="0"/>
                <a:t>Pooling</a:t>
              </a:r>
            </a:p>
            <a:p>
              <a:pPr marL="342900" indent="-342900">
                <a:buSzPct val="100000"/>
                <a:buFont typeface="+mj-lt"/>
                <a:buAutoNum type="arabicPeriod"/>
              </a:pPr>
              <a:r>
                <a:rPr kumimoji="1" lang="en-US" altLang="zh-CN" sz="2000" dirty="0" smtClean="0">
                  <a:solidFill>
                    <a:srgbClr val="FF0000"/>
                  </a:solidFill>
                </a:rPr>
                <a:t>Dropout</a:t>
              </a:r>
            </a:p>
            <a:p>
              <a:pPr marL="342900" indent="-342900">
                <a:buSzPct val="100000"/>
                <a:buFont typeface="+mj-lt"/>
                <a:buAutoNum type="arabicPeriod"/>
              </a:pPr>
              <a:r>
                <a:rPr kumimoji="1" lang="en-US" altLang="zh-CN" sz="2000" dirty="0" smtClean="0"/>
                <a:t>Training</a:t>
              </a:r>
              <a:r>
                <a:rPr kumimoji="1" lang="zh-CN" altLang="en-US" sz="2000" dirty="0" smtClean="0"/>
                <a:t> </a:t>
              </a:r>
              <a:r>
                <a:rPr kumimoji="1" lang="en-US" altLang="zh-CN" sz="2000" dirty="0" smtClean="0"/>
                <a:t>on</a:t>
              </a:r>
              <a:r>
                <a:rPr kumimoji="1" lang="zh-CN" altLang="en-US" sz="2000" dirty="0" smtClean="0"/>
                <a:t> </a:t>
              </a:r>
              <a:r>
                <a:rPr kumimoji="1" lang="en-US" altLang="zh-CN" sz="2000" dirty="0" smtClean="0"/>
                <a:t>Multiple</a:t>
              </a:r>
              <a:r>
                <a:rPr kumimoji="1" lang="zh-CN" altLang="en-US" sz="2000" dirty="0" smtClean="0"/>
                <a:t> </a:t>
              </a:r>
              <a:r>
                <a:rPr kumimoji="1" lang="en-US" altLang="zh-CN" sz="2000" dirty="0" smtClean="0"/>
                <a:t>GPUs</a:t>
              </a:r>
            </a:p>
            <a:p>
              <a:endParaRPr kumimoji="1" lang="en-US" altLang="zh-CN" dirty="0" smtClean="0"/>
            </a:p>
          </p:txBody>
        </p:sp>
        <p:sp>
          <p:nvSpPr>
            <p:cNvPr id="21" name="圆角矩形 20"/>
            <p:cNvSpPr/>
            <p:nvPr/>
          </p:nvSpPr>
          <p:spPr>
            <a:xfrm>
              <a:off x="5488134" y="2152222"/>
              <a:ext cx="4079598" cy="308627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5" name="幻灯片编号占位符 4"/>
          <p:cNvSpPr>
            <a:spLocks noGrp="1"/>
          </p:cNvSpPr>
          <p:nvPr>
            <p:ph type="sldNum" sz="quarter" idx="12"/>
          </p:nvPr>
        </p:nvSpPr>
        <p:spPr/>
        <p:txBody>
          <a:bodyPr/>
          <a:lstStyle/>
          <a:p>
            <a:fld id="{4FAB73BC-B049-4115-A692-8D63A059BFB8}" type="slidenum">
              <a:rPr lang="en-US" smtClean="0"/>
              <a:t>48</a:t>
            </a:fld>
            <a:endParaRPr lang="en-US" dirty="0"/>
          </a:p>
        </p:txBody>
      </p:sp>
    </p:spTree>
    <p:extLst>
      <p:ext uri="{BB962C8B-B14F-4D97-AF65-F5344CB8AC3E}">
        <p14:creationId xmlns:p14="http://schemas.microsoft.com/office/powerpoint/2010/main" val="198023870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solidFill>
                  <a:srgbClr val="000000">
                    <a:lumMod val="75000"/>
                    <a:lumOff val="25000"/>
                  </a:srgbClr>
                </a:solidFill>
              </a:rPr>
              <a:t>CNN: </a:t>
            </a:r>
            <a:r>
              <a:rPr kumimoji="1" lang="en-US" altLang="zh-CN" sz="3200" dirty="0" err="1" smtClean="0">
                <a:solidFill>
                  <a:srgbClr val="000000">
                    <a:lumMod val="75000"/>
                    <a:lumOff val="25000"/>
                  </a:srgbClr>
                </a:solidFill>
              </a:rPr>
              <a:t>VGGNet</a:t>
            </a:r>
            <a:r>
              <a:rPr kumimoji="1" lang="en-US" altLang="zh-CN" sz="3200" dirty="0" smtClean="0">
                <a:solidFill>
                  <a:srgbClr val="000000">
                    <a:lumMod val="75000"/>
                    <a:lumOff val="25000"/>
                  </a:srgbClr>
                </a:solidFill>
              </a:rPr>
              <a:t>(2014)</a:t>
            </a:r>
            <a:endParaRPr kumimoji="1" lang="zh-CN" altLang="en-US" dirty="0"/>
          </a:p>
        </p:txBody>
      </p:sp>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4194" y="1775071"/>
            <a:ext cx="4438716" cy="4489141"/>
          </a:xfr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sp>
        <p:nvSpPr>
          <p:cNvPr id="6" name="文本框 5"/>
          <p:cNvSpPr txBox="1"/>
          <p:nvPr/>
        </p:nvSpPr>
        <p:spPr>
          <a:xfrm>
            <a:off x="134754" y="6461626"/>
            <a:ext cx="8570038" cy="276999"/>
          </a:xfrm>
          <a:prstGeom prst="rect">
            <a:avLst/>
          </a:prstGeom>
          <a:noFill/>
        </p:spPr>
        <p:txBody>
          <a:bodyPr wrap="none" rtlCol="0">
            <a:spAutoFit/>
          </a:bodyPr>
          <a:lstStyle/>
          <a:p>
            <a:r>
              <a:rPr lang="en-US" altLang="zh-CN" sz="1200" dirty="0" err="1"/>
              <a:t>Simonyan</a:t>
            </a:r>
            <a:r>
              <a:rPr lang="en-US" altLang="zh-CN" sz="1200" dirty="0"/>
              <a:t> K, </a:t>
            </a:r>
            <a:r>
              <a:rPr lang="en-US" altLang="zh-CN" sz="1200" dirty="0" err="1"/>
              <a:t>Zisserman</a:t>
            </a:r>
            <a:r>
              <a:rPr lang="en-US" altLang="zh-CN" sz="1200" dirty="0"/>
              <a:t> A. Very deep convolutional networks for large-scale image recognition[J]. </a:t>
            </a:r>
            <a:r>
              <a:rPr lang="en-US" altLang="zh-CN" sz="1200" dirty="0" err="1"/>
              <a:t>arXiv</a:t>
            </a:r>
            <a:r>
              <a:rPr lang="en-US" altLang="zh-CN" sz="1200" dirty="0"/>
              <a:t> preprint arXiv:1409.1556, 2014.</a:t>
            </a:r>
            <a:endParaRPr kumimoji="1" lang="zh-CN" altLang="en-US" sz="1200" dirty="0"/>
          </a:p>
        </p:txBody>
      </p:sp>
      <p:sp>
        <p:nvSpPr>
          <p:cNvPr id="7" name="矩形 6"/>
          <p:cNvSpPr/>
          <p:nvPr/>
        </p:nvSpPr>
        <p:spPr>
          <a:xfrm>
            <a:off x="4350619" y="1919023"/>
            <a:ext cx="770021" cy="35517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p:cNvSpPr/>
          <p:nvPr/>
        </p:nvSpPr>
        <p:spPr>
          <a:xfrm>
            <a:off x="5062889" y="1919023"/>
            <a:ext cx="770021" cy="3551722"/>
          </a:xfrm>
          <a:prstGeom prst="rect">
            <a:avLst/>
          </a:prstGeom>
          <a:noFill/>
          <a:ln>
            <a:solidFill>
              <a:srgbClr val="FCB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rgbClr val="FFFF00"/>
                </a:solidFill>
              </a:ln>
              <a:solidFill>
                <a:sysClr val="windowText" lastClr="000000"/>
              </a:solidFill>
            </a:endParaRPr>
          </a:p>
        </p:txBody>
      </p:sp>
      <p:sp>
        <p:nvSpPr>
          <p:cNvPr id="3" name="文本框 2"/>
          <p:cNvSpPr txBox="1"/>
          <p:nvPr/>
        </p:nvSpPr>
        <p:spPr>
          <a:xfrm>
            <a:off x="6971906" y="3227478"/>
            <a:ext cx="3202543" cy="2031325"/>
          </a:xfrm>
          <a:prstGeom prst="rect">
            <a:avLst/>
          </a:prstGeom>
          <a:noFill/>
        </p:spPr>
        <p:txBody>
          <a:bodyPr wrap="none" rtlCol="0">
            <a:spAutoFit/>
          </a:bodyPr>
          <a:lstStyle/>
          <a:p>
            <a:pPr marL="285750" indent="-285750">
              <a:lnSpc>
                <a:spcPct val="150000"/>
              </a:lnSpc>
              <a:buFont typeface="Arial" charset="0"/>
              <a:buChar char="•"/>
            </a:pPr>
            <a:r>
              <a:rPr kumimoji="1" lang="en-US" altLang="zh-CN" dirty="0" smtClean="0"/>
              <a:t>More</a:t>
            </a:r>
            <a:r>
              <a:rPr kumimoji="1" lang="zh-CN" altLang="en-US" dirty="0" smtClean="0"/>
              <a:t> </a:t>
            </a:r>
            <a:r>
              <a:rPr kumimoji="1" lang="en-US" altLang="zh-CN" dirty="0" smtClean="0"/>
              <a:t>layers</a:t>
            </a:r>
          </a:p>
          <a:p>
            <a:pPr marL="285750" indent="-285750">
              <a:lnSpc>
                <a:spcPct val="150000"/>
              </a:lnSpc>
              <a:buFont typeface="Arial" charset="0"/>
              <a:buChar char="•"/>
            </a:pPr>
            <a:r>
              <a:rPr kumimoji="1" lang="en-US" altLang="zh-CN" dirty="0" smtClean="0"/>
              <a:t>Non-overlapping</a:t>
            </a:r>
            <a:r>
              <a:rPr kumimoji="1" lang="zh-CN" altLang="en-US" dirty="0" smtClean="0"/>
              <a:t> </a:t>
            </a:r>
            <a:r>
              <a:rPr kumimoji="1" lang="en-US" altLang="zh-CN" dirty="0" smtClean="0"/>
              <a:t>pooling</a:t>
            </a:r>
          </a:p>
          <a:p>
            <a:pPr marL="285750" indent="-285750">
              <a:lnSpc>
                <a:spcPct val="150000"/>
              </a:lnSpc>
              <a:buFont typeface="Arial" charset="0"/>
              <a:buChar char="•"/>
            </a:pPr>
            <a:r>
              <a:rPr kumimoji="1" lang="en-US" altLang="zh-CN" dirty="0"/>
              <a:t>No</a:t>
            </a:r>
            <a:r>
              <a:rPr kumimoji="1" lang="zh-CN" altLang="en-US" dirty="0"/>
              <a:t> </a:t>
            </a:r>
            <a:r>
              <a:rPr kumimoji="1" lang="en-US" altLang="zh-CN" dirty="0" smtClean="0"/>
              <a:t>LRN</a:t>
            </a:r>
          </a:p>
          <a:p>
            <a:pPr marL="285750" indent="-285750">
              <a:lnSpc>
                <a:spcPct val="150000"/>
              </a:lnSpc>
              <a:buFont typeface="Arial" charset="0"/>
              <a:buChar char="•"/>
            </a:pPr>
            <a:r>
              <a:rPr kumimoji="1" lang="en-US" altLang="zh-CN" dirty="0" smtClean="0"/>
              <a:t>Smaller</a:t>
            </a:r>
            <a:r>
              <a:rPr kumimoji="1" lang="zh-CN" altLang="en-US" dirty="0" smtClean="0"/>
              <a:t> </a:t>
            </a:r>
            <a:r>
              <a:rPr kumimoji="1" lang="en-US" altLang="zh-CN" dirty="0" smtClean="0"/>
              <a:t>kernel</a:t>
            </a:r>
            <a:r>
              <a:rPr kumimoji="1" lang="zh-CN" altLang="en-US" dirty="0" smtClean="0"/>
              <a:t> </a:t>
            </a:r>
            <a:r>
              <a:rPr kumimoji="1" lang="en-US" altLang="zh-CN" dirty="0" smtClean="0"/>
              <a:t>size</a:t>
            </a:r>
            <a:r>
              <a:rPr kumimoji="1" lang="zh-CN" altLang="en-US" dirty="0" smtClean="0"/>
              <a:t> </a:t>
            </a:r>
            <a:r>
              <a:rPr kumimoji="1" lang="en-US" altLang="zh-CN" dirty="0" smtClean="0"/>
              <a:t>and</a:t>
            </a:r>
            <a:r>
              <a:rPr kumimoji="1" lang="zh-CN" altLang="en-US" dirty="0" smtClean="0"/>
              <a:t> </a:t>
            </a:r>
            <a:r>
              <a:rPr kumimoji="1" lang="en-US" altLang="zh-CN" dirty="0" smtClean="0"/>
              <a:t>stride</a:t>
            </a:r>
          </a:p>
          <a:p>
            <a:endParaRPr kumimoji="1" lang="zh-CN" altLang="en-US" dirty="0"/>
          </a:p>
        </p:txBody>
      </p:sp>
      <p:sp>
        <p:nvSpPr>
          <p:cNvPr id="8" name="幻灯片编号占位符 7"/>
          <p:cNvSpPr>
            <a:spLocks noGrp="1"/>
          </p:cNvSpPr>
          <p:nvPr>
            <p:ph type="sldNum" sz="quarter" idx="12"/>
          </p:nvPr>
        </p:nvSpPr>
        <p:spPr/>
        <p:txBody>
          <a:bodyPr/>
          <a:lstStyle/>
          <a:p>
            <a:fld id="{4FAB73BC-B049-4115-A692-8D63A059BFB8}" type="slidenum">
              <a:rPr lang="en-US" smtClean="0"/>
              <a:t>49</a:t>
            </a:fld>
            <a:endParaRPr lang="en-US" dirty="0"/>
          </a:p>
        </p:txBody>
      </p:sp>
    </p:spTree>
    <p:extLst>
      <p:ext uri="{BB962C8B-B14F-4D97-AF65-F5344CB8AC3E}">
        <p14:creationId xmlns:p14="http://schemas.microsoft.com/office/powerpoint/2010/main" val="6462344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Image</a:t>
            </a:r>
            <a:r>
              <a:rPr kumimoji="1" lang="zh-CN" altLang="en-US" dirty="0" smtClean="0"/>
              <a:t> </a:t>
            </a:r>
            <a:r>
              <a:rPr kumimoji="1" lang="en-US" altLang="zh-CN" dirty="0" smtClean="0"/>
              <a:t>Classification</a:t>
            </a:r>
            <a:endParaRPr kumimoji="1" lang="zh-CN" altLang="en-US" dirty="0"/>
          </a:p>
        </p:txBody>
      </p:sp>
      <p:sp>
        <p:nvSpPr>
          <p:cNvPr id="3" name="内容占位符 2"/>
          <p:cNvSpPr>
            <a:spLocks noGrp="1"/>
          </p:cNvSpPr>
          <p:nvPr>
            <p:ph idx="1"/>
          </p:nvPr>
        </p:nvSpPr>
        <p:spPr/>
        <p:txBody>
          <a:bodyPr>
            <a:normAutofit lnSpcReduction="10000"/>
          </a:bodyPr>
          <a:lstStyle/>
          <a:p>
            <a:r>
              <a:rPr kumimoji="1" lang="en-US" altLang="zh-CN" sz="2800" dirty="0" smtClean="0"/>
              <a:t>Application:</a:t>
            </a:r>
          </a:p>
          <a:p>
            <a:pPr>
              <a:lnSpc>
                <a:spcPct val="150000"/>
              </a:lnSpc>
            </a:pPr>
            <a:r>
              <a:rPr kumimoji="1" lang="en-US" altLang="zh-CN" dirty="0" smtClean="0"/>
              <a:t>1.</a:t>
            </a:r>
            <a:r>
              <a:rPr kumimoji="1" lang="zh-CN" altLang="en-US" dirty="0" smtClean="0"/>
              <a:t> </a:t>
            </a:r>
            <a:r>
              <a:rPr kumimoji="1" lang="en-US" altLang="zh-CN" dirty="0"/>
              <a:t>Public </a:t>
            </a:r>
            <a:r>
              <a:rPr kumimoji="1" lang="en-US" altLang="zh-CN" dirty="0" smtClean="0"/>
              <a:t>security system:</a:t>
            </a:r>
            <a:r>
              <a:rPr kumimoji="1" lang="zh-CN" altLang="en-US" dirty="0" smtClean="0"/>
              <a:t> </a:t>
            </a:r>
            <a:r>
              <a:rPr kumimoji="1" lang="en-US" altLang="zh-CN" dirty="0" smtClean="0"/>
              <a:t>Fingerprint identification</a:t>
            </a:r>
            <a:r>
              <a:rPr kumimoji="1" lang="zh-CN" altLang="en-US" dirty="0" smtClean="0"/>
              <a:t> </a:t>
            </a:r>
            <a:r>
              <a:rPr kumimoji="1" lang="en-US" altLang="zh-CN" dirty="0" smtClean="0"/>
              <a:t>&amp;</a:t>
            </a:r>
            <a:r>
              <a:rPr kumimoji="1" lang="zh-CN" altLang="en-US" dirty="0" smtClean="0"/>
              <a:t> </a:t>
            </a:r>
            <a:r>
              <a:rPr kumimoji="1" lang="en-US" altLang="zh-CN" dirty="0" smtClean="0"/>
              <a:t>Face recognition</a:t>
            </a:r>
          </a:p>
          <a:p>
            <a:pPr>
              <a:lnSpc>
                <a:spcPct val="150000"/>
              </a:lnSpc>
            </a:pPr>
            <a:r>
              <a:rPr kumimoji="1" lang="en-US" altLang="zh-CN" dirty="0" smtClean="0"/>
              <a:t>2.</a:t>
            </a:r>
            <a:r>
              <a:rPr kumimoji="1" lang="zh-CN" altLang="en-US" dirty="0" smtClean="0"/>
              <a:t> </a:t>
            </a:r>
            <a:r>
              <a:rPr kumimoji="1" lang="en-US" altLang="zh-CN" dirty="0" smtClean="0"/>
              <a:t>Medical</a:t>
            </a:r>
            <a:r>
              <a:rPr kumimoji="1" lang="zh-CN" altLang="en-US" dirty="0" smtClean="0"/>
              <a:t> </a:t>
            </a:r>
            <a:r>
              <a:rPr kumimoji="1" lang="en-US" altLang="zh-CN" dirty="0" smtClean="0"/>
              <a:t>system:</a:t>
            </a:r>
            <a:r>
              <a:rPr kumimoji="1" lang="zh-CN" altLang="en-US" dirty="0" smtClean="0"/>
              <a:t> </a:t>
            </a:r>
            <a:r>
              <a:rPr kumimoji="1" lang="en-US" altLang="zh-CN" dirty="0" smtClean="0"/>
              <a:t>Assisted </a:t>
            </a:r>
            <a:r>
              <a:rPr kumimoji="1" lang="en-US" altLang="zh-CN" dirty="0"/>
              <a:t>medical </a:t>
            </a:r>
            <a:r>
              <a:rPr kumimoji="1" lang="en-US" altLang="zh-CN" dirty="0" smtClean="0"/>
              <a:t>care</a:t>
            </a:r>
          </a:p>
          <a:p>
            <a:pPr>
              <a:lnSpc>
                <a:spcPct val="150000"/>
              </a:lnSpc>
            </a:pPr>
            <a:r>
              <a:rPr kumimoji="1" lang="en-US" altLang="zh-CN" dirty="0" smtClean="0"/>
              <a:t>3.</a:t>
            </a:r>
            <a:r>
              <a:rPr kumimoji="1" lang="zh-CN" altLang="en-US" dirty="0" smtClean="0"/>
              <a:t> </a:t>
            </a:r>
            <a:r>
              <a:rPr kumimoji="1" lang="en-US" altLang="zh-CN" dirty="0" smtClean="0"/>
              <a:t>Commercial:</a:t>
            </a:r>
            <a:r>
              <a:rPr kumimoji="1" lang="zh-CN" altLang="en-US" dirty="0" smtClean="0"/>
              <a:t> </a:t>
            </a:r>
            <a:r>
              <a:rPr kumimoji="1" lang="en-US" altLang="zh-CN" dirty="0"/>
              <a:t>Trademark </a:t>
            </a:r>
            <a:r>
              <a:rPr kumimoji="1" lang="en-US" altLang="zh-CN" dirty="0" smtClean="0"/>
              <a:t>management,</a:t>
            </a:r>
            <a:r>
              <a:rPr kumimoji="1" lang="zh-CN" altLang="en-US" dirty="0" smtClean="0"/>
              <a:t> </a:t>
            </a:r>
            <a:r>
              <a:rPr kumimoji="1" lang="en-US" altLang="zh-CN" dirty="0" smtClean="0"/>
              <a:t>Online</a:t>
            </a:r>
            <a:r>
              <a:rPr kumimoji="1" lang="zh-CN" altLang="en-US" dirty="0" smtClean="0"/>
              <a:t> </a:t>
            </a:r>
            <a:r>
              <a:rPr kumimoji="1" lang="en-US" altLang="zh-CN" dirty="0" smtClean="0"/>
              <a:t>shopping,</a:t>
            </a:r>
            <a:r>
              <a:rPr kumimoji="1" lang="zh-CN" altLang="en-US" dirty="0" smtClean="0"/>
              <a:t> </a:t>
            </a:r>
            <a:r>
              <a:rPr kumimoji="1" lang="en-US" altLang="zh-CN" dirty="0" smtClean="0"/>
              <a:t>Searching</a:t>
            </a:r>
            <a:r>
              <a:rPr kumimoji="1" lang="mr-IN" altLang="zh-CN" dirty="0" smtClean="0"/>
              <a:t>…</a:t>
            </a:r>
            <a:endParaRPr kumimoji="1" lang="en-US" altLang="zh-CN" dirty="0" smtClean="0"/>
          </a:p>
          <a:p>
            <a:pPr>
              <a:lnSpc>
                <a:spcPct val="150000"/>
              </a:lnSpc>
            </a:pPr>
            <a:r>
              <a:rPr kumimoji="1" lang="en-US" altLang="zh-CN" dirty="0" smtClean="0"/>
              <a:t>4.</a:t>
            </a:r>
            <a:r>
              <a:rPr kumimoji="1" lang="zh-CN" altLang="en-US" dirty="0" smtClean="0"/>
              <a:t> </a:t>
            </a:r>
            <a:r>
              <a:rPr kumimoji="1" lang="en-US" altLang="zh-CN" dirty="0" smtClean="0"/>
              <a:t>Geography:</a:t>
            </a:r>
            <a:r>
              <a:rPr kumimoji="1" lang="zh-CN" altLang="en-US" dirty="0" smtClean="0"/>
              <a:t> </a:t>
            </a:r>
            <a:r>
              <a:rPr kumimoji="1" lang="en-US" altLang="zh-CN" dirty="0"/>
              <a:t>Remote </a:t>
            </a:r>
            <a:r>
              <a:rPr kumimoji="1" lang="en-US" altLang="zh-CN" dirty="0" smtClean="0"/>
              <a:t>sensing image</a:t>
            </a:r>
            <a:r>
              <a:rPr kumimoji="1" lang="zh-CN" altLang="en-US" dirty="0" smtClean="0"/>
              <a:t> </a:t>
            </a:r>
            <a:r>
              <a:rPr kumimoji="1" lang="en-US" altLang="zh-CN" dirty="0" smtClean="0"/>
              <a:t>classification</a:t>
            </a:r>
          </a:p>
          <a:p>
            <a:pPr>
              <a:lnSpc>
                <a:spcPct val="150000"/>
              </a:lnSpc>
            </a:pPr>
            <a:r>
              <a:rPr kumimoji="1" lang="en-US" altLang="zh-CN" dirty="0" smtClean="0"/>
              <a:t>5.</a:t>
            </a:r>
            <a:r>
              <a:rPr kumimoji="1" lang="zh-CN" altLang="en-US" dirty="0" smtClean="0"/>
              <a:t> </a:t>
            </a:r>
            <a:r>
              <a:rPr kumimoji="1" lang="en-US" altLang="zh-CN" dirty="0" smtClean="0"/>
              <a:t>Ecology:</a:t>
            </a:r>
            <a:r>
              <a:rPr kumimoji="1" lang="zh-CN" altLang="en-US" dirty="0" smtClean="0"/>
              <a:t> </a:t>
            </a:r>
            <a:r>
              <a:rPr kumimoji="1" lang="en-US" altLang="zh-CN" dirty="0" smtClean="0"/>
              <a:t>Species</a:t>
            </a:r>
            <a:r>
              <a:rPr kumimoji="1" lang="zh-CN" altLang="en-US" dirty="0" smtClean="0"/>
              <a:t> </a:t>
            </a:r>
            <a:r>
              <a:rPr kumimoji="1" lang="en-US" altLang="zh-CN" dirty="0" smtClean="0"/>
              <a:t>classification</a:t>
            </a:r>
          </a:p>
          <a:p>
            <a:r>
              <a:rPr kumimoji="1" lang="en-US" altLang="zh-CN" dirty="0" smtClean="0"/>
              <a:t>...</a:t>
            </a:r>
          </a:p>
        </p:txBody>
      </p:sp>
      <p:sp>
        <p:nvSpPr>
          <p:cNvPr id="4" name="幻灯片编号占位符 3"/>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14174523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solidFill>
                  <a:srgbClr val="000000">
                    <a:lumMod val="75000"/>
                    <a:lumOff val="25000"/>
                  </a:srgbClr>
                </a:solidFill>
              </a:rPr>
              <a:t>CNN: </a:t>
            </a:r>
            <a:r>
              <a:rPr kumimoji="1" lang="en-US" altLang="zh-CN" sz="3200" dirty="0" err="1">
                <a:solidFill>
                  <a:srgbClr val="000000">
                    <a:lumMod val="75000"/>
                    <a:lumOff val="25000"/>
                  </a:srgbClr>
                </a:solidFill>
              </a:rPr>
              <a:t>VGGNet</a:t>
            </a:r>
            <a:endParaRPr kumimoji="1" lang="zh-CN" altLang="en-US" dirty="0"/>
          </a:p>
        </p:txBody>
      </p:sp>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20697" y="2959055"/>
            <a:ext cx="2528374" cy="2152676"/>
          </a:xfr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graphicFrame>
        <p:nvGraphicFramePr>
          <p:cNvPr id="6" name="表格 5"/>
          <p:cNvGraphicFramePr>
            <a:graphicFrameLocks noGrp="1"/>
          </p:cNvGraphicFramePr>
          <p:nvPr>
            <p:extLst>
              <p:ext uri="{D42A27DB-BD31-4B8C-83A1-F6EECF244321}">
                <p14:modId xmlns:p14="http://schemas.microsoft.com/office/powerpoint/2010/main" val="868544309"/>
              </p:ext>
            </p:extLst>
          </p:nvPr>
        </p:nvGraphicFramePr>
        <p:xfrm>
          <a:off x="5730747" y="2155471"/>
          <a:ext cx="4199637" cy="1064305"/>
        </p:xfrm>
        <a:graphic>
          <a:graphicData uri="http://schemas.openxmlformats.org/drawingml/2006/table">
            <a:tbl>
              <a:tblPr firstRow="1" bandRow="1">
                <a:tableStyleId>{5940675A-B579-460E-94D1-54222C63F5DA}</a:tableStyleId>
              </a:tblPr>
              <a:tblGrid>
                <a:gridCol w="1214119"/>
                <a:gridCol w="1449326"/>
                <a:gridCol w="1536192"/>
              </a:tblGrid>
              <a:tr h="308751">
                <a:tc>
                  <a:txBody>
                    <a:bodyPr/>
                    <a:lstStyle/>
                    <a:p>
                      <a:pPr algn="ctr"/>
                      <a:endParaRPr lang="zh-CN" altLang="en-US" dirty="0"/>
                    </a:p>
                  </a:txBody>
                  <a:tcPr anchor="ctr"/>
                </a:tc>
                <a:tc>
                  <a:txBody>
                    <a:bodyPr/>
                    <a:lstStyle/>
                    <a:p>
                      <a:pPr algn="ctr"/>
                      <a:r>
                        <a:rPr lang="en-US" altLang="zh-CN" dirty="0" smtClean="0"/>
                        <a:t>5</a:t>
                      </a:r>
                      <a:r>
                        <a:rPr lang="zh-CN" altLang="en-US" dirty="0" smtClean="0"/>
                        <a:t>*</a:t>
                      </a:r>
                      <a:r>
                        <a:rPr lang="en-US" altLang="zh-CN" dirty="0" smtClean="0"/>
                        <a:t>5</a:t>
                      </a:r>
                      <a:r>
                        <a:rPr lang="zh-CN" altLang="en-US" baseline="0" dirty="0" smtClean="0"/>
                        <a:t> </a:t>
                      </a:r>
                      <a:endParaRPr lang="zh-CN" altLang="en-US" dirty="0"/>
                    </a:p>
                  </a:txBody>
                  <a:tcPr anchor="ctr"/>
                </a:tc>
                <a:tc>
                  <a:txBody>
                    <a:bodyPr/>
                    <a:lstStyle/>
                    <a:p>
                      <a:pPr algn="ctr"/>
                      <a:r>
                        <a:rPr lang="en-US" altLang="zh-CN" dirty="0" smtClean="0"/>
                        <a:t>3</a:t>
                      </a:r>
                      <a:r>
                        <a:rPr lang="zh-CN" altLang="en-US" dirty="0" smtClean="0"/>
                        <a:t>*</a:t>
                      </a:r>
                      <a:r>
                        <a:rPr lang="en-US" altLang="zh-CN" dirty="0" smtClean="0"/>
                        <a:t>3</a:t>
                      </a:r>
                      <a:r>
                        <a:rPr lang="zh-CN" altLang="en-US" dirty="0" smtClean="0"/>
                        <a:t> </a:t>
                      </a:r>
                      <a:r>
                        <a:rPr lang="en-US" altLang="zh-CN" dirty="0" smtClean="0"/>
                        <a:t>+</a:t>
                      </a:r>
                      <a:r>
                        <a:rPr lang="zh-CN" altLang="en-US" dirty="0" smtClean="0"/>
                        <a:t> </a:t>
                      </a:r>
                      <a:r>
                        <a:rPr lang="en-US" altLang="zh-CN" dirty="0" smtClean="0"/>
                        <a:t>3</a:t>
                      </a:r>
                      <a:r>
                        <a:rPr lang="zh-CN" altLang="en-US" dirty="0" smtClean="0"/>
                        <a:t>*</a:t>
                      </a:r>
                      <a:r>
                        <a:rPr lang="en-US" altLang="zh-CN" dirty="0" smtClean="0"/>
                        <a:t>3</a:t>
                      </a:r>
                      <a:endParaRPr lang="zh-CN" altLang="en-US" dirty="0"/>
                    </a:p>
                  </a:txBody>
                  <a:tcPr anchor="ctr"/>
                </a:tc>
              </a:tr>
              <a:tr h="698545">
                <a:tc>
                  <a:txBody>
                    <a:bodyPr/>
                    <a:lstStyle/>
                    <a:p>
                      <a:pPr algn="ctr"/>
                      <a:r>
                        <a:rPr lang="en-US" altLang="zh-CN" dirty="0" smtClean="0"/>
                        <a:t>Parameter</a:t>
                      </a:r>
                      <a:r>
                        <a:rPr lang="zh-CN" altLang="en-US" dirty="0" smtClean="0"/>
                        <a:t> </a:t>
                      </a:r>
                      <a:r>
                        <a:rPr lang="en-US" altLang="zh-CN" dirty="0" smtClean="0"/>
                        <a:t>Amount</a:t>
                      </a:r>
                      <a:endParaRPr lang="zh-CN" altLang="en-US" dirty="0"/>
                    </a:p>
                  </a:txBody>
                  <a:tcPr anchor="ctr"/>
                </a:tc>
                <a:tc>
                  <a:txBody>
                    <a:bodyPr/>
                    <a:lstStyle/>
                    <a:p>
                      <a:pPr algn="ctr"/>
                      <a:r>
                        <a:rPr lang="en-US" altLang="zh-CN" dirty="0" smtClean="0"/>
                        <a:t>5</a:t>
                      </a:r>
                      <a:r>
                        <a:rPr lang="zh-CN" altLang="en-US" dirty="0" smtClean="0"/>
                        <a:t>*</a:t>
                      </a:r>
                      <a:r>
                        <a:rPr lang="en-US" altLang="zh-CN" dirty="0" smtClean="0"/>
                        <a:t>5+1=26</a:t>
                      </a:r>
                      <a:endParaRPr lang="zh-CN" altLang="en-US" dirty="0"/>
                    </a:p>
                  </a:txBody>
                  <a:tcPr anchor="ctr"/>
                </a:tc>
                <a:tc>
                  <a:txBody>
                    <a:bodyPr/>
                    <a:lstStyle/>
                    <a:p>
                      <a:pPr algn="ctr"/>
                      <a:r>
                        <a:rPr lang="en-US" altLang="zh-CN" dirty="0" smtClean="0"/>
                        <a:t>2</a:t>
                      </a:r>
                      <a:r>
                        <a:rPr lang="zh-CN" altLang="en-US" dirty="0" smtClean="0"/>
                        <a:t>*</a:t>
                      </a:r>
                      <a:r>
                        <a:rPr lang="en-US" altLang="zh-CN" dirty="0" smtClean="0"/>
                        <a:t>(3</a:t>
                      </a:r>
                      <a:r>
                        <a:rPr lang="zh-CN" altLang="en-US" dirty="0" smtClean="0"/>
                        <a:t>*</a:t>
                      </a:r>
                      <a:r>
                        <a:rPr lang="en-US" altLang="zh-CN" dirty="0" smtClean="0"/>
                        <a:t>3+1)=20</a:t>
                      </a:r>
                      <a:endParaRPr lang="zh-CN" altLang="en-US" dirty="0"/>
                    </a:p>
                  </a:txBody>
                  <a:tcPr anchor="ctr"/>
                </a:tc>
              </a:tr>
            </a:tbl>
          </a:graphicData>
        </a:graphic>
      </p:graphicFrame>
      <p:sp>
        <p:nvSpPr>
          <p:cNvPr id="7" name="文本框 6"/>
          <p:cNvSpPr txBox="1"/>
          <p:nvPr/>
        </p:nvSpPr>
        <p:spPr>
          <a:xfrm>
            <a:off x="5724578" y="3835347"/>
            <a:ext cx="5431102" cy="2031325"/>
          </a:xfrm>
          <a:prstGeom prst="rect">
            <a:avLst/>
          </a:prstGeom>
          <a:noFill/>
        </p:spPr>
        <p:txBody>
          <a:bodyPr wrap="none" rtlCol="0">
            <a:spAutoFit/>
          </a:bodyPr>
          <a:lstStyle/>
          <a:p>
            <a:pPr>
              <a:lnSpc>
                <a:spcPct val="150000"/>
              </a:lnSpc>
            </a:pPr>
            <a:r>
              <a:rPr kumimoji="1" lang="en-US" altLang="zh-CN" dirty="0" smtClean="0"/>
              <a:t>Advantages</a:t>
            </a:r>
            <a:r>
              <a:rPr kumimoji="1" lang="zh-CN" altLang="en-US" dirty="0" smtClean="0"/>
              <a:t>：</a:t>
            </a:r>
            <a:endParaRPr kumimoji="1" lang="en-US" altLang="zh-CN" dirty="0" smtClean="0"/>
          </a:p>
          <a:p>
            <a:pPr marL="342900" indent="-342900">
              <a:lnSpc>
                <a:spcPct val="150000"/>
              </a:lnSpc>
              <a:buAutoNum type="arabicPeriod"/>
            </a:pPr>
            <a:r>
              <a:rPr kumimoji="1" lang="en-US" altLang="zh-CN" dirty="0" smtClean="0"/>
              <a:t>Less</a:t>
            </a:r>
            <a:r>
              <a:rPr kumimoji="1" lang="zh-CN" altLang="en-US" dirty="0" smtClean="0"/>
              <a:t> </a:t>
            </a:r>
            <a:r>
              <a:rPr kumimoji="1" lang="en-US" altLang="zh-CN" dirty="0" smtClean="0"/>
              <a:t>parameters</a:t>
            </a:r>
          </a:p>
          <a:p>
            <a:pPr marL="342900" indent="-342900">
              <a:lnSpc>
                <a:spcPct val="150000"/>
              </a:lnSpc>
              <a:buAutoNum type="arabicPeriod"/>
            </a:pPr>
            <a:r>
              <a:rPr kumimoji="1" lang="en-US" altLang="zh-CN" dirty="0" smtClean="0"/>
              <a:t>Multiple</a:t>
            </a:r>
            <a:r>
              <a:rPr kumimoji="1" lang="zh-CN" altLang="en-US" dirty="0" smtClean="0"/>
              <a:t> </a:t>
            </a:r>
            <a:r>
              <a:rPr kumimoji="1" lang="en-US" altLang="zh-CN" dirty="0" smtClean="0"/>
              <a:t>3</a:t>
            </a:r>
            <a:r>
              <a:rPr kumimoji="1" lang="zh-CN" altLang="en-US" dirty="0" smtClean="0"/>
              <a:t>*</a:t>
            </a:r>
            <a:r>
              <a:rPr kumimoji="1" lang="en-US" altLang="zh-CN" dirty="0" smtClean="0"/>
              <a:t>3</a:t>
            </a:r>
            <a:r>
              <a:rPr kumimoji="1" lang="zh-CN" altLang="en-US" dirty="0" smtClean="0"/>
              <a:t> </a:t>
            </a:r>
            <a:r>
              <a:rPr kumimoji="1" lang="en-US" altLang="zh-CN" dirty="0" smtClean="0"/>
              <a:t>kernels</a:t>
            </a:r>
            <a:r>
              <a:rPr kumimoji="1" lang="zh-CN" altLang="en-US" dirty="0" smtClean="0"/>
              <a:t> </a:t>
            </a:r>
            <a:r>
              <a:rPr kumimoji="1" lang="en-US" altLang="zh-CN" dirty="0" smtClean="0"/>
              <a:t>can</a:t>
            </a:r>
            <a:r>
              <a:rPr kumimoji="1" lang="zh-CN" altLang="en-US" dirty="0" smtClean="0"/>
              <a:t> </a:t>
            </a:r>
            <a:r>
              <a:rPr kumimoji="1" lang="en-US" altLang="zh-CN" dirty="0" smtClean="0"/>
              <a:t>replace</a:t>
            </a:r>
            <a:r>
              <a:rPr kumimoji="1" lang="zh-CN" altLang="en-US" dirty="0" smtClean="0"/>
              <a:t> </a:t>
            </a:r>
            <a:r>
              <a:rPr kumimoji="1" lang="en-US" altLang="zh-CN" dirty="0" smtClean="0"/>
              <a:t>much</a:t>
            </a:r>
            <a:r>
              <a:rPr kumimoji="1" lang="zh-CN" altLang="en-US" dirty="0" smtClean="0"/>
              <a:t> </a:t>
            </a:r>
            <a:r>
              <a:rPr kumimoji="1" lang="en-US" altLang="zh-CN" dirty="0" smtClean="0"/>
              <a:t>bigger</a:t>
            </a:r>
            <a:r>
              <a:rPr kumimoji="1" lang="zh-CN" altLang="en-US" dirty="0" smtClean="0"/>
              <a:t> </a:t>
            </a:r>
            <a:r>
              <a:rPr kumimoji="1" lang="en-US" altLang="zh-CN" dirty="0" smtClean="0"/>
              <a:t>kernel</a:t>
            </a:r>
          </a:p>
          <a:p>
            <a:pPr marL="342900" indent="-342900">
              <a:lnSpc>
                <a:spcPct val="150000"/>
              </a:lnSpc>
              <a:buAutoNum type="arabicPeriod"/>
            </a:pPr>
            <a:r>
              <a:rPr kumimoji="1" lang="en-US" altLang="zh-CN" dirty="0"/>
              <a:t>More </a:t>
            </a:r>
            <a:r>
              <a:rPr kumimoji="1" lang="en-US" altLang="zh-CN" dirty="0" smtClean="0"/>
              <a:t>nonlinear</a:t>
            </a:r>
          </a:p>
          <a:p>
            <a:pPr marL="342900" indent="-342900">
              <a:buAutoNum type="arabicPeriod"/>
            </a:pPr>
            <a:endParaRPr kumimoji="1" lang="zh-CN" altLang="en-US" dirty="0"/>
          </a:p>
        </p:txBody>
      </p:sp>
      <p:sp>
        <p:nvSpPr>
          <p:cNvPr id="8" name="文本框 7"/>
          <p:cNvSpPr txBox="1"/>
          <p:nvPr/>
        </p:nvSpPr>
        <p:spPr>
          <a:xfrm>
            <a:off x="134754" y="6461626"/>
            <a:ext cx="8570038" cy="276999"/>
          </a:xfrm>
          <a:prstGeom prst="rect">
            <a:avLst/>
          </a:prstGeom>
          <a:noFill/>
        </p:spPr>
        <p:txBody>
          <a:bodyPr wrap="none" rtlCol="0">
            <a:spAutoFit/>
          </a:bodyPr>
          <a:lstStyle/>
          <a:p>
            <a:r>
              <a:rPr lang="en-US" altLang="zh-CN" sz="1200" dirty="0" err="1"/>
              <a:t>Simonyan</a:t>
            </a:r>
            <a:r>
              <a:rPr lang="en-US" altLang="zh-CN" sz="1200" dirty="0"/>
              <a:t> K, </a:t>
            </a:r>
            <a:r>
              <a:rPr lang="en-US" altLang="zh-CN" sz="1200" dirty="0" err="1"/>
              <a:t>Zisserman</a:t>
            </a:r>
            <a:r>
              <a:rPr lang="en-US" altLang="zh-CN" sz="1200" dirty="0"/>
              <a:t> A. Very deep convolutional networks for large-scale image recognition[J]. </a:t>
            </a:r>
            <a:r>
              <a:rPr lang="en-US" altLang="zh-CN" sz="1200" dirty="0" err="1"/>
              <a:t>arXiv</a:t>
            </a:r>
            <a:r>
              <a:rPr lang="en-US" altLang="zh-CN" sz="1200" dirty="0"/>
              <a:t> preprint arXiv:1409.1556, 2014.</a:t>
            </a:r>
            <a:endParaRPr kumimoji="1" lang="zh-CN" altLang="en-US" sz="1200" dirty="0"/>
          </a:p>
        </p:txBody>
      </p:sp>
      <p:sp>
        <p:nvSpPr>
          <p:cNvPr id="3" name="幻灯片编号占位符 2"/>
          <p:cNvSpPr>
            <a:spLocks noGrp="1"/>
          </p:cNvSpPr>
          <p:nvPr>
            <p:ph type="sldNum" sz="quarter" idx="12"/>
          </p:nvPr>
        </p:nvSpPr>
        <p:spPr/>
        <p:txBody>
          <a:bodyPr/>
          <a:lstStyle/>
          <a:p>
            <a:fld id="{4FAB73BC-B049-4115-A692-8D63A059BFB8}" type="slidenum">
              <a:rPr lang="en-US" smtClean="0"/>
              <a:t>50</a:t>
            </a:fld>
            <a:endParaRPr lang="en-US" dirty="0"/>
          </a:p>
        </p:txBody>
      </p:sp>
    </p:spTree>
    <p:extLst>
      <p:ext uri="{BB962C8B-B14F-4D97-AF65-F5344CB8AC3E}">
        <p14:creationId xmlns:p14="http://schemas.microsoft.com/office/powerpoint/2010/main" val="168303001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solidFill>
                  <a:srgbClr val="000000">
                    <a:lumMod val="75000"/>
                    <a:lumOff val="25000"/>
                  </a:srgbClr>
                </a:solidFill>
              </a:rPr>
              <a:t>CNN</a:t>
            </a:r>
            <a:endParaRPr kumimoji="1" lang="zh-CN" altLang="en-US" dirty="0"/>
          </a:p>
        </p:txBody>
      </p:sp>
      <p:sp>
        <p:nvSpPr>
          <p:cNvPr id="3" name="内容占位符 2"/>
          <p:cNvSpPr>
            <a:spLocks noGrp="1"/>
          </p:cNvSpPr>
          <p:nvPr>
            <p:ph idx="1"/>
          </p:nvPr>
        </p:nvSpPr>
        <p:spPr/>
        <p:txBody>
          <a:bodyPr/>
          <a:lstStyle/>
          <a:p>
            <a:r>
              <a:rPr kumimoji="1" lang="en-US" altLang="zh-CN" dirty="0" smtClean="0"/>
              <a:t>1. Deeper network is more prone to over-fitting</a:t>
            </a:r>
          </a:p>
          <a:p>
            <a:endParaRPr kumimoji="1" lang="en-US" altLang="zh-CN" dirty="0" smtClean="0"/>
          </a:p>
          <a:p>
            <a:r>
              <a:rPr kumimoji="1" lang="en-US" altLang="zh-CN" dirty="0" smtClean="0"/>
              <a:t>2. </a:t>
            </a:r>
            <a:r>
              <a:rPr lang="en-US" altLang="zh-CN" dirty="0"/>
              <a:t>Dramatically increase use of </a:t>
            </a:r>
            <a:r>
              <a:rPr lang="en-US" altLang="zh-CN" dirty="0" smtClean="0"/>
              <a:t>computational resources</a:t>
            </a:r>
          </a:p>
          <a:p>
            <a:endParaRPr kumimoji="1" lang="en-US" altLang="zh-CN" dirty="0"/>
          </a:p>
          <a:p>
            <a:r>
              <a:rPr kumimoji="1" lang="en-US" altLang="zh-CN" dirty="0" smtClean="0"/>
              <a:t>3.</a:t>
            </a:r>
            <a:r>
              <a:rPr kumimoji="1" lang="zh-CN" altLang="en-US" dirty="0"/>
              <a:t> </a:t>
            </a:r>
            <a:r>
              <a:rPr kumimoji="1" lang="en-US" altLang="zh-CN" dirty="0" smtClean="0"/>
              <a:t>Too</a:t>
            </a:r>
            <a:r>
              <a:rPr kumimoji="1" lang="zh-CN" altLang="en-US" dirty="0" smtClean="0"/>
              <a:t> </a:t>
            </a:r>
            <a:r>
              <a:rPr kumimoji="1" lang="en-US" altLang="zh-CN" dirty="0" smtClean="0"/>
              <a:t>much</a:t>
            </a:r>
            <a:r>
              <a:rPr kumimoji="1" lang="zh-CN" altLang="en-US" dirty="0" smtClean="0"/>
              <a:t> </a:t>
            </a:r>
            <a:r>
              <a:rPr kumimoji="1" lang="en-US" altLang="zh-CN" dirty="0" smtClean="0"/>
              <a:t>parameters</a:t>
            </a:r>
            <a:r>
              <a:rPr kumimoji="1" lang="zh-CN" altLang="en-US" dirty="0" smtClean="0"/>
              <a:t> </a:t>
            </a:r>
            <a:r>
              <a:rPr kumimoji="1" lang="en-US" altLang="zh-CN" dirty="0" smtClean="0"/>
              <a:t>of</a:t>
            </a:r>
            <a:r>
              <a:rPr kumimoji="1" lang="zh-CN" altLang="en-US" dirty="0" smtClean="0"/>
              <a:t> </a:t>
            </a:r>
            <a:r>
              <a:rPr kumimoji="1" lang="en-US" altLang="zh-CN" dirty="0" smtClean="0"/>
              <a:t>full</a:t>
            </a:r>
            <a:r>
              <a:rPr kumimoji="1" lang="zh-CN" altLang="en-US" dirty="0" smtClean="0"/>
              <a:t> </a:t>
            </a:r>
            <a:r>
              <a:rPr kumimoji="1" lang="en-US" altLang="zh-CN" dirty="0" smtClean="0"/>
              <a:t>connect</a:t>
            </a:r>
            <a:r>
              <a:rPr kumimoji="1" lang="zh-CN" altLang="en-US" dirty="0" smtClean="0"/>
              <a:t> </a:t>
            </a:r>
            <a:r>
              <a:rPr kumimoji="1" lang="en-US" altLang="zh-CN" dirty="0" smtClean="0"/>
              <a:t>layers.</a:t>
            </a:r>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sp>
        <p:nvSpPr>
          <p:cNvPr id="5" name="幻灯片编号占位符 4"/>
          <p:cNvSpPr>
            <a:spLocks noGrp="1"/>
          </p:cNvSpPr>
          <p:nvPr>
            <p:ph type="sldNum" sz="quarter" idx="12"/>
          </p:nvPr>
        </p:nvSpPr>
        <p:spPr/>
        <p:txBody>
          <a:bodyPr/>
          <a:lstStyle/>
          <a:p>
            <a:fld id="{4FAB73BC-B049-4115-A692-8D63A059BFB8}" type="slidenum">
              <a:rPr lang="en-US" smtClean="0"/>
              <a:t>51</a:t>
            </a:fld>
            <a:endParaRPr lang="en-US" dirty="0"/>
          </a:p>
        </p:txBody>
      </p:sp>
    </p:spTree>
    <p:extLst>
      <p:ext uri="{BB962C8B-B14F-4D97-AF65-F5344CB8AC3E}">
        <p14:creationId xmlns:p14="http://schemas.microsoft.com/office/powerpoint/2010/main" val="167735491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CNN:</a:t>
            </a:r>
            <a:r>
              <a:rPr kumimoji="1" lang="zh-CN" altLang="en-US" dirty="0" smtClean="0"/>
              <a:t> </a:t>
            </a:r>
            <a:r>
              <a:rPr kumimoji="1" lang="en-US" altLang="zh-CN" sz="3200" dirty="0" err="1" smtClean="0">
                <a:solidFill>
                  <a:srgbClr val="000000">
                    <a:lumMod val="75000"/>
                    <a:lumOff val="25000"/>
                  </a:srgbClr>
                </a:solidFill>
              </a:rPr>
              <a:t>GoogLeNet</a:t>
            </a:r>
            <a:r>
              <a:rPr kumimoji="1" lang="en-US" altLang="zh-CN" sz="3200" dirty="0" smtClean="0">
                <a:solidFill>
                  <a:srgbClr val="000000">
                    <a:lumMod val="75000"/>
                    <a:lumOff val="25000"/>
                  </a:srgbClr>
                </a:solidFill>
              </a:rPr>
              <a:t>(2014)</a:t>
            </a:r>
            <a:endParaRPr kumimoji="1" lang="zh-CN" altLang="en-US" sz="3200" dirty="0">
              <a:solidFill>
                <a:srgbClr val="000000">
                  <a:lumMod val="75000"/>
                  <a:lumOff val="25000"/>
                </a:srgbClr>
              </a:solidFill>
            </a:endParaRPr>
          </a:p>
        </p:txBody>
      </p:sp>
      <p:pic>
        <p:nvPicPr>
          <p:cNvPr id="5" name="内容占位符 4"/>
          <p:cNvPicPr>
            <a:picLocks noGrp="1" noChangeAspect="1"/>
          </p:cNvPicPr>
          <p:nvPr>
            <p:ph idx="1"/>
          </p:nvPr>
        </p:nvPicPr>
        <p:blipFill>
          <a:blip r:embed="rId3"/>
          <a:stretch>
            <a:fillRect/>
          </a:stretch>
        </p:blipFill>
        <p:spPr>
          <a:xfrm>
            <a:off x="1426937" y="1794749"/>
            <a:ext cx="1167407" cy="4481288"/>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sp>
        <p:nvSpPr>
          <p:cNvPr id="6" name="文本框 5"/>
          <p:cNvSpPr txBox="1"/>
          <p:nvPr/>
        </p:nvSpPr>
        <p:spPr>
          <a:xfrm>
            <a:off x="170121" y="6405161"/>
            <a:ext cx="8910970" cy="461665"/>
          </a:xfrm>
          <a:prstGeom prst="rect">
            <a:avLst/>
          </a:prstGeom>
          <a:noFill/>
        </p:spPr>
        <p:txBody>
          <a:bodyPr wrap="square" rtlCol="0">
            <a:spAutoFit/>
          </a:bodyPr>
          <a:lstStyle/>
          <a:p>
            <a:r>
              <a:rPr lang="en-US" altLang="zh-CN" sz="1200" dirty="0" err="1"/>
              <a:t>Szegedy</a:t>
            </a:r>
            <a:r>
              <a:rPr lang="en-US" altLang="zh-CN" sz="1200" dirty="0"/>
              <a:t> C, Liu W, </a:t>
            </a:r>
            <a:r>
              <a:rPr lang="en-US" altLang="zh-CN" sz="1200" dirty="0" err="1"/>
              <a:t>Jia</a:t>
            </a:r>
            <a:r>
              <a:rPr lang="en-US" altLang="zh-CN" sz="1200" dirty="0"/>
              <a:t> Y, et al. Going deeper with convolutions[C]//Proceedings of the IEEE Conference on Computer Vision and Pattern Recognition. 2015: 1-9.</a:t>
            </a:r>
            <a:endParaRPr kumimoji="1" lang="zh-CN" altLang="en-US" sz="1200" dirty="0"/>
          </a:p>
        </p:txBody>
      </p:sp>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6999" y="2307265"/>
            <a:ext cx="4794552" cy="3083442"/>
          </a:xfrm>
          <a:prstGeom prst="rect">
            <a:avLst/>
          </a:prstGeom>
        </p:spPr>
      </p:pic>
      <p:sp>
        <p:nvSpPr>
          <p:cNvPr id="3" name="文本框 2"/>
          <p:cNvSpPr txBox="1"/>
          <p:nvPr/>
        </p:nvSpPr>
        <p:spPr>
          <a:xfrm>
            <a:off x="8803759" y="3179572"/>
            <a:ext cx="2753254" cy="1338828"/>
          </a:xfrm>
          <a:prstGeom prst="rect">
            <a:avLst/>
          </a:prstGeom>
          <a:noFill/>
        </p:spPr>
        <p:txBody>
          <a:bodyPr wrap="none" rtlCol="0">
            <a:spAutoFit/>
          </a:bodyPr>
          <a:lstStyle/>
          <a:p>
            <a:pPr marL="285750" indent="-285750">
              <a:lnSpc>
                <a:spcPct val="150000"/>
              </a:lnSpc>
              <a:buFont typeface="Arial" charset="0"/>
              <a:buChar char="•"/>
            </a:pPr>
            <a:r>
              <a:rPr kumimoji="1" lang="en-US" altLang="zh-CN" dirty="0" smtClean="0"/>
              <a:t>Delete</a:t>
            </a:r>
            <a:r>
              <a:rPr kumimoji="1" lang="zh-CN" altLang="en-US" dirty="0" smtClean="0"/>
              <a:t> </a:t>
            </a:r>
            <a:r>
              <a:rPr kumimoji="1" lang="en-US" altLang="zh-CN" dirty="0" smtClean="0"/>
              <a:t>full</a:t>
            </a:r>
            <a:r>
              <a:rPr kumimoji="1" lang="zh-CN" altLang="en-US" dirty="0" smtClean="0"/>
              <a:t> </a:t>
            </a:r>
            <a:r>
              <a:rPr kumimoji="1" lang="en-US" altLang="zh-CN" dirty="0" smtClean="0"/>
              <a:t>connect</a:t>
            </a:r>
            <a:r>
              <a:rPr kumimoji="1" lang="zh-CN" altLang="en-US" dirty="0" smtClean="0"/>
              <a:t> </a:t>
            </a:r>
            <a:r>
              <a:rPr kumimoji="1" lang="en-US" altLang="zh-CN" dirty="0" smtClean="0"/>
              <a:t>layer</a:t>
            </a:r>
          </a:p>
          <a:p>
            <a:pPr marL="285750" indent="-285750">
              <a:lnSpc>
                <a:spcPct val="150000"/>
              </a:lnSpc>
              <a:buFont typeface="Arial" charset="0"/>
              <a:buChar char="•"/>
            </a:pPr>
            <a:r>
              <a:rPr kumimoji="1" lang="en-US" altLang="zh-CN" dirty="0" smtClean="0"/>
              <a:t>Inception</a:t>
            </a:r>
            <a:r>
              <a:rPr kumimoji="1" lang="zh-CN" altLang="en-US" dirty="0" smtClean="0"/>
              <a:t> </a:t>
            </a:r>
            <a:r>
              <a:rPr kumimoji="1" lang="en-US" altLang="zh-CN" dirty="0" smtClean="0"/>
              <a:t>architecture</a:t>
            </a:r>
            <a:endParaRPr kumimoji="1" lang="en-US" altLang="zh-CN" dirty="0"/>
          </a:p>
          <a:p>
            <a:pPr marL="285750" indent="-285750">
              <a:lnSpc>
                <a:spcPct val="150000"/>
              </a:lnSpc>
              <a:buFont typeface="Arial" charset="0"/>
              <a:buChar char="•"/>
            </a:pPr>
            <a:r>
              <a:rPr lang="en-US" altLang="zh-CN" dirty="0" smtClean="0"/>
              <a:t>Auxiliary </a:t>
            </a:r>
            <a:r>
              <a:rPr lang="en-US" altLang="zh-CN" dirty="0"/>
              <a:t>classifiers</a:t>
            </a:r>
            <a:endParaRPr kumimoji="1" lang="zh-CN" altLang="en-US" dirty="0"/>
          </a:p>
        </p:txBody>
      </p:sp>
      <p:sp>
        <p:nvSpPr>
          <p:cNvPr id="7" name="幻灯片编号占位符 6"/>
          <p:cNvSpPr>
            <a:spLocks noGrp="1"/>
          </p:cNvSpPr>
          <p:nvPr>
            <p:ph type="sldNum" sz="quarter" idx="12"/>
          </p:nvPr>
        </p:nvSpPr>
        <p:spPr/>
        <p:txBody>
          <a:bodyPr/>
          <a:lstStyle/>
          <a:p>
            <a:fld id="{4FAB73BC-B049-4115-A692-8D63A059BFB8}" type="slidenum">
              <a:rPr lang="en-US" smtClean="0"/>
              <a:t>52</a:t>
            </a:fld>
            <a:endParaRPr lang="en-US" dirty="0"/>
          </a:p>
        </p:txBody>
      </p:sp>
    </p:spTree>
    <p:extLst>
      <p:ext uri="{BB962C8B-B14F-4D97-AF65-F5344CB8AC3E}">
        <p14:creationId xmlns:p14="http://schemas.microsoft.com/office/powerpoint/2010/main" val="146715586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solidFill>
                  <a:srgbClr val="000000">
                    <a:lumMod val="75000"/>
                    <a:lumOff val="25000"/>
                  </a:srgbClr>
                </a:solidFill>
              </a:rPr>
              <a:t>CNN:</a:t>
            </a:r>
            <a:r>
              <a:rPr kumimoji="1" lang="zh-CN" altLang="en-US" dirty="0">
                <a:solidFill>
                  <a:srgbClr val="000000">
                    <a:lumMod val="75000"/>
                    <a:lumOff val="25000"/>
                  </a:srgbClr>
                </a:solidFill>
              </a:rPr>
              <a:t> </a:t>
            </a:r>
            <a:r>
              <a:rPr kumimoji="1" lang="en-US" altLang="zh-CN" sz="3200" dirty="0" err="1" smtClean="0">
                <a:solidFill>
                  <a:srgbClr val="000000">
                    <a:lumMod val="75000"/>
                    <a:lumOff val="25000"/>
                  </a:srgbClr>
                </a:solidFill>
              </a:rPr>
              <a:t>GoogLeNet</a:t>
            </a:r>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509" y="2660568"/>
            <a:ext cx="5044339" cy="2583686"/>
          </a:xfrm>
          <a:prstGeom prst="rect">
            <a:avLst/>
          </a:prstGeom>
        </p:spPr>
      </p:pic>
      <p:sp>
        <p:nvSpPr>
          <p:cNvPr id="7" name="文本框 6"/>
          <p:cNvSpPr txBox="1"/>
          <p:nvPr/>
        </p:nvSpPr>
        <p:spPr>
          <a:xfrm>
            <a:off x="170121" y="6405161"/>
            <a:ext cx="8910970" cy="461665"/>
          </a:xfrm>
          <a:prstGeom prst="rect">
            <a:avLst/>
          </a:prstGeom>
          <a:noFill/>
        </p:spPr>
        <p:txBody>
          <a:bodyPr wrap="square" rtlCol="0">
            <a:spAutoFit/>
          </a:bodyPr>
          <a:lstStyle/>
          <a:p>
            <a:r>
              <a:rPr lang="en-US" altLang="zh-CN" sz="1200" dirty="0" err="1"/>
              <a:t>Szegedy</a:t>
            </a:r>
            <a:r>
              <a:rPr lang="en-US" altLang="zh-CN" sz="1200" dirty="0"/>
              <a:t> C, Liu W, </a:t>
            </a:r>
            <a:r>
              <a:rPr lang="en-US" altLang="zh-CN" sz="1200" dirty="0" err="1"/>
              <a:t>Jia</a:t>
            </a:r>
            <a:r>
              <a:rPr lang="en-US" altLang="zh-CN" sz="1200" dirty="0"/>
              <a:t> Y, et al. Going deeper with convolutions[C]//Proceedings of the IEEE Conference on Computer Vision and Pattern Recognition. 2015: 1-9.</a:t>
            </a:r>
            <a:endParaRPr kumimoji="1" lang="zh-CN" altLang="en-US" sz="1200" dirty="0"/>
          </a:p>
        </p:txBody>
      </p:sp>
      <p:sp>
        <p:nvSpPr>
          <p:cNvPr id="8" name="文本框 7"/>
          <p:cNvSpPr txBox="1"/>
          <p:nvPr/>
        </p:nvSpPr>
        <p:spPr>
          <a:xfrm>
            <a:off x="1182341" y="1830512"/>
            <a:ext cx="2517228" cy="369332"/>
          </a:xfrm>
          <a:prstGeom prst="rect">
            <a:avLst/>
          </a:prstGeom>
          <a:noFill/>
        </p:spPr>
        <p:txBody>
          <a:bodyPr wrap="none" rtlCol="0">
            <a:spAutoFit/>
          </a:bodyPr>
          <a:lstStyle/>
          <a:p>
            <a:r>
              <a:rPr kumimoji="1" lang="en-US" altLang="zh-CN" dirty="0" smtClean="0"/>
              <a:t>Inception</a:t>
            </a:r>
            <a:r>
              <a:rPr kumimoji="1" lang="zh-CN" altLang="en-US" dirty="0" smtClean="0"/>
              <a:t> </a:t>
            </a:r>
            <a:r>
              <a:rPr kumimoji="1" lang="en-US" altLang="zh-CN" dirty="0" smtClean="0"/>
              <a:t>Architecture</a:t>
            </a:r>
            <a:r>
              <a:rPr kumimoji="1" lang="zh-CN" altLang="en-US" dirty="0" smtClean="0"/>
              <a:t>：</a:t>
            </a:r>
            <a:endParaRPr kumimoji="1" lang="zh-CN" altLang="en-US" dirty="0"/>
          </a:p>
        </p:txBody>
      </p:sp>
      <p:sp>
        <p:nvSpPr>
          <p:cNvPr id="9" name="文本框 8"/>
          <p:cNvSpPr txBox="1"/>
          <p:nvPr/>
        </p:nvSpPr>
        <p:spPr>
          <a:xfrm>
            <a:off x="6509253" y="3351671"/>
            <a:ext cx="4986669" cy="1201479"/>
          </a:xfrm>
          <a:prstGeom prst="rect">
            <a:avLst/>
          </a:prstGeom>
          <a:noFill/>
        </p:spPr>
        <p:txBody>
          <a:bodyPr wrap="square" rtlCol="0">
            <a:spAutoFit/>
          </a:bodyPr>
          <a:lstStyle/>
          <a:p>
            <a:r>
              <a:rPr lang="en-US" altLang="zh-CN" dirty="0"/>
              <a:t>M</a:t>
            </a:r>
            <a:r>
              <a:rPr lang="en-US" altLang="zh-CN" dirty="0" smtClean="0"/>
              <a:t>ain idea: consider how </a:t>
            </a:r>
            <a:r>
              <a:rPr lang="en-US" altLang="zh-CN" dirty="0"/>
              <a:t>an optimal local sparse structure of a convolutional </a:t>
            </a:r>
            <a:r>
              <a:rPr lang="en-US" altLang="zh-CN" dirty="0" smtClean="0"/>
              <a:t>vision network </a:t>
            </a:r>
            <a:r>
              <a:rPr lang="en-US" altLang="zh-CN" dirty="0"/>
              <a:t>can be approximated and covered by </a:t>
            </a:r>
            <a:r>
              <a:rPr lang="en-US" altLang="zh-CN" dirty="0" smtClean="0"/>
              <a:t>readily available </a:t>
            </a:r>
            <a:r>
              <a:rPr lang="en-US" altLang="zh-CN" dirty="0"/>
              <a:t>dense components</a:t>
            </a:r>
            <a:endParaRPr kumimoji="1" lang="zh-CN" altLang="en-US" dirty="0"/>
          </a:p>
        </p:txBody>
      </p:sp>
      <p:sp>
        <p:nvSpPr>
          <p:cNvPr id="11" name="幻灯片编号占位符 10"/>
          <p:cNvSpPr>
            <a:spLocks noGrp="1"/>
          </p:cNvSpPr>
          <p:nvPr>
            <p:ph type="sldNum" sz="quarter" idx="12"/>
          </p:nvPr>
        </p:nvSpPr>
        <p:spPr/>
        <p:txBody>
          <a:bodyPr/>
          <a:lstStyle/>
          <a:p>
            <a:fld id="{4FAB73BC-B049-4115-A692-8D63A059BFB8}" type="slidenum">
              <a:rPr lang="en-US" smtClean="0"/>
              <a:t>53</a:t>
            </a:fld>
            <a:endParaRPr lang="en-US" dirty="0"/>
          </a:p>
        </p:txBody>
      </p:sp>
    </p:spTree>
    <p:extLst>
      <p:ext uri="{BB962C8B-B14F-4D97-AF65-F5344CB8AC3E}">
        <p14:creationId xmlns:p14="http://schemas.microsoft.com/office/powerpoint/2010/main" val="143803583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solidFill>
                  <a:srgbClr val="000000">
                    <a:lumMod val="75000"/>
                    <a:lumOff val="25000"/>
                  </a:srgbClr>
                </a:solidFill>
              </a:rPr>
              <a:t>CNN:</a:t>
            </a:r>
            <a:r>
              <a:rPr kumimoji="1" lang="zh-CN" altLang="en-US" dirty="0">
                <a:solidFill>
                  <a:srgbClr val="000000">
                    <a:lumMod val="75000"/>
                    <a:lumOff val="25000"/>
                  </a:srgbClr>
                </a:solidFill>
              </a:rPr>
              <a:t> </a:t>
            </a:r>
            <a:r>
              <a:rPr kumimoji="1" lang="en-US" altLang="zh-CN" sz="3200" dirty="0" err="1">
                <a:solidFill>
                  <a:srgbClr val="000000">
                    <a:lumMod val="75000"/>
                    <a:lumOff val="25000"/>
                  </a:srgbClr>
                </a:solidFill>
              </a:rPr>
              <a:t>GoogLeNet</a:t>
            </a:r>
            <a:endParaRPr kumimoji="1" lang="zh-CN" altLang="en-US" dirty="0"/>
          </a:p>
        </p:txBody>
      </p:sp>
      <p:sp>
        <p:nvSpPr>
          <p:cNvPr id="4" name="幻灯片编号占位符 3"/>
          <p:cNvSpPr>
            <a:spLocks noGrp="1"/>
          </p:cNvSpPr>
          <p:nvPr>
            <p:ph type="sldNum" sz="quarter" idx="12"/>
          </p:nvPr>
        </p:nvSpPr>
        <p:spPr/>
        <p:txBody>
          <a:bodyPr/>
          <a:lstStyle/>
          <a:p>
            <a:fld id="{4FAB73BC-B049-4115-A692-8D63A059BFB8}" type="slidenum">
              <a:rPr lang="en-US" smtClean="0"/>
              <a:t>54</a:t>
            </a:fld>
            <a:endParaRPr lang="en-US" dirty="0"/>
          </a:p>
        </p:txBody>
      </p:sp>
      <p:pic>
        <p:nvPicPr>
          <p:cNvPr id="5" name="内容占位符 4"/>
          <p:cNvPicPr>
            <a:picLocks noGrp="1" noChangeAspect="1"/>
          </p:cNvPicPr>
          <p:nvPr>
            <p:ph idx="1"/>
          </p:nvPr>
        </p:nvPicPr>
        <p:blipFill>
          <a:blip r:embed="rId2"/>
          <a:stretch>
            <a:fillRect/>
          </a:stretch>
        </p:blipFill>
        <p:spPr>
          <a:xfrm rot="5400000">
            <a:off x="4670175" y="-1628641"/>
            <a:ext cx="2923329" cy="11221691"/>
          </a:xfrm>
          <a:prstGeom prst="rect">
            <a:avLst/>
          </a:prstGeom>
        </p:spPr>
      </p:pic>
    </p:spTree>
    <p:extLst>
      <p:ext uri="{BB962C8B-B14F-4D97-AF65-F5344CB8AC3E}">
        <p14:creationId xmlns:p14="http://schemas.microsoft.com/office/powerpoint/2010/main" val="19598465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7279" y="758952"/>
            <a:ext cx="10545371" cy="3566160"/>
          </a:xfrm>
        </p:spPr>
        <p:txBody>
          <a:bodyPr/>
          <a:lstStyle/>
          <a:p>
            <a:pPr algn="ctr"/>
            <a:r>
              <a:rPr kumimoji="1" lang="en-US" altLang="zh-CN" dirty="0" smtClean="0"/>
              <a:t>Fine-grained</a:t>
            </a:r>
            <a:r>
              <a:rPr kumimoji="1" lang="zh-CN" altLang="en-US" dirty="0" smtClean="0"/>
              <a:t> </a:t>
            </a:r>
            <a:r>
              <a:rPr kumimoji="1" lang="en-US" altLang="zh-CN" dirty="0" smtClean="0"/>
              <a:t>classification</a:t>
            </a:r>
            <a:endParaRPr kumimoji="1" lang="zh-CN" altLang="en-US" dirty="0"/>
          </a:p>
        </p:txBody>
      </p:sp>
      <p:sp>
        <p:nvSpPr>
          <p:cNvPr id="4" name="幻灯片编号占位符 3"/>
          <p:cNvSpPr>
            <a:spLocks noGrp="1"/>
          </p:cNvSpPr>
          <p:nvPr>
            <p:ph type="sldNum" sz="quarter" idx="12"/>
          </p:nvPr>
        </p:nvSpPr>
        <p:spPr/>
        <p:txBody>
          <a:bodyPr/>
          <a:lstStyle/>
          <a:p>
            <a:fld id="{4FAB73BC-B049-4115-A692-8D63A059BFB8}" type="slidenum">
              <a:rPr lang="en-US" smtClean="0"/>
              <a:pPr/>
              <a:t>55</a:t>
            </a:fld>
            <a:endParaRPr lang="en-US" dirty="0"/>
          </a:p>
        </p:txBody>
      </p:sp>
    </p:spTree>
    <p:extLst>
      <p:ext uri="{BB962C8B-B14F-4D97-AF65-F5344CB8AC3E}">
        <p14:creationId xmlns:p14="http://schemas.microsoft.com/office/powerpoint/2010/main" val="13024570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Fine-Grained</a:t>
            </a:r>
            <a:r>
              <a:rPr kumimoji="1" lang="zh-CN" altLang="en-US" dirty="0" smtClean="0"/>
              <a:t> </a:t>
            </a:r>
            <a:r>
              <a:rPr kumimoji="1" lang="en-US" altLang="zh-CN" dirty="0" smtClean="0"/>
              <a:t>Classification</a:t>
            </a:r>
            <a:endParaRPr kumimoji="1" lang="zh-CN" altLang="en-US" dirty="0"/>
          </a:p>
        </p:txBody>
      </p:sp>
      <p:sp>
        <p:nvSpPr>
          <p:cNvPr id="3" name="内容占位符 2"/>
          <p:cNvSpPr>
            <a:spLocks noGrp="1"/>
          </p:cNvSpPr>
          <p:nvPr>
            <p:ph idx="1"/>
          </p:nvPr>
        </p:nvSpPr>
        <p:spPr/>
        <p:txBody>
          <a:bodyPr/>
          <a:lstStyle/>
          <a:p>
            <a:r>
              <a:rPr lang="en-US" altLang="zh-CN" dirty="0"/>
              <a:t>aims to distinguish subordinate-level </a:t>
            </a:r>
            <a:r>
              <a:rPr lang="en-US" altLang="zh-CN" dirty="0" smtClean="0"/>
              <a:t>categories</a:t>
            </a:r>
            <a:r>
              <a:rPr lang="zh-CN" altLang="en-US" dirty="0"/>
              <a:t> </a:t>
            </a:r>
            <a:r>
              <a:rPr lang="en-US" altLang="zh-CN" dirty="0" smtClean="0"/>
              <a:t>which</a:t>
            </a:r>
            <a:r>
              <a:rPr lang="zh-CN" altLang="en-US" dirty="0" smtClean="0"/>
              <a:t> </a:t>
            </a:r>
            <a:r>
              <a:rPr lang="en-US" altLang="zh-CN" dirty="0" smtClean="0"/>
              <a:t>are</a:t>
            </a:r>
            <a:r>
              <a:rPr lang="zh-CN" altLang="en-US" dirty="0" smtClean="0"/>
              <a:t> </a:t>
            </a:r>
            <a:r>
              <a:rPr lang="en-US" altLang="zh-CN" dirty="0" smtClean="0"/>
              <a:t>very</a:t>
            </a:r>
            <a:r>
              <a:rPr lang="zh-CN" altLang="en-US" dirty="0" smtClean="0"/>
              <a:t> </a:t>
            </a:r>
            <a:r>
              <a:rPr lang="en-US" altLang="zh-CN" dirty="0" smtClean="0"/>
              <a:t>similar.</a:t>
            </a:r>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grpSp>
        <p:nvGrpSpPr>
          <p:cNvPr id="17" name="组 16"/>
          <p:cNvGrpSpPr/>
          <p:nvPr/>
        </p:nvGrpSpPr>
        <p:grpSpPr>
          <a:xfrm>
            <a:off x="1097280" y="2708605"/>
            <a:ext cx="4508340" cy="2852217"/>
            <a:chOff x="1097280" y="2246490"/>
            <a:chExt cx="4508340" cy="2852217"/>
          </a:xfrm>
        </p:grpSpPr>
        <p:pic>
          <p:nvPicPr>
            <p:cNvPr id="5" name="图片 4"/>
            <p:cNvPicPr>
              <a:picLocks/>
            </p:cNvPicPr>
            <p:nvPr/>
          </p:nvPicPr>
          <p:blipFill rotWithShape="1">
            <a:blip r:embed="rId4">
              <a:extLst>
                <a:ext uri="{28A0092B-C50C-407E-A947-70E740481C1C}">
                  <a14:useLocalDpi xmlns:a14="http://schemas.microsoft.com/office/drawing/2010/main" val="0"/>
                </a:ext>
              </a:extLst>
            </a:blip>
            <a:srcRect l="25059"/>
            <a:stretch/>
          </p:blipFill>
          <p:spPr>
            <a:xfrm>
              <a:off x="1521749" y="2506060"/>
              <a:ext cx="1080000" cy="1080000"/>
            </a:xfrm>
            <a:prstGeom prst="rect">
              <a:avLst/>
            </a:prstGeom>
          </p:spPr>
        </p:pic>
        <p:pic>
          <p:nvPicPr>
            <p:cNvPr id="6" name="图片 5"/>
            <p:cNvPicPr>
              <a:picLocks/>
            </p:cNvPicPr>
            <p:nvPr/>
          </p:nvPicPr>
          <p:blipFill rotWithShape="1">
            <a:blip r:embed="rId5">
              <a:extLst>
                <a:ext uri="{28A0092B-C50C-407E-A947-70E740481C1C}">
                  <a14:useLocalDpi xmlns:a14="http://schemas.microsoft.com/office/drawing/2010/main" val="0"/>
                </a:ext>
              </a:extLst>
            </a:blip>
            <a:srcRect l="21923" r="5701"/>
            <a:stretch/>
          </p:blipFill>
          <p:spPr>
            <a:xfrm>
              <a:off x="4095419" y="2500139"/>
              <a:ext cx="1080000" cy="1080000"/>
            </a:xfrm>
            <a:prstGeom prst="rect">
              <a:avLst/>
            </a:prstGeom>
          </p:spPr>
        </p:pic>
        <p:pic>
          <p:nvPicPr>
            <p:cNvPr id="7" name="图片 6"/>
            <p:cNvPicPr>
              <a:picLocks/>
            </p:cNvPicPr>
            <p:nvPr/>
          </p:nvPicPr>
          <p:blipFill rotWithShape="1">
            <a:blip r:embed="rId6">
              <a:extLst>
                <a:ext uri="{28A0092B-C50C-407E-A947-70E740481C1C}">
                  <a14:useLocalDpi xmlns:a14="http://schemas.microsoft.com/office/drawing/2010/main" val="0"/>
                </a:ext>
              </a:extLst>
            </a:blip>
            <a:srcRect l="15639" r="11846"/>
            <a:stretch/>
          </p:blipFill>
          <p:spPr>
            <a:xfrm>
              <a:off x="4095419" y="3756242"/>
              <a:ext cx="1080000" cy="1080000"/>
            </a:xfrm>
            <a:prstGeom prst="rect">
              <a:avLst/>
            </a:prstGeom>
          </p:spPr>
        </p:pic>
        <p:pic>
          <p:nvPicPr>
            <p:cNvPr id="8" name="图片 7"/>
            <p:cNvPicPr>
              <a:picLocks/>
            </p:cNvPicPr>
            <p:nvPr/>
          </p:nvPicPr>
          <p:blipFill rotWithShape="1">
            <a:blip r:embed="rId7">
              <a:extLst>
                <a:ext uri="{28A0092B-C50C-407E-A947-70E740481C1C}">
                  <a14:useLocalDpi xmlns:a14="http://schemas.microsoft.com/office/drawing/2010/main" val="0"/>
                </a:ext>
              </a:extLst>
            </a:blip>
            <a:srcRect l="15639" r="8388"/>
            <a:stretch/>
          </p:blipFill>
          <p:spPr>
            <a:xfrm>
              <a:off x="2808584" y="2506060"/>
              <a:ext cx="1080000" cy="1080000"/>
            </a:xfrm>
            <a:prstGeom prst="rect">
              <a:avLst/>
            </a:prstGeom>
          </p:spPr>
        </p:pic>
        <p:pic>
          <p:nvPicPr>
            <p:cNvPr id="9" name="图片 8"/>
            <p:cNvPicPr>
              <a:picLocks/>
            </p:cNvPicPr>
            <p:nvPr/>
          </p:nvPicPr>
          <p:blipFill rotWithShape="1">
            <a:blip r:embed="rId8">
              <a:extLst>
                <a:ext uri="{28A0092B-C50C-407E-A947-70E740481C1C}">
                  <a14:useLocalDpi xmlns:a14="http://schemas.microsoft.com/office/drawing/2010/main" val="0"/>
                </a:ext>
              </a:extLst>
            </a:blip>
            <a:srcRect l="17548" r="12720"/>
            <a:stretch/>
          </p:blipFill>
          <p:spPr>
            <a:xfrm>
              <a:off x="1538529" y="3756242"/>
              <a:ext cx="1080000" cy="1080000"/>
            </a:xfrm>
            <a:prstGeom prst="rect">
              <a:avLst/>
            </a:prstGeom>
          </p:spPr>
        </p:pic>
        <p:pic>
          <p:nvPicPr>
            <p:cNvPr id="10" name="图片 9"/>
            <p:cNvPicPr>
              <a:picLocks/>
            </p:cNvPicPr>
            <p:nvPr/>
          </p:nvPicPr>
          <p:blipFill rotWithShape="1">
            <a:blip r:embed="rId9">
              <a:extLst>
                <a:ext uri="{28A0092B-C50C-407E-A947-70E740481C1C}">
                  <a14:useLocalDpi xmlns:a14="http://schemas.microsoft.com/office/drawing/2010/main" val="0"/>
                </a:ext>
              </a:extLst>
            </a:blip>
            <a:srcRect l="28263" t="4694" r="26897" b="14911"/>
            <a:stretch/>
          </p:blipFill>
          <p:spPr>
            <a:xfrm>
              <a:off x="2808584" y="3756242"/>
              <a:ext cx="1080000" cy="1080000"/>
            </a:xfrm>
            <a:prstGeom prst="rect">
              <a:avLst/>
            </a:prstGeom>
          </p:spPr>
        </p:pic>
        <p:sp>
          <p:nvSpPr>
            <p:cNvPr id="11" name="圆角矩形 10"/>
            <p:cNvSpPr/>
            <p:nvPr/>
          </p:nvSpPr>
          <p:spPr>
            <a:xfrm>
              <a:off x="1097280" y="2246490"/>
              <a:ext cx="4508340" cy="285221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26" name="组 25"/>
          <p:cNvGrpSpPr/>
          <p:nvPr/>
        </p:nvGrpSpPr>
        <p:grpSpPr>
          <a:xfrm>
            <a:off x="7289067" y="2334139"/>
            <a:ext cx="4063815" cy="1234129"/>
            <a:chOff x="7272744" y="2239281"/>
            <a:chExt cx="4063815" cy="1234129"/>
          </a:xfrm>
        </p:grpSpPr>
        <p:sp>
          <p:nvSpPr>
            <p:cNvPr id="12" name="矩形 11"/>
            <p:cNvSpPr/>
            <p:nvPr/>
          </p:nvSpPr>
          <p:spPr>
            <a:xfrm>
              <a:off x="7272744" y="2239281"/>
              <a:ext cx="4063815" cy="12341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1" name="图片 20"/>
            <p:cNvPicPr>
              <a:picLocks/>
            </p:cNvPicPr>
            <p:nvPr/>
          </p:nvPicPr>
          <p:blipFill rotWithShape="1">
            <a:blip r:embed="rId4">
              <a:extLst>
                <a:ext uri="{28A0092B-C50C-407E-A947-70E740481C1C}">
                  <a14:useLocalDpi xmlns:a14="http://schemas.microsoft.com/office/drawing/2010/main" val="0"/>
                </a:ext>
              </a:extLst>
            </a:blip>
            <a:srcRect l="25059"/>
            <a:stretch/>
          </p:blipFill>
          <p:spPr>
            <a:xfrm>
              <a:off x="7503332" y="2302791"/>
              <a:ext cx="1080000" cy="1080000"/>
            </a:xfrm>
            <a:prstGeom prst="rect">
              <a:avLst/>
            </a:prstGeom>
          </p:spPr>
        </p:pic>
        <p:pic>
          <p:nvPicPr>
            <p:cNvPr id="22" name="图片 21"/>
            <p:cNvPicPr>
              <a:picLocks/>
            </p:cNvPicPr>
            <p:nvPr/>
          </p:nvPicPr>
          <p:blipFill rotWithShape="1">
            <a:blip r:embed="rId5">
              <a:extLst>
                <a:ext uri="{28A0092B-C50C-407E-A947-70E740481C1C}">
                  <a14:useLocalDpi xmlns:a14="http://schemas.microsoft.com/office/drawing/2010/main" val="0"/>
                </a:ext>
              </a:extLst>
            </a:blip>
            <a:srcRect l="21923" r="5701"/>
            <a:stretch/>
          </p:blipFill>
          <p:spPr>
            <a:xfrm>
              <a:off x="8783586" y="2302791"/>
              <a:ext cx="1080000" cy="1080000"/>
            </a:xfrm>
            <a:prstGeom prst="rect">
              <a:avLst/>
            </a:prstGeom>
          </p:spPr>
        </p:pic>
        <p:pic>
          <p:nvPicPr>
            <p:cNvPr id="23" name="图片 22"/>
            <p:cNvPicPr>
              <a:picLocks/>
            </p:cNvPicPr>
            <p:nvPr/>
          </p:nvPicPr>
          <p:blipFill rotWithShape="1">
            <a:blip r:embed="rId6">
              <a:extLst>
                <a:ext uri="{28A0092B-C50C-407E-A947-70E740481C1C}">
                  <a14:useLocalDpi xmlns:a14="http://schemas.microsoft.com/office/drawing/2010/main" val="0"/>
                </a:ext>
              </a:extLst>
            </a:blip>
            <a:srcRect l="15639" r="11846"/>
            <a:stretch/>
          </p:blipFill>
          <p:spPr>
            <a:xfrm>
              <a:off x="10063840" y="2302791"/>
              <a:ext cx="1080000" cy="1080000"/>
            </a:xfrm>
            <a:prstGeom prst="rect">
              <a:avLst/>
            </a:prstGeom>
          </p:spPr>
        </p:pic>
      </p:grpSp>
      <p:grpSp>
        <p:nvGrpSpPr>
          <p:cNvPr id="25" name="组 24"/>
          <p:cNvGrpSpPr/>
          <p:nvPr/>
        </p:nvGrpSpPr>
        <p:grpSpPr>
          <a:xfrm>
            <a:off x="7289067" y="4342958"/>
            <a:ext cx="4063815" cy="1234129"/>
            <a:chOff x="7289067" y="4488674"/>
            <a:chExt cx="4063815" cy="1234129"/>
          </a:xfrm>
        </p:grpSpPr>
        <p:pic>
          <p:nvPicPr>
            <p:cNvPr id="18" name="图片 17"/>
            <p:cNvPicPr>
              <a:picLocks/>
            </p:cNvPicPr>
            <p:nvPr/>
          </p:nvPicPr>
          <p:blipFill rotWithShape="1">
            <a:blip r:embed="rId7">
              <a:extLst>
                <a:ext uri="{28A0092B-C50C-407E-A947-70E740481C1C}">
                  <a14:useLocalDpi xmlns:a14="http://schemas.microsoft.com/office/drawing/2010/main" val="0"/>
                </a:ext>
              </a:extLst>
            </a:blip>
            <a:srcRect l="15639" r="8388"/>
            <a:stretch/>
          </p:blipFill>
          <p:spPr>
            <a:xfrm>
              <a:off x="7503332" y="4565739"/>
              <a:ext cx="1080000" cy="1080000"/>
            </a:xfrm>
            <a:prstGeom prst="rect">
              <a:avLst/>
            </a:prstGeom>
          </p:spPr>
        </p:pic>
        <p:pic>
          <p:nvPicPr>
            <p:cNvPr id="19" name="图片 18"/>
            <p:cNvPicPr>
              <a:picLocks/>
            </p:cNvPicPr>
            <p:nvPr/>
          </p:nvPicPr>
          <p:blipFill rotWithShape="1">
            <a:blip r:embed="rId8">
              <a:extLst>
                <a:ext uri="{28A0092B-C50C-407E-A947-70E740481C1C}">
                  <a14:useLocalDpi xmlns:a14="http://schemas.microsoft.com/office/drawing/2010/main" val="0"/>
                </a:ext>
              </a:extLst>
            </a:blip>
            <a:srcRect l="17548" r="12720"/>
            <a:stretch/>
          </p:blipFill>
          <p:spPr>
            <a:xfrm>
              <a:off x="8783586" y="4565739"/>
              <a:ext cx="1080000" cy="1080000"/>
            </a:xfrm>
            <a:prstGeom prst="rect">
              <a:avLst/>
            </a:prstGeom>
          </p:spPr>
        </p:pic>
        <p:pic>
          <p:nvPicPr>
            <p:cNvPr id="20" name="图片 19"/>
            <p:cNvPicPr>
              <a:picLocks/>
            </p:cNvPicPr>
            <p:nvPr/>
          </p:nvPicPr>
          <p:blipFill rotWithShape="1">
            <a:blip r:embed="rId9">
              <a:extLst>
                <a:ext uri="{28A0092B-C50C-407E-A947-70E740481C1C}">
                  <a14:useLocalDpi xmlns:a14="http://schemas.microsoft.com/office/drawing/2010/main" val="0"/>
                </a:ext>
              </a:extLst>
            </a:blip>
            <a:srcRect l="28263" t="4694" r="26897" b="14911"/>
            <a:stretch/>
          </p:blipFill>
          <p:spPr>
            <a:xfrm>
              <a:off x="10063840" y="4553855"/>
              <a:ext cx="1080000" cy="1080000"/>
            </a:xfrm>
            <a:prstGeom prst="rect">
              <a:avLst/>
            </a:prstGeom>
          </p:spPr>
        </p:pic>
        <p:sp>
          <p:nvSpPr>
            <p:cNvPr id="24" name="矩形 23"/>
            <p:cNvSpPr/>
            <p:nvPr/>
          </p:nvSpPr>
          <p:spPr>
            <a:xfrm>
              <a:off x="7289067" y="4488674"/>
              <a:ext cx="4063815" cy="12341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28" name="直线箭头连接符 27"/>
          <p:cNvCxnSpPr/>
          <p:nvPr/>
        </p:nvCxnSpPr>
        <p:spPr>
          <a:xfrm flipV="1">
            <a:off x="5812455" y="3226394"/>
            <a:ext cx="546472" cy="388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p:cNvCxnSpPr/>
          <p:nvPr/>
        </p:nvCxnSpPr>
        <p:spPr>
          <a:xfrm>
            <a:off x="5830133" y="4306227"/>
            <a:ext cx="592693" cy="418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6312394" y="2752983"/>
            <a:ext cx="1007007" cy="369332"/>
          </a:xfrm>
          <a:prstGeom prst="rect">
            <a:avLst/>
          </a:prstGeom>
          <a:noFill/>
        </p:spPr>
        <p:txBody>
          <a:bodyPr wrap="none" rtlCol="0">
            <a:spAutoFit/>
          </a:bodyPr>
          <a:lstStyle/>
          <a:p>
            <a:r>
              <a:rPr kumimoji="1" lang="en-US" altLang="zh-CN" smtClean="0"/>
              <a:t>Husky(0)</a:t>
            </a:r>
            <a:endParaRPr kumimoji="1" lang="zh-CN" altLang="en-US" dirty="0"/>
          </a:p>
        </p:txBody>
      </p:sp>
      <p:sp>
        <p:nvSpPr>
          <p:cNvPr id="39" name="文本框 38"/>
          <p:cNvSpPr txBox="1"/>
          <p:nvPr/>
        </p:nvSpPr>
        <p:spPr>
          <a:xfrm>
            <a:off x="5956480" y="4756991"/>
            <a:ext cx="1410258" cy="369332"/>
          </a:xfrm>
          <a:prstGeom prst="rect">
            <a:avLst/>
          </a:prstGeom>
          <a:noFill/>
        </p:spPr>
        <p:txBody>
          <a:bodyPr wrap="none" rtlCol="0">
            <a:spAutoFit/>
          </a:bodyPr>
          <a:lstStyle/>
          <a:p>
            <a:r>
              <a:rPr kumimoji="1" lang="en-US" altLang="zh-CN" smtClean="0"/>
              <a:t>Malamute(1)</a:t>
            </a:r>
            <a:endParaRPr kumimoji="1" lang="zh-CN" altLang="en-US" dirty="0"/>
          </a:p>
        </p:txBody>
      </p:sp>
      <p:sp>
        <p:nvSpPr>
          <p:cNvPr id="13" name="幻灯片编号占位符 12"/>
          <p:cNvSpPr>
            <a:spLocks noGrp="1"/>
          </p:cNvSpPr>
          <p:nvPr>
            <p:ph type="sldNum" sz="quarter" idx="12"/>
          </p:nvPr>
        </p:nvSpPr>
        <p:spPr/>
        <p:txBody>
          <a:bodyPr/>
          <a:lstStyle/>
          <a:p>
            <a:fld id="{4FAB73BC-B049-4115-A692-8D63A059BFB8}" type="slidenum">
              <a:rPr lang="en-US" smtClean="0"/>
              <a:t>56</a:t>
            </a:fld>
            <a:endParaRPr lang="en-US" dirty="0"/>
          </a:p>
        </p:txBody>
      </p:sp>
    </p:spTree>
    <p:extLst>
      <p:ext uri="{BB962C8B-B14F-4D97-AF65-F5344CB8AC3E}">
        <p14:creationId xmlns:p14="http://schemas.microsoft.com/office/powerpoint/2010/main" val="156931954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Fine-Grained</a:t>
            </a:r>
            <a:r>
              <a:rPr kumimoji="1" lang="zh-CN" altLang="en-US" dirty="0" smtClean="0"/>
              <a:t> </a:t>
            </a:r>
            <a:r>
              <a:rPr kumimoji="1" lang="en-US" altLang="zh-CN" dirty="0" smtClean="0"/>
              <a:t>Classification</a:t>
            </a:r>
            <a:endParaRPr kumimoji="1" lang="zh-CN" altLang="en-US" dirty="0"/>
          </a:p>
        </p:txBody>
      </p:sp>
      <p:sp>
        <p:nvSpPr>
          <p:cNvPr id="3" name="内容占位符 2"/>
          <p:cNvSpPr>
            <a:spLocks noGrp="1"/>
          </p:cNvSpPr>
          <p:nvPr>
            <p:ph idx="1"/>
          </p:nvPr>
        </p:nvSpPr>
        <p:spPr/>
        <p:txBody>
          <a:bodyPr/>
          <a:lstStyle/>
          <a:p>
            <a:r>
              <a:rPr kumimoji="1" lang="en-US" altLang="zh-CN" dirty="0" smtClean="0"/>
              <a:t>Applications:</a:t>
            </a:r>
          </a:p>
          <a:p>
            <a:pPr>
              <a:lnSpc>
                <a:spcPct val="150000"/>
              </a:lnSpc>
              <a:buFont typeface="Wingdings" charset="2"/>
              <a:buChar char="Ø"/>
            </a:pPr>
            <a:r>
              <a:rPr kumimoji="1" lang="en-US" altLang="zh-CN" dirty="0" smtClean="0"/>
              <a:t>Public </a:t>
            </a:r>
            <a:r>
              <a:rPr kumimoji="1" lang="en-US" altLang="zh-CN" dirty="0"/>
              <a:t>security </a:t>
            </a:r>
            <a:r>
              <a:rPr kumimoji="1" lang="en-US" altLang="zh-CN" dirty="0" smtClean="0"/>
              <a:t>system:</a:t>
            </a:r>
            <a:r>
              <a:rPr kumimoji="1" lang="zh-CN" altLang="en-US" dirty="0" smtClean="0"/>
              <a:t> </a:t>
            </a:r>
            <a:r>
              <a:rPr lang="en-US" altLang="zh-CN" dirty="0" smtClean="0"/>
              <a:t>Face recognition</a:t>
            </a:r>
            <a:r>
              <a:rPr lang="zh-CN" altLang="en-US" dirty="0" smtClean="0"/>
              <a:t> </a:t>
            </a:r>
            <a:r>
              <a:rPr lang="en-US" altLang="zh-CN" dirty="0" smtClean="0"/>
              <a:t>&amp;</a:t>
            </a:r>
            <a:r>
              <a:rPr lang="zh-CN" altLang="en-US" dirty="0" smtClean="0"/>
              <a:t> </a:t>
            </a:r>
            <a:r>
              <a:rPr lang="en-US" altLang="zh-CN" dirty="0" smtClean="0"/>
              <a:t>Fingerprint identification</a:t>
            </a:r>
          </a:p>
          <a:p>
            <a:pPr>
              <a:lnSpc>
                <a:spcPct val="150000"/>
              </a:lnSpc>
              <a:buFont typeface="Wingdings" charset="2"/>
              <a:buChar char="Ø"/>
            </a:pPr>
            <a:r>
              <a:rPr lang="en-US" altLang="zh-CN" dirty="0"/>
              <a:t>Medical </a:t>
            </a:r>
            <a:r>
              <a:rPr lang="en-US" altLang="zh-CN" dirty="0" smtClean="0"/>
              <a:t>system:</a:t>
            </a:r>
            <a:r>
              <a:rPr lang="zh-CN" altLang="en-US" dirty="0" smtClean="0"/>
              <a:t> </a:t>
            </a:r>
            <a:r>
              <a:rPr lang="en-US" altLang="zh-CN" dirty="0"/>
              <a:t>Assisted medical </a:t>
            </a:r>
            <a:r>
              <a:rPr lang="en-US" altLang="zh-CN" dirty="0" smtClean="0"/>
              <a:t>care</a:t>
            </a:r>
          </a:p>
          <a:p>
            <a:pPr>
              <a:lnSpc>
                <a:spcPct val="150000"/>
              </a:lnSpc>
              <a:buFont typeface="Wingdings" charset="2"/>
              <a:buChar char="Ø"/>
            </a:pPr>
            <a:r>
              <a:rPr lang="en-US" altLang="zh-CN" dirty="0"/>
              <a:t>Ecological </a:t>
            </a:r>
            <a:r>
              <a:rPr lang="en-US" altLang="zh-CN" dirty="0" smtClean="0"/>
              <a:t>field:</a:t>
            </a:r>
            <a:r>
              <a:rPr lang="zh-CN" altLang="en-US" dirty="0" smtClean="0"/>
              <a:t> </a:t>
            </a:r>
            <a:r>
              <a:rPr lang="en-US" altLang="zh-CN" dirty="0"/>
              <a:t>Species </a:t>
            </a:r>
            <a:r>
              <a:rPr lang="en-US" altLang="zh-CN" dirty="0" smtClean="0"/>
              <a:t>identification</a:t>
            </a:r>
          </a:p>
          <a:p>
            <a:pPr>
              <a:lnSpc>
                <a:spcPct val="150000"/>
              </a:lnSpc>
              <a:buFont typeface="Wingdings" charset="2"/>
              <a:buChar char="Ø"/>
            </a:pPr>
            <a:r>
              <a:rPr lang="en-US" altLang="zh-CN" dirty="0"/>
              <a:t>Commercial </a:t>
            </a:r>
            <a:r>
              <a:rPr lang="en-US" altLang="zh-CN" dirty="0" smtClean="0"/>
              <a:t>areas:</a:t>
            </a:r>
            <a:r>
              <a:rPr lang="zh-CN" altLang="en-US" dirty="0" smtClean="0"/>
              <a:t> </a:t>
            </a:r>
            <a:r>
              <a:rPr lang="en-US" altLang="zh-CN" dirty="0"/>
              <a:t>Trademark </a:t>
            </a:r>
            <a:r>
              <a:rPr lang="en-US" altLang="zh-CN" dirty="0" smtClean="0"/>
              <a:t>management</a:t>
            </a:r>
            <a:r>
              <a:rPr lang="zh-CN" altLang="en-US" dirty="0" smtClean="0"/>
              <a:t> </a:t>
            </a:r>
            <a:r>
              <a:rPr lang="en-US" altLang="zh-CN" dirty="0" smtClean="0"/>
              <a:t>&amp;</a:t>
            </a:r>
            <a:r>
              <a:rPr lang="zh-CN" altLang="en-US" dirty="0" smtClean="0"/>
              <a:t> </a:t>
            </a:r>
            <a:r>
              <a:rPr lang="en-US" altLang="zh-CN" dirty="0" smtClean="0"/>
              <a:t>Image-searching</a:t>
            </a:r>
            <a:r>
              <a:rPr lang="zh-CN" altLang="en-US" dirty="0" smtClean="0"/>
              <a:t> </a:t>
            </a:r>
            <a:endParaRPr lang="en-US" altLang="zh-CN" dirty="0" smtClean="0"/>
          </a:p>
          <a:p>
            <a:r>
              <a:rPr lang="mr-IN" altLang="zh-CN" dirty="0" smtClean="0"/>
              <a:t>…</a:t>
            </a:r>
            <a:endParaRPr lang="en-US" altLang="zh-CN" dirty="0" smtClean="0"/>
          </a:p>
          <a:p>
            <a:r>
              <a:rPr lang="zh-CN" altLang="en-US" dirty="0" smtClean="0"/>
              <a:t> </a:t>
            </a:r>
            <a:endParaRPr lang="en-US" altLang="zh-CN" dirty="0"/>
          </a:p>
          <a:p>
            <a:endParaRPr kumimoji="1" lang="en-US" altLang="zh-CN" dirty="0" smtClean="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sp>
        <p:nvSpPr>
          <p:cNvPr id="5" name="幻灯片编号占位符 4"/>
          <p:cNvSpPr>
            <a:spLocks noGrp="1"/>
          </p:cNvSpPr>
          <p:nvPr>
            <p:ph type="sldNum" sz="quarter" idx="12"/>
          </p:nvPr>
        </p:nvSpPr>
        <p:spPr/>
        <p:txBody>
          <a:bodyPr/>
          <a:lstStyle/>
          <a:p>
            <a:fld id="{4FAB73BC-B049-4115-A692-8D63A059BFB8}" type="slidenum">
              <a:rPr lang="en-US" smtClean="0"/>
              <a:t>57</a:t>
            </a:fld>
            <a:endParaRPr lang="en-US" dirty="0"/>
          </a:p>
        </p:txBody>
      </p:sp>
    </p:spTree>
    <p:extLst>
      <p:ext uri="{BB962C8B-B14F-4D97-AF65-F5344CB8AC3E}">
        <p14:creationId xmlns:p14="http://schemas.microsoft.com/office/powerpoint/2010/main" val="184920187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Challenges</a:t>
            </a:r>
            <a:r>
              <a:rPr kumimoji="1" lang="zh-CN" altLang="en-US" dirty="0" smtClean="0"/>
              <a:t>：</a:t>
            </a:r>
            <a:endParaRPr kumimoji="1" lang="zh-CN" altLang="en-US" dirty="0"/>
          </a:p>
        </p:txBody>
      </p:sp>
      <p:sp>
        <p:nvSpPr>
          <p:cNvPr id="3" name="内容占位符 2"/>
          <p:cNvSpPr>
            <a:spLocks noGrp="1"/>
          </p:cNvSpPr>
          <p:nvPr>
            <p:ph idx="1"/>
          </p:nvPr>
        </p:nvSpPr>
        <p:spPr/>
        <p:txBody>
          <a:bodyPr/>
          <a:lstStyle/>
          <a:p>
            <a:r>
              <a:rPr kumimoji="1" lang="en-US" altLang="zh-CN" dirty="0" smtClean="0"/>
              <a:t>1.</a:t>
            </a:r>
            <a:r>
              <a:rPr kumimoji="1" lang="zh-CN" altLang="en-US" dirty="0" smtClean="0"/>
              <a:t> </a:t>
            </a:r>
            <a:r>
              <a:rPr kumimoji="1" lang="en-US" altLang="zh-CN" dirty="0" smtClean="0"/>
              <a:t>Limited</a:t>
            </a:r>
            <a:r>
              <a:rPr kumimoji="1" lang="zh-CN" altLang="en-US" dirty="0"/>
              <a:t> </a:t>
            </a:r>
            <a:r>
              <a:rPr kumimoji="1" lang="en-US" altLang="zh-CN" dirty="0" smtClean="0"/>
              <a:t>amount</a:t>
            </a:r>
            <a:r>
              <a:rPr kumimoji="1" lang="zh-CN" altLang="en-US" dirty="0" smtClean="0"/>
              <a:t> </a:t>
            </a:r>
            <a:r>
              <a:rPr kumimoji="1" lang="en-US" altLang="zh-CN" dirty="0" smtClean="0"/>
              <a:t>of</a:t>
            </a:r>
            <a:r>
              <a:rPr kumimoji="1" lang="zh-CN" altLang="en-US" dirty="0" smtClean="0"/>
              <a:t> </a:t>
            </a:r>
            <a:r>
              <a:rPr kumimoji="1" lang="en-US" altLang="zh-CN" dirty="0" smtClean="0"/>
              <a:t>database</a:t>
            </a:r>
          </a:p>
          <a:p>
            <a:r>
              <a:rPr kumimoji="1" lang="en-US" altLang="zh-CN" dirty="0" smtClean="0"/>
              <a:t>2.</a:t>
            </a:r>
            <a:r>
              <a:rPr kumimoji="1" lang="zh-CN" altLang="en-US" dirty="0" smtClean="0"/>
              <a:t> </a:t>
            </a:r>
            <a:r>
              <a:rPr kumimoji="1" lang="en-US" altLang="zh-CN" dirty="0" smtClean="0"/>
              <a:t>low</a:t>
            </a:r>
            <a:r>
              <a:rPr kumimoji="1" lang="zh-CN" altLang="en-US" dirty="0" smtClean="0"/>
              <a:t> </a:t>
            </a:r>
            <a:r>
              <a:rPr kumimoji="1" lang="en-US" altLang="zh-CN" dirty="0" smtClean="0"/>
              <a:t>inter-breed</a:t>
            </a:r>
            <a:r>
              <a:rPr kumimoji="1" lang="zh-CN" altLang="en-US" dirty="0" smtClean="0"/>
              <a:t> </a:t>
            </a:r>
            <a:r>
              <a:rPr kumimoji="1" lang="en-US" altLang="zh-CN" dirty="0" err="1" smtClean="0"/>
              <a:t>varition</a:t>
            </a:r>
            <a:endParaRPr kumimoji="1" lang="en-US" altLang="zh-CN" dirty="0" smtClean="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5400" y="2762186"/>
            <a:ext cx="5422155" cy="2988912"/>
          </a:xfrm>
          <a:prstGeom prst="rect">
            <a:avLst/>
          </a:prstGeom>
        </p:spPr>
      </p:pic>
      <p:sp>
        <p:nvSpPr>
          <p:cNvPr id="6" name="文本框 5"/>
          <p:cNvSpPr txBox="1"/>
          <p:nvPr/>
        </p:nvSpPr>
        <p:spPr>
          <a:xfrm>
            <a:off x="4538736" y="5859472"/>
            <a:ext cx="3175485" cy="369332"/>
          </a:xfrm>
          <a:prstGeom prst="rect">
            <a:avLst/>
          </a:prstGeom>
          <a:noFill/>
        </p:spPr>
        <p:txBody>
          <a:bodyPr wrap="none" rtlCol="0">
            <a:spAutoFit/>
          </a:bodyPr>
          <a:lstStyle/>
          <a:p>
            <a:r>
              <a:rPr lang="en-US" altLang="zh-CN"/>
              <a:t>Norfolk Terrier or Cairn Terrier? </a:t>
            </a:r>
          </a:p>
        </p:txBody>
      </p:sp>
      <p:sp>
        <p:nvSpPr>
          <p:cNvPr id="7" name="幻灯片编号占位符 6"/>
          <p:cNvSpPr>
            <a:spLocks noGrp="1"/>
          </p:cNvSpPr>
          <p:nvPr>
            <p:ph type="sldNum" sz="quarter" idx="12"/>
          </p:nvPr>
        </p:nvSpPr>
        <p:spPr/>
        <p:txBody>
          <a:bodyPr/>
          <a:lstStyle/>
          <a:p>
            <a:fld id="{4FAB73BC-B049-4115-A692-8D63A059BFB8}" type="slidenum">
              <a:rPr lang="en-US" smtClean="0"/>
              <a:t>58</a:t>
            </a:fld>
            <a:endParaRPr lang="en-US" dirty="0"/>
          </a:p>
        </p:txBody>
      </p:sp>
    </p:spTree>
    <p:extLst>
      <p:ext uri="{BB962C8B-B14F-4D97-AF65-F5344CB8AC3E}">
        <p14:creationId xmlns:p14="http://schemas.microsoft.com/office/powerpoint/2010/main" val="130260426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Challenges</a:t>
            </a:r>
            <a:r>
              <a:rPr kumimoji="1" lang="zh-CN" altLang="en-US" dirty="0"/>
              <a:t>：</a:t>
            </a:r>
          </a:p>
        </p:txBody>
      </p:sp>
      <p:sp>
        <p:nvSpPr>
          <p:cNvPr id="3" name="内容占位符 2"/>
          <p:cNvSpPr>
            <a:spLocks noGrp="1"/>
          </p:cNvSpPr>
          <p:nvPr>
            <p:ph idx="1"/>
          </p:nvPr>
        </p:nvSpPr>
        <p:spPr/>
        <p:txBody>
          <a:bodyPr/>
          <a:lstStyle/>
          <a:p>
            <a:r>
              <a:rPr kumimoji="1" lang="en-US" altLang="zh-CN" dirty="0" smtClean="0"/>
              <a:t>3.</a:t>
            </a:r>
            <a:r>
              <a:rPr kumimoji="1" lang="zh-CN" altLang="en-US" dirty="0" smtClean="0"/>
              <a:t> </a:t>
            </a:r>
            <a:r>
              <a:rPr lang="en-US" altLang="zh-CN" dirty="0"/>
              <a:t>High intra-breed variation </a:t>
            </a:r>
          </a:p>
          <a:p>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4018" y="2520035"/>
            <a:ext cx="5584924" cy="3063868"/>
          </a:xfrm>
          <a:prstGeom prst="rect">
            <a:avLst/>
          </a:prstGeom>
        </p:spPr>
      </p:pic>
      <p:sp>
        <p:nvSpPr>
          <p:cNvPr id="6" name="幻灯片编号占位符 5"/>
          <p:cNvSpPr>
            <a:spLocks noGrp="1"/>
          </p:cNvSpPr>
          <p:nvPr>
            <p:ph type="sldNum" sz="quarter" idx="12"/>
          </p:nvPr>
        </p:nvSpPr>
        <p:spPr/>
        <p:txBody>
          <a:bodyPr/>
          <a:lstStyle/>
          <a:p>
            <a:fld id="{4FAB73BC-B049-4115-A692-8D63A059BFB8}" type="slidenum">
              <a:rPr lang="en-US" smtClean="0"/>
              <a:t>59</a:t>
            </a:fld>
            <a:endParaRPr lang="en-US" dirty="0"/>
          </a:p>
        </p:txBody>
      </p:sp>
    </p:spTree>
    <p:extLst>
      <p:ext uri="{BB962C8B-B14F-4D97-AF65-F5344CB8AC3E}">
        <p14:creationId xmlns:p14="http://schemas.microsoft.com/office/powerpoint/2010/main" val="14215675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7280" y="304020"/>
            <a:ext cx="10058400" cy="1450757"/>
          </a:xfrm>
        </p:spPr>
        <p:txBody>
          <a:bodyPr>
            <a:normAutofit/>
          </a:bodyPr>
          <a:lstStyle/>
          <a:p>
            <a:r>
              <a:rPr kumimoji="1" lang="en-US" altLang="zh-CN" sz="5400" dirty="0" smtClean="0"/>
              <a:t>Image</a:t>
            </a:r>
            <a:r>
              <a:rPr kumimoji="1" lang="zh-CN" altLang="en-US" sz="5400" dirty="0" smtClean="0"/>
              <a:t> </a:t>
            </a:r>
            <a:r>
              <a:rPr kumimoji="1" lang="en-US" altLang="zh-CN" sz="5400" dirty="0" smtClean="0"/>
              <a:t>Classification</a:t>
            </a:r>
            <a:endParaRPr kumimoji="1" lang="zh-CN" altLang="en-US" sz="5400"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grpSp>
        <p:nvGrpSpPr>
          <p:cNvPr id="60" name="组 59"/>
          <p:cNvGrpSpPr/>
          <p:nvPr/>
        </p:nvGrpSpPr>
        <p:grpSpPr>
          <a:xfrm>
            <a:off x="901337" y="1985286"/>
            <a:ext cx="10450285" cy="2380580"/>
            <a:chOff x="901337" y="1959161"/>
            <a:chExt cx="10450285" cy="2380580"/>
          </a:xfrm>
        </p:grpSpPr>
        <p:grpSp>
          <p:nvGrpSpPr>
            <p:cNvPr id="3" name="组 2"/>
            <p:cNvGrpSpPr/>
            <p:nvPr/>
          </p:nvGrpSpPr>
          <p:grpSpPr>
            <a:xfrm>
              <a:off x="901337" y="1971461"/>
              <a:ext cx="10450285" cy="1942011"/>
              <a:chOff x="896982" y="2747719"/>
              <a:chExt cx="10450285" cy="1942011"/>
            </a:xfrm>
          </p:grpSpPr>
          <p:pic>
            <p:nvPicPr>
              <p:cNvPr id="20" name="图片 19"/>
              <p:cNvPicPr>
                <a:picLocks noChangeAspect="1"/>
              </p:cNvPicPr>
              <p:nvPr/>
            </p:nvPicPr>
            <p:blipFill>
              <a:blip r:embed="rId4"/>
              <a:stretch>
                <a:fillRect/>
              </a:stretch>
            </p:blipFill>
            <p:spPr>
              <a:xfrm>
                <a:off x="896982" y="2747719"/>
                <a:ext cx="2908169" cy="1942011"/>
              </a:xfrm>
              <a:prstGeom prst="rect">
                <a:avLst/>
              </a:prstGeom>
            </p:spPr>
          </p:pic>
          <p:grpSp>
            <p:nvGrpSpPr>
              <p:cNvPr id="9" name="组 8"/>
              <p:cNvGrpSpPr/>
              <p:nvPr/>
            </p:nvGrpSpPr>
            <p:grpSpPr>
              <a:xfrm>
                <a:off x="4532488" y="2989322"/>
                <a:ext cx="6814779" cy="1458804"/>
                <a:chOff x="4192855" y="2925218"/>
                <a:chExt cx="6814779" cy="1458804"/>
              </a:xfrm>
            </p:grpSpPr>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2855" y="2931505"/>
                  <a:ext cx="3867250" cy="1452517"/>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21065" y="2925218"/>
                  <a:ext cx="2886569" cy="1458804"/>
                </a:xfrm>
                <a:prstGeom prst="rect">
                  <a:avLst/>
                </a:prstGeom>
              </p:spPr>
            </p:pic>
          </p:grpSp>
          <p:sp>
            <p:nvSpPr>
              <p:cNvPr id="10" name="矩形 9"/>
              <p:cNvSpPr/>
              <p:nvPr/>
            </p:nvSpPr>
            <p:spPr>
              <a:xfrm>
                <a:off x="2377440" y="3283132"/>
                <a:ext cx="252549" cy="14804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cxnSp>
            <p:nvCxnSpPr>
              <p:cNvPr id="23" name="直线箭头连接符 22"/>
              <p:cNvCxnSpPr/>
              <p:nvPr/>
            </p:nvCxnSpPr>
            <p:spPr>
              <a:xfrm flipV="1">
                <a:off x="2351066" y="2989322"/>
                <a:ext cx="2120462" cy="2938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直线箭头连接符 25"/>
              <p:cNvCxnSpPr/>
              <p:nvPr/>
            </p:nvCxnSpPr>
            <p:spPr>
              <a:xfrm>
                <a:off x="2377440" y="3431178"/>
                <a:ext cx="2155048" cy="10103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2" name="椭圆 31"/>
            <p:cNvSpPr/>
            <p:nvPr/>
          </p:nvSpPr>
          <p:spPr>
            <a:xfrm>
              <a:off x="4536843" y="2213064"/>
              <a:ext cx="191589" cy="94707"/>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cxnSp>
          <p:nvCxnSpPr>
            <p:cNvPr id="34" name="直线箭头连接符 33"/>
            <p:cNvCxnSpPr/>
            <p:nvPr/>
          </p:nvCxnSpPr>
          <p:spPr>
            <a:xfrm flipV="1">
              <a:off x="4728432" y="2081349"/>
              <a:ext cx="218037" cy="13171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35" name="文本框 34"/>
            <p:cNvSpPr txBox="1"/>
            <p:nvPr/>
          </p:nvSpPr>
          <p:spPr>
            <a:xfrm>
              <a:off x="4917035" y="1959161"/>
              <a:ext cx="1012285" cy="215444"/>
            </a:xfrm>
            <a:prstGeom prst="rect">
              <a:avLst/>
            </a:prstGeom>
            <a:noFill/>
          </p:spPr>
          <p:txBody>
            <a:bodyPr wrap="square" rtlCol="0">
              <a:spAutoFit/>
            </a:bodyPr>
            <a:lstStyle/>
            <a:p>
              <a:r>
                <a:rPr kumimoji="1" lang="zh-CN" altLang="en-US" sz="800" dirty="0"/>
                <a:t>（</a:t>
              </a:r>
              <a:r>
                <a:rPr kumimoji="1" lang="en-US" altLang="zh-CN" sz="800" dirty="0"/>
                <a:t>194</a:t>
              </a:r>
              <a:r>
                <a:rPr kumimoji="1" lang="zh-CN" altLang="en-US" sz="800" dirty="0"/>
                <a:t>，</a:t>
              </a:r>
              <a:r>
                <a:rPr kumimoji="1" lang="en-US" altLang="zh-CN" sz="800" dirty="0"/>
                <a:t>153</a:t>
              </a:r>
              <a:r>
                <a:rPr kumimoji="1" lang="zh-CN" altLang="en-US" sz="800" dirty="0"/>
                <a:t>，</a:t>
              </a:r>
              <a:r>
                <a:rPr kumimoji="1" lang="en-US" altLang="zh-CN" sz="800" dirty="0"/>
                <a:t>151</a:t>
              </a:r>
              <a:r>
                <a:rPr kumimoji="1" lang="zh-CN" altLang="en-US" sz="800" dirty="0"/>
                <a:t>）</a:t>
              </a:r>
            </a:p>
          </p:txBody>
        </p:sp>
        <p:sp>
          <p:nvSpPr>
            <p:cNvPr id="36" name="椭圆 35"/>
            <p:cNvSpPr/>
            <p:nvPr/>
          </p:nvSpPr>
          <p:spPr>
            <a:xfrm>
              <a:off x="4946469" y="1971461"/>
              <a:ext cx="982851" cy="175745"/>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39" name="矩形 38"/>
            <p:cNvSpPr/>
            <p:nvPr/>
          </p:nvSpPr>
          <p:spPr>
            <a:xfrm>
              <a:off x="4536843" y="2180892"/>
              <a:ext cx="6814779" cy="15154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文本框 39"/>
            <p:cNvSpPr txBox="1"/>
            <p:nvPr/>
          </p:nvSpPr>
          <p:spPr>
            <a:xfrm>
              <a:off x="1654299" y="3970409"/>
              <a:ext cx="1402243" cy="369332"/>
            </a:xfrm>
            <a:prstGeom prst="rect">
              <a:avLst/>
            </a:prstGeom>
            <a:noFill/>
          </p:spPr>
          <p:txBody>
            <a:bodyPr wrap="none" rtlCol="0">
              <a:spAutoFit/>
            </a:bodyPr>
            <a:lstStyle/>
            <a:p>
              <a:r>
                <a:rPr kumimoji="1" lang="en-US" altLang="zh-CN" dirty="0" smtClean="0"/>
                <a:t>What</a:t>
              </a:r>
              <a:r>
                <a:rPr kumimoji="1" lang="zh-CN" altLang="en-US" dirty="0" smtClean="0"/>
                <a:t> </a:t>
              </a:r>
              <a:r>
                <a:rPr kumimoji="1" lang="en-US" altLang="zh-CN" dirty="0" smtClean="0"/>
                <a:t>we</a:t>
              </a:r>
              <a:r>
                <a:rPr kumimoji="1" lang="zh-CN" altLang="en-US" dirty="0" smtClean="0"/>
                <a:t> </a:t>
              </a:r>
              <a:r>
                <a:rPr kumimoji="1" lang="en-US" altLang="zh-CN" dirty="0" smtClean="0"/>
                <a:t>see</a:t>
              </a:r>
            </a:p>
          </p:txBody>
        </p:sp>
        <p:sp>
          <p:nvSpPr>
            <p:cNvPr id="42" name="文本框 41"/>
            <p:cNvSpPr txBox="1"/>
            <p:nvPr/>
          </p:nvSpPr>
          <p:spPr>
            <a:xfrm flipH="1">
              <a:off x="6680995" y="3970409"/>
              <a:ext cx="2526474" cy="369332"/>
            </a:xfrm>
            <a:prstGeom prst="rect">
              <a:avLst/>
            </a:prstGeom>
            <a:noFill/>
          </p:spPr>
          <p:txBody>
            <a:bodyPr wrap="square" rtlCol="0">
              <a:spAutoFit/>
            </a:bodyPr>
            <a:lstStyle/>
            <a:p>
              <a:r>
                <a:rPr kumimoji="1" lang="en-US" altLang="zh-CN" dirty="0" smtClean="0"/>
                <a:t>What</a:t>
              </a:r>
              <a:r>
                <a:rPr kumimoji="1" lang="zh-CN" altLang="en-US" dirty="0" smtClean="0"/>
                <a:t> </a:t>
              </a:r>
              <a:r>
                <a:rPr kumimoji="1" lang="en-US" altLang="zh-CN" dirty="0" smtClean="0"/>
                <a:t>the</a:t>
              </a:r>
              <a:r>
                <a:rPr kumimoji="1" lang="zh-CN" altLang="en-US" dirty="0" smtClean="0"/>
                <a:t> </a:t>
              </a:r>
              <a:r>
                <a:rPr kumimoji="1" lang="en-US" altLang="zh-CN" dirty="0" smtClean="0"/>
                <a:t>computer</a:t>
              </a:r>
              <a:r>
                <a:rPr kumimoji="1" lang="zh-CN" altLang="en-US" dirty="0" smtClean="0"/>
                <a:t> </a:t>
              </a:r>
              <a:r>
                <a:rPr kumimoji="1" lang="en-US" altLang="zh-CN" dirty="0" smtClean="0"/>
                <a:t>sees</a:t>
              </a:r>
              <a:endParaRPr kumimoji="1" lang="zh-CN" altLang="en-US" dirty="0"/>
            </a:p>
          </p:txBody>
        </p:sp>
      </p:grpSp>
      <p:cxnSp>
        <p:nvCxnSpPr>
          <p:cNvPr id="62" name="直线箭头连接符 61"/>
          <p:cNvCxnSpPr/>
          <p:nvPr/>
        </p:nvCxnSpPr>
        <p:spPr>
          <a:xfrm>
            <a:off x="4925744" y="3909971"/>
            <a:ext cx="0" cy="10537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5" name="文本框 64"/>
          <p:cNvSpPr txBox="1"/>
          <p:nvPr/>
        </p:nvSpPr>
        <p:spPr>
          <a:xfrm>
            <a:off x="4946469" y="4268994"/>
            <a:ext cx="1306285" cy="261610"/>
          </a:xfrm>
          <a:prstGeom prst="rect">
            <a:avLst/>
          </a:prstGeom>
          <a:noFill/>
        </p:spPr>
        <p:txBody>
          <a:bodyPr wrap="square" rtlCol="0">
            <a:spAutoFit/>
          </a:bodyPr>
          <a:lstStyle/>
          <a:p>
            <a:r>
              <a:rPr kumimoji="1" lang="en-US" altLang="zh-CN" sz="1100" dirty="0" smtClean="0"/>
              <a:t>Image</a:t>
            </a:r>
            <a:r>
              <a:rPr kumimoji="1" lang="zh-CN" altLang="en-US" sz="1100" dirty="0" smtClean="0"/>
              <a:t> </a:t>
            </a:r>
            <a:r>
              <a:rPr kumimoji="1" lang="en-US" altLang="zh-CN" sz="1100" dirty="0" smtClean="0"/>
              <a:t>Classification</a:t>
            </a:r>
            <a:endParaRPr kumimoji="1" lang="zh-CN" altLang="en-US" sz="1100" dirty="0"/>
          </a:p>
        </p:txBody>
      </p:sp>
      <p:sp>
        <p:nvSpPr>
          <p:cNvPr id="66" name="文本框 65"/>
          <p:cNvSpPr txBox="1"/>
          <p:nvPr/>
        </p:nvSpPr>
        <p:spPr>
          <a:xfrm>
            <a:off x="4536843" y="4886231"/>
            <a:ext cx="2281968" cy="1338828"/>
          </a:xfrm>
          <a:prstGeom prst="rect">
            <a:avLst/>
          </a:prstGeom>
          <a:noFill/>
        </p:spPr>
        <p:txBody>
          <a:bodyPr wrap="square" rtlCol="0">
            <a:spAutoFit/>
          </a:bodyPr>
          <a:lstStyle/>
          <a:p>
            <a:pPr>
              <a:lnSpc>
                <a:spcPct val="150000"/>
              </a:lnSpc>
            </a:pPr>
            <a:r>
              <a:rPr kumimoji="1" lang="en-US" altLang="zh-CN" dirty="0" smtClean="0"/>
              <a:t>92%</a:t>
            </a:r>
            <a:r>
              <a:rPr kumimoji="1" lang="zh-CN" altLang="en-US" dirty="0" smtClean="0"/>
              <a:t>    </a:t>
            </a:r>
            <a:r>
              <a:rPr kumimoji="1" lang="en-US" altLang="zh-CN" dirty="0" smtClean="0"/>
              <a:t>Pig</a:t>
            </a:r>
          </a:p>
          <a:p>
            <a:pPr>
              <a:lnSpc>
                <a:spcPct val="150000"/>
              </a:lnSpc>
            </a:pPr>
            <a:r>
              <a:rPr kumimoji="1" lang="en-US" altLang="zh-CN" dirty="0" smtClean="0"/>
              <a:t>4.8%</a:t>
            </a:r>
            <a:r>
              <a:rPr kumimoji="1" lang="zh-CN" altLang="en-US" dirty="0" smtClean="0"/>
              <a:t>   </a:t>
            </a:r>
            <a:r>
              <a:rPr kumimoji="1" lang="en-US" altLang="zh-CN" dirty="0" smtClean="0"/>
              <a:t>Cat</a:t>
            </a:r>
          </a:p>
          <a:p>
            <a:pPr>
              <a:lnSpc>
                <a:spcPct val="150000"/>
              </a:lnSpc>
            </a:pPr>
            <a:r>
              <a:rPr kumimoji="1" lang="en-US" altLang="zh-CN" dirty="0" smtClean="0"/>
              <a:t>3.2%</a:t>
            </a:r>
            <a:r>
              <a:rPr kumimoji="1" lang="zh-CN" altLang="en-US" dirty="0" smtClean="0"/>
              <a:t>   </a:t>
            </a:r>
            <a:r>
              <a:rPr kumimoji="1" lang="en-US" altLang="zh-CN" dirty="0" smtClean="0"/>
              <a:t>Dog</a:t>
            </a:r>
            <a:endParaRPr kumimoji="1" lang="zh-CN" altLang="en-US" dirty="0"/>
          </a:p>
        </p:txBody>
      </p:sp>
      <p:sp>
        <p:nvSpPr>
          <p:cNvPr id="5" name="幻灯片编号占位符 4"/>
          <p:cNvSpPr>
            <a:spLocks noGrp="1"/>
          </p:cNvSpPr>
          <p:nvPr>
            <p:ph type="sldNum" sz="quarter" idx="12"/>
          </p:nvPr>
        </p:nvSpPr>
        <p:spPr/>
        <p:txBody>
          <a:bodyPr/>
          <a:lstStyle/>
          <a:p>
            <a:fld id="{4FAB73BC-B049-4115-A692-8D63A059BFB8}" type="slidenum">
              <a:rPr lang="en-US" smtClean="0"/>
              <a:t>6</a:t>
            </a:fld>
            <a:endParaRPr lang="en-US" dirty="0"/>
          </a:p>
        </p:txBody>
      </p:sp>
      <p:sp>
        <p:nvSpPr>
          <p:cNvPr id="11" name="文本框 10"/>
          <p:cNvSpPr txBox="1"/>
          <p:nvPr/>
        </p:nvSpPr>
        <p:spPr>
          <a:xfrm>
            <a:off x="5979505" y="5342126"/>
            <a:ext cx="2869888" cy="369332"/>
          </a:xfrm>
          <a:prstGeom prst="rect">
            <a:avLst/>
          </a:prstGeom>
          <a:noFill/>
        </p:spPr>
        <p:txBody>
          <a:bodyPr wrap="none" rtlCol="0">
            <a:spAutoFit/>
          </a:bodyPr>
          <a:lstStyle/>
          <a:p>
            <a:r>
              <a:rPr kumimoji="1" lang="en-US" altLang="zh-CN" dirty="0" smtClean="0"/>
              <a:t>What</a:t>
            </a:r>
            <a:r>
              <a:rPr kumimoji="1" lang="zh-CN" altLang="en-US" dirty="0" smtClean="0"/>
              <a:t>  </a:t>
            </a:r>
            <a:r>
              <a:rPr kumimoji="1" lang="en-US" altLang="zh-CN" dirty="0" smtClean="0"/>
              <a:t>the</a:t>
            </a:r>
            <a:r>
              <a:rPr kumimoji="1" lang="zh-CN" altLang="en-US" dirty="0" smtClean="0"/>
              <a:t> </a:t>
            </a:r>
            <a:r>
              <a:rPr kumimoji="1" lang="en-US" altLang="zh-CN" dirty="0" smtClean="0"/>
              <a:t>computer</a:t>
            </a:r>
            <a:r>
              <a:rPr kumimoji="1" lang="zh-CN" altLang="en-US" dirty="0" smtClean="0"/>
              <a:t> </a:t>
            </a:r>
            <a:r>
              <a:rPr kumimoji="1" lang="en-US" altLang="zh-CN" dirty="0" smtClean="0"/>
              <a:t>outputs</a:t>
            </a:r>
            <a:endParaRPr kumimoji="1" lang="zh-CN" altLang="en-US" dirty="0"/>
          </a:p>
        </p:txBody>
      </p:sp>
    </p:spTree>
    <p:extLst>
      <p:ext uri="{BB962C8B-B14F-4D97-AF65-F5344CB8AC3E}">
        <p14:creationId xmlns:p14="http://schemas.microsoft.com/office/powerpoint/2010/main" val="112421870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7280" y="296228"/>
            <a:ext cx="10058400" cy="1450757"/>
          </a:xfrm>
        </p:spPr>
        <p:txBody>
          <a:bodyPr/>
          <a:lstStyle/>
          <a:p>
            <a:r>
              <a:rPr kumimoji="1" lang="en-US" altLang="zh-CN" dirty="0"/>
              <a:t>Challenges</a:t>
            </a:r>
            <a:r>
              <a:rPr kumimoji="1" lang="zh-CN" altLang="en-US" dirty="0"/>
              <a:t>：</a:t>
            </a:r>
          </a:p>
        </p:txBody>
      </p:sp>
      <p:sp>
        <p:nvSpPr>
          <p:cNvPr id="3" name="内容占位符 2"/>
          <p:cNvSpPr>
            <a:spLocks noGrp="1"/>
          </p:cNvSpPr>
          <p:nvPr>
            <p:ph idx="1"/>
          </p:nvPr>
        </p:nvSpPr>
        <p:spPr/>
        <p:txBody>
          <a:bodyPr/>
          <a:lstStyle/>
          <a:p>
            <a:r>
              <a:rPr kumimoji="1" lang="en-US" altLang="zh-CN" dirty="0" smtClean="0"/>
              <a:t>4.</a:t>
            </a:r>
            <a:r>
              <a:rPr kumimoji="1" lang="zh-CN" altLang="en-US" dirty="0" smtClean="0"/>
              <a:t> </a:t>
            </a:r>
            <a:r>
              <a:rPr kumimoji="1" lang="en-US" altLang="zh-CN" dirty="0" smtClean="0"/>
              <a:t>Innumerable</a:t>
            </a:r>
            <a:r>
              <a:rPr kumimoji="1" lang="zh-CN" altLang="en-US" dirty="0" smtClean="0"/>
              <a:t> </a:t>
            </a:r>
            <a:r>
              <a:rPr kumimoji="1" lang="en-US" altLang="zh-CN" dirty="0" smtClean="0"/>
              <a:t>Poses</a:t>
            </a:r>
            <a:r>
              <a:rPr kumimoji="1" lang="zh-CN" altLang="en-US" dirty="0" smtClean="0"/>
              <a:t>：</a:t>
            </a:r>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grpSp>
        <p:nvGrpSpPr>
          <p:cNvPr id="8" name="组 7"/>
          <p:cNvGrpSpPr/>
          <p:nvPr/>
        </p:nvGrpSpPr>
        <p:grpSpPr>
          <a:xfrm>
            <a:off x="1396733" y="2653679"/>
            <a:ext cx="8966179" cy="2501741"/>
            <a:chOff x="1396733" y="2653679"/>
            <a:chExt cx="8966179" cy="2501741"/>
          </a:xfrm>
        </p:grpSpPr>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7124" r="6779"/>
            <a:stretch/>
          </p:blipFill>
          <p:spPr>
            <a:xfrm>
              <a:off x="7475622" y="2653679"/>
              <a:ext cx="2887290" cy="2501741"/>
            </a:xfrm>
            <a:prstGeom prst="rect">
              <a:avLst/>
            </a:prstGeom>
          </p:spPr>
        </p:pic>
        <p:pic>
          <p:nvPicPr>
            <p:cNvPr id="6" name="图片 5"/>
            <p:cNvPicPr>
              <a:picLocks noChangeAspect="1"/>
            </p:cNvPicPr>
            <p:nvPr/>
          </p:nvPicPr>
          <p:blipFill rotWithShape="1">
            <a:blip r:embed="rId4">
              <a:extLst>
                <a:ext uri="{28A0092B-C50C-407E-A947-70E740481C1C}">
                  <a14:useLocalDpi xmlns:a14="http://schemas.microsoft.com/office/drawing/2010/main" val="0"/>
                </a:ext>
              </a:extLst>
            </a:blip>
            <a:srcRect l="17306" r="15469"/>
            <a:stretch/>
          </p:blipFill>
          <p:spPr>
            <a:xfrm>
              <a:off x="4572000" y="2653679"/>
              <a:ext cx="2521819" cy="2501741"/>
            </a:xfrm>
            <a:prstGeom prst="rect">
              <a:avLst/>
            </a:prstGeom>
          </p:spPr>
        </p:pic>
        <p:pic>
          <p:nvPicPr>
            <p:cNvPr id="7" name="图片 6"/>
            <p:cNvPicPr>
              <a:picLocks noChangeAspect="1"/>
            </p:cNvPicPr>
            <p:nvPr/>
          </p:nvPicPr>
          <p:blipFill rotWithShape="1">
            <a:blip r:embed="rId5">
              <a:extLst>
                <a:ext uri="{28A0092B-C50C-407E-A947-70E740481C1C}">
                  <a14:useLocalDpi xmlns:a14="http://schemas.microsoft.com/office/drawing/2010/main" val="0"/>
                </a:ext>
              </a:extLst>
            </a:blip>
            <a:srcRect t="15285" b="5787"/>
            <a:stretch/>
          </p:blipFill>
          <p:spPr>
            <a:xfrm>
              <a:off x="1396733" y="2654623"/>
              <a:ext cx="2793464" cy="2500797"/>
            </a:xfrm>
            <a:prstGeom prst="rect">
              <a:avLst/>
            </a:prstGeom>
          </p:spPr>
        </p:pic>
      </p:grpSp>
      <p:sp>
        <p:nvSpPr>
          <p:cNvPr id="9" name="幻灯片编号占位符 8"/>
          <p:cNvSpPr>
            <a:spLocks noGrp="1"/>
          </p:cNvSpPr>
          <p:nvPr>
            <p:ph type="sldNum" sz="quarter" idx="12"/>
          </p:nvPr>
        </p:nvSpPr>
        <p:spPr/>
        <p:txBody>
          <a:bodyPr/>
          <a:lstStyle/>
          <a:p>
            <a:fld id="{4FAB73BC-B049-4115-A692-8D63A059BFB8}" type="slidenum">
              <a:rPr lang="en-US" smtClean="0"/>
              <a:t>60</a:t>
            </a:fld>
            <a:endParaRPr lang="en-US" dirty="0"/>
          </a:p>
        </p:txBody>
      </p:sp>
    </p:spTree>
    <p:extLst>
      <p:ext uri="{BB962C8B-B14F-4D97-AF65-F5344CB8AC3E}">
        <p14:creationId xmlns:p14="http://schemas.microsoft.com/office/powerpoint/2010/main" val="152990383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Challenges</a:t>
            </a:r>
            <a:r>
              <a:rPr kumimoji="1" lang="zh-CN" altLang="en-US" dirty="0"/>
              <a:t>：</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73270" y="3255477"/>
            <a:ext cx="2571429" cy="1800000"/>
          </a:xfr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5616" y="3255477"/>
            <a:ext cx="2571429" cy="180000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7962" y="3255477"/>
            <a:ext cx="2571429" cy="1800000"/>
          </a:xfrm>
          <a:prstGeom prst="rect">
            <a:avLst/>
          </a:prstGeom>
        </p:spPr>
      </p:pic>
      <p:sp>
        <p:nvSpPr>
          <p:cNvPr id="8" name="文本框 7"/>
          <p:cNvSpPr txBox="1"/>
          <p:nvPr/>
        </p:nvSpPr>
        <p:spPr>
          <a:xfrm>
            <a:off x="1443789" y="2040556"/>
            <a:ext cx="2618858" cy="369332"/>
          </a:xfrm>
          <a:prstGeom prst="rect">
            <a:avLst/>
          </a:prstGeom>
          <a:noFill/>
        </p:spPr>
        <p:txBody>
          <a:bodyPr wrap="none" rtlCol="0">
            <a:spAutoFit/>
          </a:bodyPr>
          <a:lstStyle/>
          <a:p>
            <a:r>
              <a:rPr kumimoji="1" lang="en-US" altLang="zh-CN" dirty="0" smtClean="0"/>
              <a:t>5.</a:t>
            </a:r>
            <a:r>
              <a:rPr kumimoji="1" lang="zh-CN" altLang="en-US" dirty="0" smtClean="0"/>
              <a:t> </a:t>
            </a:r>
            <a:r>
              <a:rPr kumimoji="1" lang="en-US" altLang="zh-CN" dirty="0" smtClean="0"/>
              <a:t>Complex background</a:t>
            </a:r>
            <a:r>
              <a:rPr kumimoji="1" lang="zh-CN" altLang="en-US" dirty="0" smtClean="0"/>
              <a:t>：</a:t>
            </a:r>
            <a:endParaRPr kumimoji="1" lang="zh-CN" altLang="en-US" dirty="0"/>
          </a:p>
        </p:txBody>
      </p:sp>
      <p:sp>
        <p:nvSpPr>
          <p:cNvPr id="3" name="幻灯片编号占位符 2"/>
          <p:cNvSpPr>
            <a:spLocks noGrp="1"/>
          </p:cNvSpPr>
          <p:nvPr>
            <p:ph type="sldNum" sz="quarter" idx="12"/>
          </p:nvPr>
        </p:nvSpPr>
        <p:spPr/>
        <p:txBody>
          <a:bodyPr/>
          <a:lstStyle/>
          <a:p>
            <a:fld id="{4FAB73BC-B049-4115-A692-8D63A059BFB8}" type="slidenum">
              <a:rPr lang="en-US" smtClean="0"/>
              <a:t>61</a:t>
            </a:fld>
            <a:endParaRPr lang="en-US" dirty="0"/>
          </a:p>
        </p:txBody>
      </p:sp>
    </p:spTree>
    <p:extLst>
      <p:ext uri="{BB962C8B-B14F-4D97-AF65-F5344CB8AC3E}">
        <p14:creationId xmlns:p14="http://schemas.microsoft.com/office/powerpoint/2010/main" val="127204931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Fine-grained</a:t>
            </a:r>
            <a:r>
              <a:rPr kumimoji="1" lang="zh-CN" altLang="en-US" dirty="0"/>
              <a:t> </a:t>
            </a:r>
            <a:r>
              <a:rPr kumimoji="1" lang="en-US" altLang="zh-CN"/>
              <a:t>Classification	</a:t>
            </a:r>
            <a:endParaRPr kumimoji="1" lang="zh-CN" altLang="en-US" dirty="0"/>
          </a:p>
        </p:txBody>
      </p:sp>
      <p:sp>
        <p:nvSpPr>
          <p:cNvPr id="3" name="内容占位符 2"/>
          <p:cNvSpPr>
            <a:spLocks noGrp="1"/>
          </p:cNvSpPr>
          <p:nvPr>
            <p:ph idx="1"/>
          </p:nvPr>
        </p:nvSpPr>
        <p:spPr/>
        <p:txBody>
          <a:bodyPr/>
          <a:lstStyle/>
          <a:p>
            <a:r>
              <a:rPr kumimoji="1" lang="en-US" altLang="zh-CN" dirty="0" smtClean="0"/>
              <a:t>Part</a:t>
            </a:r>
            <a:r>
              <a:rPr kumimoji="1" lang="zh-CN" altLang="en-US" dirty="0" smtClean="0"/>
              <a:t>！</a:t>
            </a:r>
            <a:r>
              <a:rPr kumimoji="1" lang="en-US" altLang="zh-CN" dirty="0" smtClean="0"/>
              <a:t>Part</a:t>
            </a:r>
            <a:r>
              <a:rPr kumimoji="1" lang="zh-CN" altLang="en-US" dirty="0" smtClean="0"/>
              <a:t>！！</a:t>
            </a:r>
            <a:r>
              <a:rPr kumimoji="1" lang="en-US" altLang="zh-CN" dirty="0" smtClean="0"/>
              <a:t>Part</a:t>
            </a:r>
            <a:r>
              <a:rPr kumimoji="1" lang="zh-CN" altLang="en-US" dirty="0" smtClean="0"/>
              <a:t>！！！</a:t>
            </a:r>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6700" y="2668771"/>
            <a:ext cx="1922267" cy="2761878"/>
          </a:xfrm>
          <a:prstGeom prst="rect">
            <a:avLst/>
          </a:prstGeom>
        </p:spPr>
      </p:pic>
      <p:pic>
        <p:nvPicPr>
          <p:cNvPr id="7" name="图片 6"/>
          <p:cNvPicPr>
            <a:picLocks noChangeAspect="1"/>
          </p:cNvPicPr>
          <p:nvPr/>
        </p:nvPicPr>
        <p:blipFill rotWithShape="1">
          <a:blip r:embed="rId5">
            <a:extLst>
              <a:ext uri="{28A0092B-C50C-407E-A947-70E740481C1C}">
                <a14:useLocalDpi xmlns:a14="http://schemas.microsoft.com/office/drawing/2010/main" val="0"/>
              </a:ext>
            </a:extLst>
          </a:blip>
          <a:srcRect l="7029" t="8311" b="9163"/>
          <a:stretch/>
        </p:blipFill>
        <p:spPr>
          <a:xfrm>
            <a:off x="3019646" y="2668771"/>
            <a:ext cx="2074274" cy="2761878"/>
          </a:xfrm>
          <a:prstGeom prst="rect">
            <a:avLst/>
          </a:prstGeom>
        </p:spPr>
      </p:pic>
      <p:sp>
        <p:nvSpPr>
          <p:cNvPr id="8" name="幻灯片编号占位符 7"/>
          <p:cNvSpPr>
            <a:spLocks noGrp="1"/>
          </p:cNvSpPr>
          <p:nvPr>
            <p:ph type="sldNum" sz="quarter" idx="12"/>
          </p:nvPr>
        </p:nvSpPr>
        <p:spPr/>
        <p:txBody>
          <a:bodyPr/>
          <a:lstStyle/>
          <a:p>
            <a:fld id="{4FAB73BC-B049-4115-A692-8D63A059BFB8}" type="slidenum">
              <a:rPr lang="en-US" smtClean="0"/>
              <a:t>62</a:t>
            </a:fld>
            <a:endParaRPr lang="en-US" dirty="0"/>
          </a:p>
        </p:txBody>
      </p:sp>
    </p:spTree>
    <p:extLst>
      <p:ext uri="{BB962C8B-B14F-4D97-AF65-F5344CB8AC3E}">
        <p14:creationId xmlns:p14="http://schemas.microsoft.com/office/powerpoint/2010/main" val="11767122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59812" y="253197"/>
            <a:ext cx="10058400" cy="1450757"/>
          </a:xfrm>
        </p:spPr>
        <p:txBody>
          <a:bodyPr/>
          <a:lstStyle/>
          <a:p>
            <a:r>
              <a:rPr kumimoji="1" lang="en-US" altLang="zh-CN" dirty="0" smtClean="0"/>
              <a:t>Dataset</a:t>
            </a:r>
            <a:r>
              <a:rPr kumimoji="1" lang="zh-CN" altLang="en-US" dirty="0" smtClean="0"/>
              <a:t>：</a:t>
            </a:r>
            <a:r>
              <a:rPr kumimoji="1" lang="en-US" altLang="zh-CN" dirty="0" smtClean="0"/>
              <a:t>200-2011</a:t>
            </a:r>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24600"/>
            <a:ext cx="2781300" cy="533400"/>
          </a:xfrm>
          <a:prstGeom prst="rect">
            <a:avLst/>
          </a:prstGeom>
        </p:spPr>
      </p:pic>
      <p:pic>
        <p:nvPicPr>
          <p:cNvPr id="5" name="内容占位符 4"/>
          <p:cNvPicPr>
            <a:picLocks noGrp="1"/>
          </p:cNvPicPr>
          <p:nvPr>
            <p:ph idx="1"/>
          </p:nvPr>
        </p:nvPicPr>
        <p:blipFill>
          <a:blip r:embed="rId4">
            <a:extLst>
              <a:ext uri="{28A0092B-C50C-407E-A947-70E740481C1C}">
                <a14:useLocalDpi xmlns:a14="http://schemas.microsoft.com/office/drawing/2010/main" val="0"/>
              </a:ext>
            </a:extLst>
          </a:blip>
          <a:stretch>
            <a:fillRect/>
          </a:stretch>
        </p:blipFill>
        <p:spPr>
          <a:xfrm>
            <a:off x="8803372" y="2781700"/>
            <a:ext cx="360000" cy="360000"/>
          </a:xfrm>
        </p:spPr>
      </p:pic>
      <p:pic>
        <p:nvPicPr>
          <p:cNvPr id="6" name="图片 5"/>
          <p:cNvPicPr>
            <a:picLocks/>
          </p:cNvPicPr>
          <p:nvPr/>
        </p:nvPicPr>
        <p:blipFill>
          <a:blip r:embed="rId5">
            <a:extLst>
              <a:ext uri="{28A0092B-C50C-407E-A947-70E740481C1C}">
                <a14:useLocalDpi xmlns:a14="http://schemas.microsoft.com/office/drawing/2010/main" val="0"/>
              </a:ext>
            </a:extLst>
          </a:blip>
          <a:stretch>
            <a:fillRect/>
          </a:stretch>
        </p:blipFill>
        <p:spPr>
          <a:xfrm>
            <a:off x="9209772" y="2781700"/>
            <a:ext cx="360000" cy="360000"/>
          </a:xfrm>
          <a:prstGeom prst="rect">
            <a:avLst/>
          </a:prstGeom>
        </p:spPr>
      </p:pic>
      <p:sp>
        <p:nvSpPr>
          <p:cNvPr id="13" name="文本框 12"/>
          <p:cNvSpPr txBox="1"/>
          <p:nvPr/>
        </p:nvSpPr>
        <p:spPr>
          <a:xfrm>
            <a:off x="9664596" y="2781700"/>
            <a:ext cx="2273508" cy="369332"/>
          </a:xfrm>
          <a:prstGeom prst="rect">
            <a:avLst/>
          </a:prstGeom>
          <a:noFill/>
        </p:spPr>
        <p:txBody>
          <a:bodyPr wrap="none" rtlCol="0">
            <a:spAutoFit/>
          </a:bodyPr>
          <a:lstStyle/>
          <a:p>
            <a:r>
              <a:rPr kumimoji="1" lang="en-US" altLang="zh-CN" dirty="0" smtClean="0"/>
              <a:t>Black</a:t>
            </a:r>
            <a:r>
              <a:rPr kumimoji="1" lang="zh-CN" altLang="en-US" dirty="0" smtClean="0"/>
              <a:t> </a:t>
            </a:r>
            <a:r>
              <a:rPr kumimoji="1" lang="en-US" altLang="zh-CN" dirty="0" smtClean="0"/>
              <a:t>footed</a:t>
            </a:r>
            <a:r>
              <a:rPr kumimoji="1" lang="zh-CN" altLang="en-US" dirty="0" smtClean="0"/>
              <a:t> </a:t>
            </a:r>
            <a:r>
              <a:rPr kumimoji="1" lang="en-US" altLang="zh-CN" dirty="0"/>
              <a:t>Albatross</a:t>
            </a:r>
            <a:endParaRPr kumimoji="1" lang="zh-CN" altLang="en-US" dirty="0"/>
          </a:p>
        </p:txBody>
      </p:sp>
      <p:pic>
        <p:nvPicPr>
          <p:cNvPr id="15" name="图片 14"/>
          <p:cNvPicPr>
            <a:picLocks/>
          </p:cNvPicPr>
          <p:nvPr/>
        </p:nvPicPr>
        <p:blipFill>
          <a:blip r:embed="rId6">
            <a:extLst>
              <a:ext uri="{28A0092B-C50C-407E-A947-70E740481C1C}">
                <a14:useLocalDpi xmlns:a14="http://schemas.microsoft.com/office/drawing/2010/main" val="0"/>
              </a:ext>
            </a:extLst>
          </a:blip>
          <a:stretch>
            <a:fillRect/>
          </a:stretch>
        </p:blipFill>
        <p:spPr>
          <a:xfrm>
            <a:off x="8803372" y="3210495"/>
            <a:ext cx="360000" cy="360000"/>
          </a:xfrm>
          <a:prstGeom prst="rect">
            <a:avLst/>
          </a:prstGeom>
        </p:spPr>
      </p:pic>
      <p:pic>
        <p:nvPicPr>
          <p:cNvPr id="18" name="图片 17"/>
          <p:cNvPicPr>
            <a:picLocks/>
          </p:cNvPicPr>
          <p:nvPr/>
        </p:nvPicPr>
        <p:blipFill>
          <a:blip r:embed="rId7">
            <a:extLst>
              <a:ext uri="{28A0092B-C50C-407E-A947-70E740481C1C}">
                <a14:useLocalDpi xmlns:a14="http://schemas.microsoft.com/office/drawing/2010/main" val="0"/>
              </a:ext>
            </a:extLst>
          </a:blip>
          <a:stretch>
            <a:fillRect/>
          </a:stretch>
        </p:blipFill>
        <p:spPr>
          <a:xfrm>
            <a:off x="9209772" y="3210495"/>
            <a:ext cx="360000" cy="360000"/>
          </a:xfrm>
          <a:prstGeom prst="rect">
            <a:avLst/>
          </a:prstGeom>
        </p:spPr>
      </p:pic>
      <p:sp>
        <p:nvSpPr>
          <p:cNvPr id="22" name="文本框 21"/>
          <p:cNvSpPr txBox="1">
            <a:spLocks/>
          </p:cNvSpPr>
          <p:nvPr/>
        </p:nvSpPr>
        <p:spPr>
          <a:xfrm>
            <a:off x="9794343" y="3164120"/>
            <a:ext cx="360000" cy="360000"/>
          </a:xfrm>
          <a:prstGeom prst="rect">
            <a:avLst/>
          </a:prstGeom>
          <a:noFill/>
        </p:spPr>
        <p:txBody>
          <a:bodyPr wrap="none" rtlCol="0">
            <a:spAutoFit/>
          </a:bodyPr>
          <a:lstStyle/>
          <a:p>
            <a:r>
              <a:rPr kumimoji="1" lang="en-US" altLang="zh-CN"/>
              <a:t>Bobolink</a:t>
            </a:r>
            <a:endParaRPr kumimoji="1" lang="zh-CN" altLang="en-US" dirty="0"/>
          </a:p>
        </p:txBody>
      </p:sp>
      <p:pic>
        <p:nvPicPr>
          <p:cNvPr id="23" name="图片 22"/>
          <p:cNvPicPr>
            <a:picLocks/>
          </p:cNvPicPr>
          <p:nvPr/>
        </p:nvPicPr>
        <p:blipFill>
          <a:blip r:embed="rId8">
            <a:extLst>
              <a:ext uri="{28A0092B-C50C-407E-A947-70E740481C1C}">
                <a14:useLocalDpi xmlns:a14="http://schemas.microsoft.com/office/drawing/2010/main" val="0"/>
              </a:ext>
            </a:extLst>
          </a:blip>
          <a:stretch>
            <a:fillRect/>
          </a:stretch>
        </p:blipFill>
        <p:spPr>
          <a:xfrm>
            <a:off x="9209772" y="3639290"/>
            <a:ext cx="360000" cy="360000"/>
          </a:xfrm>
          <a:prstGeom prst="rect">
            <a:avLst/>
          </a:prstGeom>
        </p:spPr>
      </p:pic>
      <p:pic>
        <p:nvPicPr>
          <p:cNvPr id="28" name="图片 27"/>
          <p:cNvPicPr>
            <a:picLocks/>
          </p:cNvPicPr>
          <p:nvPr/>
        </p:nvPicPr>
        <p:blipFill>
          <a:blip r:embed="rId9">
            <a:extLst>
              <a:ext uri="{28A0092B-C50C-407E-A947-70E740481C1C}">
                <a14:useLocalDpi xmlns:a14="http://schemas.microsoft.com/office/drawing/2010/main" val="0"/>
              </a:ext>
            </a:extLst>
          </a:blip>
          <a:stretch>
            <a:fillRect/>
          </a:stretch>
        </p:blipFill>
        <p:spPr>
          <a:xfrm>
            <a:off x="8803372" y="3639290"/>
            <a:ext cx="360000" cy="360000"/>
          </a:xfrm>
          <a:prstGeom prst="rect">
            <a:avLst/>
          </a:prstGeom>
        </p:spPr>
      </p:pic>
      <p:sp>
        <p:nvSpPr>
          <p:cNvPr id="31" name="文本框 30"/>
          <p:cNvSpPr txBox="1"/>
          <p:nvPr/>
        </p:nvSpPr>
        <p:spPr>
          <a:xfrm>
            <a:off x="9794343" y="3629958"/>
            <a:ext cx="955903" cy="369332"/>
          </a:xfrm>
          <a:prstGeom prst="rect">
            <a:avLst/>
          </a:prstGeom>
          <a:noFill/>
        </p:spPr>
        <p:txBody>
          <a:bodyPr wrap="none" rtlCol="0">
            <a:spAutoFit/>
          </a:bodyPr>
          <a:lstStyle/>
          <a:p>
            <a:r>
              <a:rPr kumimoji="1" lang="en-US" altLang="zh-CN"/>
              <a:t>Cardinal</a:t>
            </a:r>
            <a:endParaRPr kumimoji="1" lang="zh-CN" altLang="en-US" dirty="0"/>
          </a:p>
        </p:txBody>
      </p:sp>
      <p:pic>
        <p:nvPicPr>
          <p:cNvPr id="34" name="图片 33"/>
          <p:cNvPicPr>
            <a:picLocks/>
          </p:cNvPicPr>
          <p:nvPr/>
        </p:nvPicPr>
        <p:blipFill>
          <a:blip r:embed="rId10">
            <a:extLst>
              <a:ext uri="{28A0092B-C50C-407E-A947-70E740481C1C}">
                <a14:useLocalDpi xmlns:a14="http://schemas.microsoft.com/office/drawing/2010/main" val="0"/>
              </a:ext>
            </a:extLst>
          </a:blip>
          <a:stretch>
            <a:fillRect/>
          </a:stretch>
        </p:blipFill>
        <p:spPr>
          <a:xfrm>
            <a:off x="8803372" y="4068085"/>
            <a:ext cx="360000" cy="360000"/>
          </a:xfrm>
          <a:prstGeom prst="rect">
            <a:avLst/>
          </a:prstGeom>
        </p:spPr>
      </p:pic>
      <p:pic>
        <p:nvPicPr>
          <p:cNvPr id="36" name="图片 35"/>
          <p:cNvPicPr>
            <a:picLocks/>
          </p:cNvPicPr>
          <p:nvPr/>
        </p:nvPicPr>
        <p:blipFill>
          <a:blip r:embed="rId11">
            <a:extLst>
              <a:ext uri="{28A0092B-C50C-407E-A947-70E740481C1C}">
                <a14:useLocalDpi xmlns:a14="http://schemas.microsoft.com/office/drawing/2010/main" val="0"/>
              </a:ext>
            </a:extLst>
          </a:blip>
          <a:stretch>
            <a:fillRect/>
          </a:stretch>
        </p:blipFill>
        <p:spPr>
          <a:xfrm>
            <a:off x="9209772" y="4068085"/>
            <a:ext cx="360000" cy="360000"/>
          </a:xfrm>
          <a:prstGeom prst="rect">
            <a:avLst/>
          </a:prstGeom>
        </p:spPr>
      </p:pic>
      <p:sp>
        <p:nvSpPr>
          <p:cNvPr id="40" name="文本框 39"/>
          <p:cNvSpPr txBox="1"/>
          <p:nvPr/>
        </p:nvSpPr>
        <p:spPr>
          <a:xfrm>
            <a:off x="9794343" y="4063419"/>
            <a:ext cx="1200650" cy="369332"/>
          </a:xfrm>
          <a:prstGeom prst="rect">
            <a:avLst/>
          </a:prstGeom>
          <a:noFill/>
        </p:spPr>
        <p:txBody>
          <a:bodyPr wrap="none" rtlCol="0">
            <a:spAutoFit/>
          </a:bodyPr>
          <a:lstStyle/>
          <a:p>
            <a:r>
              <a:rPr kumimoji="1" lang="en-US" altLang="zh-CN"/>
              <a:t>Frigatebird</a:t>
            </a:r>
            <a:endParaRPr kumimoji="1" lang="zh-CN" altLang="en-US" dirty="0"/>
          </a:p>
        </p:txBody>
      </p:sp>
      <p:pic>
        <p:nvPicPr>
          <p:cNvPr id="41" name="图片 40"/>
          <p:cNvPicPr>
            <a:picLocks/>
          </p:cNvPicPr>
          <p:nvPr/>
        </p:nvPicPr>
        <p:blipFill>
          <a:blip r:embed="rId12">
            <a:extLst>
              <a:ext uri="{28A0092B-C50C-407E-A947-70E740481C1C}">
                <a14:useLocalDpi xmlns:a14="http://schemas.microsoft.com/office/drawing/2010/main" val="0"/>
              </a:ext>
            </a:extLst>
          </a:blip>
          <a:stretch>
            <a:fillRect/>
          </a:stretch>
        </p:blipFill>
        <p:spPr>
          <a:xfrm>
            <a:off x="9215076" y="4496880"/>
            <a:ext cx="360000" cy="360000"/>
          </a:xfrm>
          <a:prstGeom prst="rect">
            <a:avLst/>
          </a:prstGeom>
        </p:spPr>
      </p:pic>
      <p:sp>
        <p:nvSpPr>
          <p:cNvPr id="49" name="文本框 48"/>
          <p:cNvSpPr txBox="1"/>
          <p:nvPr/>
        </p:nvSpPr>
        <p:spPr>
          <a:xfrm>
            <a:off x="9794343" y="4492214"/>
            <a:ext cx="941925" cy="369332"/>
          </a:xfrm>
          <a:prstGeom prst="rect">
            <a:avLst/>
          </a:prstGeom>
          <a:noFill/>
        </p:spPr>
        <p:txBody>
          <a:bodyPr wrap="none" rtlCol="0">
            <a:spAutoFit/>
          </a:bodyPr>
          <a:lstStyle/>
          <a:p>
            <a:r>
              <a:rPr kumimoji="1" lang="en-US" altLang="zh-CN"/>
              <a:t>Gadwall</a:t>
            </a:r>
            <a:endParaRPr kumimoji="1" lang="zh-CN" altLang="en-US" dirty="0"/>
          </a:p>
        </p:txBody>
      </p:sp>
      <p:pic>
        <p:nvPicPr>
          <p:cNvPr id="50" name="图片 49"/>
          <p:cNvPicPr>
            <a:picLocks/>
          </p:cNvPicPr>
          <p:nvPr/>
        </p:nvPicPr>
        <p:blipFill>
          <a:blip r:embed="rId13">
            <a:extLst>
              <a:ext uri="{28A0092B-C50C-407E-A947-70E740481C1C}">
                <a14:useLocalDpi xmlns:a14="http://schemas.microsoft.com/office/drawing/2010/main" val="0"/>
              </a:ext>
            </a:extLst>
          </a:blip>
          <a:stretch>
            <a:fillRect/>
          </a:stretch>
        </p:blipFill>
        <p:spPr>
          <a:xfrm>
            <a:off x="9209772" y="4920461"/>
            <a:ext cx="360000" cy="360000"/>
          </a:xfrm>
          <a:prstGeom prst="rect">
            <a:avLst/>
          </a:prstGeom>
        </p:spPr>
      </p:pic>
      <p:pic>
        <p:nvPicPr>
          <p:cNvPr id="52" name="图片 51"/>
          <p:cNvPicPr>
            <a:picLocks/>
          </p:cNvPicPr>
          <p:nvPr/>
        </p:nvPicPr>
        <p:blipFill>
          <a:blip r:embed="rId14">
            <a:extLst>
              <a:ext uri="{28A0092B-C50C-407E-A947-70E740481C1C}">
                <a14:useLocalDpi xmlns:a14="http://schemas.microsoft.com/office/drawing/2010/main" val="0"/>
              </a:ext>
            </a:extLst>
          </a:blip>
          <a:stretch>
            <a:fillRect/>
          </a:stretch>
        </p:blipFill>
        <p:spPr>
          <a:xfrm>
            <a:off x="7990572" y="4920461"/>
            <a:ext cx="360000" cy="360000"/>
          </a:xfrm>
          <a:prstGeom prst="rect">
            <a:avLst/>
          </a:prstGeom>
        </p:spPr>
      </p:pic>
      <p:pic>
        <p:nvPicPr>
          <p:cNvPr id="54" name="图片 53"/>
          <p:cNvPicPr>
            <a:picLocks/>
          </p:cNvPicPr>
          <p:nvPr/>
        </p:nvPicPr>
        <p:blipFill>
          <a:blip r:embed="rId15">
            <a:extLst>
              <a:ext uri="{28A0092B-C50C-407E-A947-70E740481C1C}">
                <a14:useLocalDpi xmlns:a14="http://schemas.microsoft.com/office/drawing/2010/main" val="0"/>
              </a:ext>
            </a:extLst>
          </a:blip>
          <a:stretch>
            <a:fillRect/>
          </a:stretch>
        </p:blipFill>
        <p:spPr>
          <a:xfrm>
            <a:off x="8396972" y="4920461"/>
            <a:ext cx="360000" cy="360000"/>
          </a:xfrm>
          <a:prstGeom prst="rect">
            <a:avLst/>
          </a:prstGeom>
        </p:spPr>
      </p:pic>
      <p:pic>
        <p:nvPicPr>
          <p:cNvPr id="55" name="图片 54"/>
          <p:cNvPicPr>
            <a:picLocks/>
          </p:cNvPicPr>
          <p:nvPr/>
        </p:nvPicPr>
        <p:blipFill>
          <a:blip r:embed="rId16">
            <a:extLst>
              <a:ext uri="{28A0092B-C50C-407E-A947-70E740481C1C}">
                <a14:useLocalDpi xmlns:a14="http://schemas.microsoft.com/office/drawing/2010/main" val="0"/>
              </a:ext>
            </a:extLst>
          </a:blip>
          <a:stretch>
            <a:fillRect/>
          </a:stretch>
        </p:blipFill>
        <p:spPr>
          <a:xfrm>
            <a:off x="7584172" y="4920461"/>
            <a:ext cx="360000" cy="360000"/>
          </a:xfrm>
          <a:prstGeom prst="rect">
            <a:avLst/>
          </a:prstGeom>
        </p:spPr>
      </p:pic>
      <p:sp>
        <p:nvSpPr>
          <p:cNvPr id="58" name="文本框 57"/>
          <p:cNvSpPr txBox="1"/>
          <p:nvPr/>
        </p:nvSpPr>
        <p:spPr>
          <a:xfrm>
            <a:off x="9811398" y="4926122"/>
            <a:ext cx="907813" cy="369332"/>
          </a:xfrm>
          <a:prstGeom prst="rect">
            <a:avLst/>
          </a:prstGeom>
          <a:noFill/>
        </p:spPr>
        <p:txBody>
          <a:bodyPr wrap="none" rtlCol="0">
            <a:spAutoFit/>
          </a:bodyPr>
          <a:lstStyle/>
          <a:p>
            <a:r>
              <a:rPr kumimoji="1" lang="en-US" altLang="zh-CN"/>
              <a:t>Mallard</a:t>
            </a:r>
            <a:endParaRPr kumimoji="1" lang="zh-CN" altLang="en-US" dirty="0"/>
          </a:p>
        </p:txBody>
      </p:sp>
      <p:grpSp>
        <p:nvGrpSpPr>
          <p:cNvPr id="75" name="组 74"/>
          <p:cNvGrpSpPr/>
          <p:nvPr/>
        </p:nvGrpSpPr>
        <p:grpSpPr>
          <a:xfrm>
            <a:off x="6364972" y="2781700"/>
            <a:ext cx="3204800" cy="2932770"/>
            <a:chOff x="6364972" y="2781700"/>
            <a:chExt cx="3204800" cy="2932770"/>
          </a:xfrm>
        </p:grpSpPr>
        <p:grpSp>
          <p:nvGrpSpPr>
            <p:cNvPr id="73" name="组 72"/>
            <p:cNvGrpSpPr/>
            <p:nvPr/>
          </p:nvGrpSpPr>
          <p:grpSpPr>
            <a:xfrm>
              <a:off x="6364972" y="2781700"/>
              <a:ext cx="2798400" cy="2503975"/>
              <a:chOff x="6364972" y="2781700"/>
              <a:chExt cx="2798400" cy="2503975"/>
            </a:xfrm>
          </p:grpSpPr>
          <p:pic>
            <p:nvPicPr>
              <p:cNvPr id="42" name="图片 41"/>
              <p:cNvPicPr>
                <a:picLocks/>
              </p:cNvPicPr>
              <p:nvPr/>
            </p:nvPicPr>
            <p:blipFill>
              <a:blip r:embed="rId17">
                <a:extLst>
                  <a:ext uri="{28A0092B-C50C-407E-A947-70E740481C1C}">
                    <a14:useLocalDpi xmlns:a14="http://schemas.microsoft.com/office/drawing/2010/main" val="0"/>
                  </a:ext>
                </a:extLst>
              </a:blip>
              <a:stretch>
                <a:fillRect/>
              </a:stretch>
            </p:blipFill>
            <p:spPr>
              <a:xfrm>
                <a:off x="8803372" y="4497162"/>
                <a:ext cx="360000" cy="360000"/>
              </a:xfrm>
              <a:prstGeom prst="rect">
                <a:avLst/>
              </a:prstGeom>
            </p:spPr>
          </p:pic>
          <p:pic>
            <p:nvPicPr>
              <p:cNvPr id="51" name="图片 50"/>
              <p:cNvPicPr>
                <a:picLocks/>
              </p:cNvPicPr>
              <p:nvPr/>
            </p:nvPicPr>
            <p:blipFill>
              <a:blip r:embed="rId18">
                <a:extLst>
                  <a:ext uri="{28A0092B-C50C-407E-A947-70E740481C1C}">
                    <a14:useLocalDpi xmlns:a14="http://schemas.microsoft.com/office/drawing/2010/main" val="0"/>
                  </a:ext>
                </a:extLst>
              </a:blip>
              <a:stretch>
                <a:fillRect/>
              </a:stretch>
            </p:blipFill>
            <p:spPr>
              <a:xfrm>
                <a:off x="8803372" y="4920461"/>
                <a:ext cx="360000" cy="360000"/>
              </a:xfrm>
              <a:prstGeom prst="rect">
                <a:avLst/>
              </a:prstGeom>
            </p:spPr>
          </p:pic>
          <p:grpSp>
            <p:nvGrpSpPr>
              <p:cNvPr id="72" name="组 71"/>
              <p:cNvGrpSpPr/>
              <p:nvPr/>
            </p:nvGrpSpPr>
            <p:grpSpPr>
              <a:xfrm>
                <a:off x="6364972" y="2781700"/>
                <a:ext cx="2392000" cy="2503975"/>
                <a:chOff x="6364972" y="2781700"/>
                <a:chExt cx="2392000" cy="2503975"/>
              </a:xfrm>
            </p:grpSpPr>
            <p:grpSp>
              <p:nvGrpSpPr>
                <p:cNvPr id="71" name="组 70"/>
                <p:cNvGrpSpPr/>
                <p:nvPr/>
              </p:nvGrpSpPr>
              <p:grpSpPr>
                <a:xfrm>
                  <a:off x="6364972" y="2781700"/>
                  <a:ext cx="2392000" cy="2075180"/>
                  <a:chOff x="6364972" y="2781700"/>
                  <a:chExt cx="2392000" cy="2075180"/>
                </a:xfrm>
              </p:grpSpPr>
              <p:pic>
                <p:nvPicPr>
                  <p:cNvPr id="11" name="图片 10"/>
                  <p:cNvPicPr>
                    <a:picLocks/>
                  </p:cNvPicPr>
                  <p:nvPr/>
                </p:nvPicPr>
                <p:blipFill>
                  <a:blip r:embed="rId19">
                    <a:extLst>
                      <a:ext uri="{28A0092B-C50C-407E-A947-70E740481C1C}">
                        <a14:useLocalDpi xmlns:a14="http://schemas.microsoft.com/office/drawing/2010/main" val="0"/>
                      </a:ext>
                    </a:extLst>
                  </a:blip>
                  <a:stretch>
                    <a:fillRect/>
                  </a:stretch>
                </p:blipFill>
                <p:spPr>
                  <a:xfrm>
                    <a:off x="8396972" y="2781700"/>
                    <a:ext cx="360000" cy="360000"/>
                  </a:xfrm>
                  <a:prstGeom prst="rect">
                    <a:avLst/>
                  </a:prstGeom>
                </p:spPr>
              </p:pic>
              <p:pic>
                <p:nvPicPr>
                  <p:cNvPr id="12" name="图片 11"/>
                  <p:cNvPicPr>
                    <a:picLocks/>
                  </p:cNvPicPr>
                  <p:nvPr/>
                </p:nvPicPr>
                <p:blipFill>
                  <a:blip r:embed="rId20">
                    <a:extLst>
                      <a:ext uri="{28A0092B-C50C-407E-A947-70E740481C1C}">
                        <a14:useLocalDpi xmlns:a14="http://schemas.microsoft.com/office/drawing/2010/main" val="0"/>
                      </a:ext>
                    </a:extLst>
                  </a:blip>
                  <a:stretch>
                    <a:fillRect/>
                  </a:stretch>
                </p:blipFill>
                <p:spPr>
                  <a:xfrm>
                    <a:off x="7990572" y="2781700"/>
                    <a:ext cx="360000" cy="360000"/>
                  </a:xfrm>
                  <a:prstGeom prst="rect">
                    <a:avLst/>
                  </a:prstGeom>
                </p:spPr>
              </p:pic>
              <p:pic>
                <p:nvPicPr>
                  <p:cNvPr id="14" name="图片 13"/>
                  <p:cNvPicPr>
                    <a:picLocks/>
                  </p:cNvPicPr>
                  <p:nvPr/>
                </p:nvPicPr>
                <p:blipFill>
                  <a:blip r:embed="rId21">
                    <a:extLst>
                      <a:ext uri="{28A0092B-C50C-407E-A947-70E740481C1C}">
                        <a14:useLocalDpi xmlns:a14="http://schemas.microsoft.com/office/drawing/2010/main" val="0"/>
                      </a:ext>
                    </a:extLst>
                  </a:blip>
                  <a:stretch>
                    <a:fillRect/>
                  </a:stretch>
                </p:blipFill>
                <p:spPr>
                  <a:xfrm>
                    <a:off x="8396972" y="3210495"/>
                    <a:ext cx="360000" cy="360000"/>
                  </a:xfrm>
                  <a:prstGeom prst="rect">
                    <a:avLst/>
                  </a:prstGeom>
                </p:spPr>
              </p:pic>
              <p:pic>
                <p:nvPicPr>
                  <p:cNvPr id="17" name="图片 16"/>
                  <p:cNvPicPr>
                    <a:picLocks/>
                  </p:cNvPicPr>
                  <p:nvPr/>
                </p:nvPicPr>
                <p:blipFill>
                  <a:blip r:embed="rId22">
                    <a:extLst>
                      <a:ext uri="{28A0092B-C50C-407E-A947-70E740481C1C}">
                        <a14:useLocalDpi xmlns:a14="http://schemas.microsoft.com/office/drawing/2010/main" val="0"/>
                      </a:ext>
                    </a:extLst>
                  </a:blip>
                  <a:stretch>
                    <a:fillRect/>
                  </a:stretch>
                </p:blipFill>
                <p:spPr>
                  <a:xfrm>
                    <a:off x="7990572" y="3210495"/>
                    <a:ext cx="360000" cy="360000"/>
                  </a:xfrm>
                  <a:prstGeom prst="rect">
                    <a:avLst/>
                  </a:prstGeom>
                </p:spPr>
              </p:pic>
              <p:pic>
                <p:nvPicPr>
                  <p:cNvPr id="29" name="图片 28"/>
                  <p:cNvPicPr>
                    <a:picLocks/>
                  </p:cNvPicPr>
                  <p:nvPr/>
                </p:nvPicPr>
                <p:blipFill>
                  <a:blip r:embed="rId23">
                    <a:extLst>
                      <a:ext uri="{28A0092B-C50C-407E-A947-70E740481C1C}">
                        <a14:useLocalDpi xmlns:a14="http://schemas.microsoft.com/office/drawing/2010/main" val="0"/>
                      </a:ext>
                    </a:extLst>
                  </a:blip>
                  <a:stretch>
                    <a:fillRect/>
                  </a:stretch>
                </p:blipFill>
                <p:spPr>
                  <a:xfrm>
                    <a:off x="8396972" y="3639290"/>
                    <a:ext cx="360000" cy="360000"/>
                  </a:xfrm>
                  <a:prstGeom prst="rect">
                    <a:avLst/>
                  </a:prstGeom>
                </p:spPr>
              </p:pic>
              <p:pic>
                <p:nvPicPr>
                  <p:cNvPr id="30" name="图片 29"/>
                  <p:cNvPicPr>
                    <a:picLocks/>
                  </p:cNvPicPr>
                  <p:nvPr/>
                </p:nvPicPr>
                <p:blipFill>
                  <a:blip r:embed="rId24">
                    <a:extLst>
                      <a:ext uri="{28A0092B-C50C-407E-A947-70E740481C1C}">
                        <a14:useLocalDpi xmlns:a14="http://schemas.microsoft.com/office/drawing/2010/main" val="0"/>
                      </a:ext>
                    </a:extLst>
                  </a:blip>
                  <a:stretch>
                    <a:fillRect/>
                  </a:stretch>
                </p:blipFill>
                <p:spPr>
                  <a:xfrm>
                    <a:off x="7990572" y="3639290"/>
                    <a:ext cx="360000" cy="360000"/>
                  </a:xfrm>
                  <a:prstGeom prst="rect">
                    <a:avLst/>
                  </a:prstGeom>
                </p:spPr>
              </p:pic>
              <p:pic>
                <p:nvPicPr>
                  <p:cNvPr id="37" name="图片 36"/>
                  <p:cNvPicPr>
                    <a:picLocks/>
                  </p:cNvPicPr>
                  <p:nvPr/>
                </p:nvPicPr>
                <p:blipFill>
                  <a:blip r:embed="rId25">
                    <a:extLst>
                      <a:ext uri="{28A0092B-C50C-407E-A947-70E740481C1C}">
                        <a14:useLocalDpi xmlns:a14="http://schemas.microsoft.com/office/drawing/2010/main" val="0"/>
                      </a:ext>
                    </a:extLst>
                  </a:blip>
                  <a:stretch>
                    <a:fillRect/>
                  </a:stretch>
                </p:blipFill>
                <p:spPr>
                  <a:xfrm>
                    <a:off x="8396972" y="4068085"/>
                    <a:ext cx="360000" cy="360000"/>
                  </a:xfrm>
                  <a:prstGeom prst="rect">
                    <a:avLst/>
                  </a:prstGeom>
                </p:spPr>
              </p:pic>
              <p:grpSp>
                <p:nvGrpSpPr>
                  <p:cNvPr id="70" name="组 69"/>
                  <p:cNvGrpSpPr/>
                  <p:nvPr/>
                </p:nvGrpSpPr>
                <p:grpSpPr>
                  <a:xfrm>
                    <a:off x="6364972" y="2781700"/>
                    <a:ext cx="1579200" cy="1646385"/>
                    <a:chOff x="6364972" y="2781700"/>
                    <a:chExt cx="1579200" cy="1646385"/>
                  </a:xfrm>
                </p:grpSpPr>
                <p:pic>
                  <p:nvPicPr>
                    <p:cNvPr id="7" name="图片 6"/>
                    <p:cNvPicPr>
                      <a:picLocks/>
                    </p:cNvPicPr>
                    <p:nvPr/>
                  </p:nvPicPr>
                  <p:blipFill>
                    <a:blip r:embed="rId26">
                      <a:extLst>
                        <a:ext uri="{28A0092B-C50C-407E-A947-70E740481C1C}">
                          <a14:useLocalDpi xmlns:a14="http://schemas.microsoft.com/office/drawing/2010/main" val="0"/>
                        </a:ext>
                      </a:extLst>
                    </a:blip>
                    <a:stretch>
                      <a:fillRect/>
                    </a:stretch>
                  </p:blipFill>
                  <p:spPr>
                    <a:xfrm>
                      <a:off x="7584172" y="2781700"/>
                      <a:ext cx="360000" cy="360000"/>
                    </a:xfrm>
                    <a:prstGeom prst="rect">
                      <a:avLst/>
                    </a:prstGeom>
                  </p:spPr>
                </p:pic>
                <p:pic>
                  <p:nvPicPr>
                    <p:cNvPr id="9" name="图片 8"/>
                    <p:cNvPicPr>
                      <a:picLocks/>
                    </p:cNvPicPr>
                    <p:nvPr/>
                  </p:nvPicPr>
                  <p:blipFill>
                    <a:blip r:embed="rId27">
                      <a:extLst>
                        <a:ext uri="{28A0092B-C50C-407E-A947-70E740481C1C}">
                          <a14:useLocalDpi xmlns:a14="http://schemas.microsoft.com/office/drawing/2010/main" val="0"/>
                        </a:ext>
                      </a:extLst>
                    </a:blip>
                    <a:stretch>
                      <a:fillRect/>
                    </a:stretch>
                  </p:blipFill>
                  <p:spPr>
                    <a:xfrm>
                      <a:off x="7177772" y="2781700"/>
                      <a:ext cx="360000" cy="360000"/>
                    </a:xfrm>
                    <a:prstGeom prst="rect">
                      <a:avLst/>
                    </a:prstGeom>
                  </p:spPr>
                </p:pic>
                <p:pic>
                  <p:nvPicPr>
                    <p:cNvPr id="16" name="图片 15"/>
                    <p:cNvPicPr>
                      <a:picLocks/>
                    </p:cNvPicPr>
                    <p:nvPr/>
                  </p:nvPicPr>
                  <p:blipFill>
                    <a:blip r:embed="rId28">
                      <a:extLst>
                        <a:ext uri="{28A0092B-C50C-407E-A947-70E740481C1C}">
                          <a14:useLocalDpi xmlns:a14="http://schemas.microsoft.com/office/drawing/2010/main" val="0"/>
                        </a:ext>
                      </a:extLst>
                    </a:blip>
                    <a:stretch>
                      <a:fillRect/>
                    </a:stretch>
                  </p:blipFill>
                  <p:spPr>
                    <a:xfrm>
                      <a:off x="7584172" y="3210495"/>
                      <a:ext cx="360000" cy="360000"/>
                    </a:xfrm>
                    <a:prstGeom prst="rect">
                      <a:avLst/>
                    </a:prstGeom>
                  </p:spPr>
                </p:pic>
                <p:pic>
                  <p:nvPicPr>
                    <p:cNvPr id="20" name="图片 19"/>
                    <p:cNvPicPr>
                      <a:picLocks/>
                    </p:cNvPicPr>
                    <p:nvPr/>
                  </p:nvPicPr>
                  <p:blipFill>
                    <a:blip r:embed="rId29">
                      <a:extLst>
                        <a:ext uri="{28A0092B-C50C-407E-A947-70E740481C1C}">
                          <a14:useLocalDpi xmlns:a14="http://schemas.microsoft.com/office/drawing/2010/main" val="0"/>
                        </a:ext>
                      </a:extLst>
                    </a:blip>
                    <a:stretch>
                      <a:fillRect/>
                    </a:stretch>
                  </p:blipFill>
                  <p:spPr>
                    <a:xfrm>
                      <a:off x="7177772" y="3210495"/>
                      <a:ext cx="360000" cy="360000"/>
                    </a:xfrm>
                    <a:prstGeom prst="rect">
                      <a:avLst/>
                    </a:prstGeom>
                  </p:spPr>
                </p:pic>
                <p:grpSp>
                  <p:nvGrpSpPr>
                    <p:cNvPr id="69" name="组 68"/>
                    <p:cNvGrpSpPr/>
                    <p:nvPr/>
                  </p:nvGrpSpPr>
                  <p:grpSpPr>
                    <a:xfrm>
                      <a:off x="6364972" y="2781700"/>
                      <a:ext cx="766400" cy="788795"/>
                      <a:chOff x="6364972" y="2781700"/>
                      <a:chExt cx="766400" cy="788795"/>
                    </a:xfrm>
                  </p:grpSpPr>
                  <p:grpSp>
                    <p:nvGrpSpPr>
                      <p:cNvPr id="68" name="组 67"/>
                      <p:cNvGrpSpPr/>
                      <p:nvPr/>
                    </p:nvGrpSpPr>
                    <p:grpSpPr>
                      <a:xfrm>
                        <a:off x="6364972" y="2781700"/>
                        <a:ext cx="766400" cy="360000"/>
                        <a:chOff x="6364972" y="2781700"/>
                        <a:chExt cx="766400" cy="360000"/>
                      </a:xfrm>
                    </p:grpSpPr>
                    <p:pic>
                      <p:nvPicPr>
                        <p:cNvPr id="8" name="图片 7"/>
                        <p:cNvPicPr>
                          <a:picLocks/>
                        </p:cNvPicPr>
                        <p:nvPr/>
                      </p:nvPicPr>
                      <p:blipFill>
                        <a:blip r:embed="rId30">
                          <a:extLst>
                            <a:ext uri="{28A0092B-C50C-407E-A947-70E740481C1C}">
                              <a14:useLocalDpi xmlns:a14="http://schemas.microsoft.com/office/drawing/2010/main" val="0"/>
                            </a:ext>
                          </a:extLst>
                        </a:blip>
                        <a:stretch>
                          <a:fillRect/>
                        </a:stretch>
                      </p:blipFill>
                      <p:spPr>
                        <a:xfrm>
                          <a:off x="6364972" y="2781700"/>
                          <a:ext cx="360000" cy="360000"/>
                        </a:xfrm>
                        <a:prstGeom prst="rect">
                          <a:avLst/>
                        </a:prstGeom>
                      </p:spPr>
                    </p:pic>
                    <p:pic>
                      <p:nvPicPr>
                        <p:cNvPr id="10" name="图片 9"/>
                        <p:cNvPicPr>
                          <a:picLocks/>
                        </p:cNvPicPr>
                        <p:nvPr/>
                      </p:nvPicPr>
                      <p:blipFill>
                        <a:blip r:embed="rId31">
                          <a:extLst>
                            <a:ext uri="{28A0092B-C50C-407E-A947-70E740481C1C}">
                              <a14:useLocalDpi xmlns:a14="http://schemas.microsoft.com/office/drawing/2010/main" val="0"/>
                            </a:ext>
                          </a:extLst>
                        </a:blip>
                        <a:stretch>
                          <a:fillRect/>
                        </a:stretch>
                      </p:blipFill>
                      <p:spPr>
                        <a:xfrm>
                          <a:off x="6771372" y="2781700"/>
                          <a:ext cx="360000" cy="360000"/>
                        </a:xfrm>
                        <a:prstGeom prst="rect">
                          <a:avLst/>
                        </a:prstGeom>
                      </p:spPr>
                    </p:pic>
                  </p:grpSp>
                  <p:pic>
                    <p:nvPicPr>
                      <p:cNvPr id="19" name="图片 18"/>
                      <p:cNvPicPr>
                        <a:picLocks/>
                      </p:cNvPicPr>
                      <p:nvPr/>
                    </p:nvPicPr>
                    <p:blipFill>
                      <a:blip r:embed="rId32">
                        <a:extLst>
                          <a:ext uri="{28A0092B-C50C-407E-A947-70E740481C1C}">
                            <a14:useLocalDpi xmlns:a14="http://schemas.microsoft.com/office/drawing/2010/main" val="0"/>
                          </a:ext>
                        </a:extLst>
                      </a:blip>
                      <a:stretch>
                        <a:fillRect/>
                      </a:stretch>
                    </p:blipFill>
                    <p:spPr>
                      <a:xfrm>
                        <a:off x="6766068" y="3210495"/>
                        <a:ext cx="360000" cy="360000"/>
                      </a:xfrm>
                      <a:prstGeom prst="rect">
                        <a:avLst/>
                      </a:prstGeom>
                    </p:spPr>
                  </p:pic>
                  <p:pic>
                    <p:nvPicPr>
                      <p:cNvPr id="21" name="图片 20"/>
                      <p:cNvPicPr>
                        <a:picLocks/>
                      </p:cNvPicPr>
                      <p:nvPr/>
                    </p:nvPicPr>
                    <p:blipFill>
                      <a:blip r:embed="rId33">
                        <a:extLst>
                          <a:ext uri="{28A0092B-C50C-407E-A947-70E740481C1C}">
                            <a14:useLocalDpi xmlns:a14="http://schemas.microsoft.com/office/drawing/2010/main" val="0"/>
                          </a:ext>
                        </a:extLst>
                      </a:blip>
                      <a:stretch>
                        <a:fillRect/>
                      </a:stretch>
                    </p:blipFill>
                    <p:spPr>
                      <a:xfrm>
                        <a:off x="6364972" y="3210495"/>
                        <a:ext cx="360000" cy="360000"/>
                      </a:xfrm>
                      <a:prstGeom prst="rect">
                        <a:avLst/>
                      </a:prstGeom>
                    </p:spPr>
                  </p:pic>
                </p:grpSp>
                <p:pic>
                  <p:nvPicPr>
                    <p:cNvPr id="24" name="图片 23"/>
                    <p:cNvPicPr>
                      <a:picLocks/>
                    </p:cNvPicPr>
                    <p:nvPr/>
                  </p:nvPicPr>
                  <p:blipFill>
                    <a:blip r:embed="rId34">
                      <a:extLst>
                        <a:ext uri="{28A0092B-C50C-407E-A947-70E740481C1C}">
                          <a14:useLocalDpi xmlns:a14="http://schemas.microsoft.com/office/drawing/2010/main" val="0"/>
                        </a:ext>
                      </a:extLst>
                    </a:blip>
                    <a:stretch>
                      <a:fillRect/>
                    </a:stretch>
                  </p:blipFill>
                  <p:spPr>
                    <a:xfrm>
                      <a:off x="7584172" y="3639290"/>
                      <a:ext cx="360000" cy="360000"/>
                    </a:xfrm>
                    <a:prstGeom prst="rect">
                      <a:avLst/>
                    </a:prstGeom>
                  </p:spPr>
                </p:pic>
                <p:pic>
                  <p:nvPicPr>
                    <p:cNvPr id="25" name="图片 24"/>
                    <p:cNvPicPr>
                      <a:picLocks/>
                    </p:cNvPicPr>
                    <p:nvPr/>
                  </p:nvPicPr>
                  <p:blipFill>
                    <a:blip r:embed="rId35">
                      <a:extLst>
                        <a:ext uri="{28A0092B-C50C-407E-A947-70E740481C1C}">
                          <a14:useLocalDpi xmlns:a14="http://schemas.microsoft.com/office/drawing/2010/main" val="0"/>
                        </a:ext>
                      </a:extLst>
                    </a:blip>
                    <a:stretch>
                      <a:fillRect/>
                    </a:stretch>
                  </p:blipFill>
                  <p:spPr>
                    <a:xfrm>
                      <a:off x="7177772" y="3639290"/>
                      <a:ext cx="360000" cy="360000"/>
                    </a:xfrm>
                    <a:prstGeom prst="rect">
                      <a:avLst/>
                    </a:prstGeom>
                  </p:spPr>
                </p:pic>
                <p:pic>
                  <p:nvPicPr>
                    <p:cNvPr id="26" name="图片 25"/>
                    <p:cNvPicPr>
                      <a:picLocks/>
                    </p:cNvPicPr>
                    <p:nvPr/>
                  </p:nvPicPr>
                  <p:blipFill>
                    <a:blip r:embed="rId36">
                      <a:extLst>
                        <a:ext uri="{28A0092B-C50C-407E-A947-70E740481C1C}">
                          <a14:useLocalDpi xmlns:a14="http://schemas.microsoft.com/office/drawing/2010/main" val="0"/>
                        </a:ext>
                      </a:extLst>
                    </a:blip>
                    <a:stretch>
                      <a:fillRect/>
                    </a:stretch>
                  </p:blipFill>
                  <p:spPr>
                    <a:xfrm>
                      <a:off x="6364972" y="3639290"/>
                      <a:ext cx="360000" cy="360000"/>
                    </a:xfrm>
                    <a:prstGeom prst="rect">
                      <a:avLst/>
                    </a:prstGeom>
                  </p:spPr>
                </p:pic>
                <p:pic>
                  <p:nvPicPr>
                    <p:cNvPr id="27" name="图片 26"/>
                    <p:cNvPicPr>
                      <a:picLocks/>
                    </p:cNvPicPr>
                    <p:nvPr/>
                  </p:nvPicPr>
                  <p:blipFill>
                    <a:blip r:embed="rId37">
                      <a:extLst>
                        <a:ext uri="{28A0092B-C50C-407E-A947-70E740481C1C}">
                          <a14:useLocalDpi xmlns:a14="http://schemas.microsoft.com/office/drawing/2010/main" val="0"/>
                        </a:ext>
                      </a:extLst>
                    </a:blip>
                    <a:stretch>
                      <a:fillRect/>
                    </a:stretch>
                  </p:blipFill>
                  <p:spPr>
                    <a:xfrm>
                      <a:off x="6766068" y="3639290"/>
                      <a:ext cx="360000" cy="360000"/>
                    </a:xfrm>
                    <a:prstGeom prst="rect">
                      <a:avLst/>
                    </a:prstGeom>
                  </p:spPr>
                </p:pic>
                <p:pic>
                  <p:nvPicPr>
                    <p:cNvPr id="32" name="图片 31"/>
                    <p:cNvPicPr>
                      <a:picLocks/>
                    </p:cNvPicPr>
                    <p:nvPr/>
                  </p:nvPicPr>
                  <p:blipFill>
                    <a:blip r:embed="rId38">
                      <a:extLst>
                        <a:ext uri="{28A0092B-C50C-407E-A947-70E740481C1C}">
                          <a14:useLocalDpi xmlns:a14="http://schemas.microsoft.com/office/drawing/2010/main" val="0"/>
                        </a:ext>
                      </a:extLst>
                    </a:blip>
                    <a:stretch>
                      <a:fillRect/>
                    </a:stretch>
                  </p:blipFill>
                  <p:spPr>
                    <a:xfrm>
                      <a:off x="7584172" y="4068085"/>
                      <a:ext cx="360000" cy="360000"/>
                    </a:xfrm>
                    <a:prstGeom prst="rect">
                      <a:avLst/>
                    </a:prstGeom>
                  </p:spPr>
                </p:pic>
                <p:pic>
                  <p:nvPicPr>
                    <p:cNvPr id="33" name="图片 32"/>
                    <p:cNvPicPr>
                      <a:picLocks/>
                    </p:cNvPicPr>
                    <p:nvPr/>
                  </p:nvPicPr>
                  <p:blipFill>
                    <a:blip r:embed="rId39">
                      <a:extLst>
                        <a:ext uri="{28A0092B-C50C-407E-A947-70E740481C1C}">
                          <a14:useLocalDpi xmlns:a14="http://schemas.microsoft.com/office/drawing/2010/main" val="0"/>
                        </a:ext>
                      </a:extLst>
                    </a:blip>
                    <a:stretch>
                      <a:fillRect/>
                    </a:stretch>
                  </p:blipFill>
                  <p:spPr>
                    <a:xfrm>
                      <a:off x="7177772" y="4068085"/>
                      <a:ext cx="360000" cy="360000"/>
                    </a:xfrm>
                    <a:prstGeom prst="rect">
                      <a:avLst/>
                    </a:prstGeom>
                  </p:spPr>
                </p:pic>
                <p:pic>
                  <p:nvPicPr>
                    <p:cNvPr id="35" name="图片 34"/>
                    <p:cNvPicPr>
                      <a:picLocks/>
                    </p:cNvPicPr>
                    <p:nvPr/>
                  </p:nvPicPr>
                  <p:blipFill>
                    <a:blip r:embed="rId40">
                      <a:extLst>
                        <a:ext uri="{28A0092B-C50C-407E-A947-70E740481C1C}">
                          <a14:useLocalDpi xmlns:a14="http://schemas.microsoft.com/office/drawing/2010/main" val="0"/>
                        </a:ext>
                      </a:extLst>
                    </a:blip>
                    <a:stretch>
                      <a:fillRect/>
                    </a:stretch>
                  </p:blipFill>
                  <p:spPr>
                    <a:xfrm>
                      <a:off x="6766068" y="4068085"/>
                      <a:ext cx="360000" cy="360000"/>
                    </a:xfrm>
                    <a:prstGeom prst="rect">
                      <a:avLst/>
                    </a:prstGeom>
                  </p:spPr>
                </p:pic>
                <p:pic>
                  <p:nvPicPr>
                    <p:cNvPr id="38" name="图片 37"/>
                    <p:cNvPicPr>
                      <a:picLocks/>
                    </p:cNvPicPr>
                    <p:nvPr/>
                  </p:nvPicPr>
                  <p:blipFill>
                    <a:blip r:embed="rId41">
                      <a:extLst>
                        <a:ext uri="{28A0092B-C50C-407E-A947-70E740481C1C}">
                          <a14:useLocalDpi xmlns:a14="http://schemas.microsoft.com/office/drawing/2010/main" val="0"/>
                        </a:ext>
                      </a:extLst>
                    </a:blip>
                    <a:stretch>
                      <a:fillRect/>
                    </a:stretch>
                  </p:blipFill>
                  <p:spPr>
                    <a:xfrm>
                      <a:off x="6364972" y="4068085"/>
                      <a:ext cx="360000" cy="360000"/>
                    </a:xfrm>
                    <a:prstGeom prst="rect">
                      <a:avLst/>
                    </a:prstGeom>
                  </p:spPr>
                </p:pic>
              </p:grpSp>
              <p:pic>
                <p:nvPicPr>
                  <p:cNvPr id="39" name="图片 38"/>
                  <p:cNvPicPr>
                    <a:picLocks/>
                  </p:cNvPicPr>
                  <p:nvPr/>
                </p:nvPicPr>
                <p:blipFill>
                  <a:blip r:embed="rId42">
                    <a:extLst>
                      <a:ext uri="{28A0092B-C50C-407E-A947-70E740481C1C}">
                        <a14:useLocalDpi xmlns:a14="http://schemas.microsoft.com/office/drawing/2010/main" val="0"/>
                      </a:ext>
                    </a:extLst>
                  </a:blip>
                  <a:stretch>
                    <a:fillRect/>
                  </a:stretch>
                </p:blipFill>
                <p:spPr>
                  <a:xfrm>
                    <a:off x="7990572" y="4068085"/>
                    <a:ext cx="360000" cy="360000"/>
                  </a:xfrm>
                  <a:prstGeom prst="rect">
                    <a:avLst/>
                  </a:prstGeom>
                </p:spPr>
              </p:pic>
              <p:pic>
                <p:nvPicPr>
                  <p:cNvPr id="43" name="图片 42"/>
                  <p:cNvPicPr>
                    <a:picLocks/>
                  </p:cNvPicPr>
                  <p:nvPr/>
                </p:nvPicPr>
                <p:blipFill>
                  <a:blip r:embed="rId43">
                    <a:extLst>
                      <a:ext uri="{28A0092B-C50C-407E-A947-70E740481C1C}">
                        <a14:useLocalDpi xmlns:a14="http://schemas.microsoft.com/office/drawing/2010/main" val="0"/>
                      </a:ext>
                    </a:extLst>
                  </a:blip>
                  <a:stretch>
                    <a:fillRect/>
                  </a:stretch>
                </p:blipFill>
                <p:spPr>
                  <a:xfrm>
                    <a:off x="7990572" y="4496880"/>
                    <a:ext cx="360000" cy="360000"/>
                  </a:xfrm>
                  <a:prstGeom prst="rect">
                    <a:avLst/>
                  </a:prstGeom>
                </p:spPr>
              </p:pic>
              <p:pic>
                <p:nvPicPr>
                  <p:cNvPr id="44" name="图片 43"/>
                  <p:cNvPicPr>
                    <a:picLocks/>
                  </p:cNvPicPr>
                  <p:nvPr/>
                </p:nvPicPr>
                <p:blipFill>
                  <a:blip r:embed="rId44">
                    <a:extLst>
                      <a:ext uri="{28A0092B-C50C-407E-A947-70E740481C1C}">
                        <a14:useLocalDpi xmlns:a14="http://schemas.microsoft.com/office/drawing/2010/main" val="0"/>
                      </a:ext>
                    </a:extLst>
                  </a:blip>
                  <a:stretch>
                    <a:fillRect/>
                  </a:stretch>
                </p:blipFill>
                <p:spPr>
                  <a:xfrm>
                    <a:off x="7584172" y="4496880"/>
                    <a:ext cx="360000" cy="360000"/>
                  </a:xfrm>
                  <a:prstGeom prst="rect">
                    <a:avLst/>
                  </a:prstGeom>
                </p:spPr>
              </p:pic>
              <p:pic>
                <p:nvPicPr>
                  <p:cNvPr id="45" name="图片 44"/>
                  <p:cNvPicPr>
                    <a:picLocks/>
                  </p:cNvPicPr>
                  <p:nvPr/>
                </p:nvPicPr>
                <p:blipFill>
                  <a:blip r:embed="rId45">
                    <a:extLst>
                      <a:ext uri="{28A0092B-C50C-407E-A947-70E740481C1C}">
                        <a14:useLocalDpi xmlns:a14="http://schemas.microsoft.com/office/drawing/2010/main" val="0"/>
                      </a:ext>
                    </a:extLst>
                  </a:blip>
                  <a:stretch>
                    <a:fillRect/>
                  </a:stretch>
                </p:blipFill>
                <p:spPr>
                  <a:xfrm>
                    <a:off x="8396972" y="4496880"/>
                    <a:ext cx="360000" cy="360000"/>
                  </a:xfrm>
                  <a:prstGeom prst="rect">
                    <a:avLst/>
                  </a:prstGeom>
                </p:spPr>
              </p:pic>
              <p:pic>
                <p:nvPicPr>
                  <p:cNvPr id="46" name="图片 45"/>
                  <p:cNvPicPr>
                    <a:picLocks/>
                  </p:cNvPicPr>
                  <p:nvPr/>
                </p:nvPicPr>
                <p:blipFill>
                  <a:blip r:embed="rId46">
                    <a:extLst>
                      <a:ext uri="{28A0092B-C50C-407E-A947-70E740481C1C}">
                        <a14:useLocalDpi xmlns:a14="http://schemas.microsoft.com/office/drawing/2010/main" val="0"/>
                      </a:ext>
                    </a:extLst>
                  </a:blip>
                  <a:stretch>
                    <a:fillRect/>
                  </a:stretch>
                </p:blipFill>
                <p:spPr>
                  <a:xfrm>
                    <a:off x="7177772" y="4496880"/>
                    <a:ext cx="360000" cy="360000"/>
                  </a:xfrm>
                  <a:prstGeom prst="rect">
                    <a:avLst/>
                  </a:prstGeom>
                </p:spPr>
              </p:pic>
              <p:pic>
                <p:nvPicPr>
                  <p:cNvPr id="47" name="图片 46"/>
                  <p:cNvPicPr>
                    <a:picLocks/>
                  </p:cNvPicPr>
                  <p:nvPr/>
                </p:nvPicPr>
                <p:blipFill>
                  <a:blip r:embed="rId47">
                    <a:extLst>
                      <a:ext uri="{28A0092B-C50C-407E-A947-70E740481C1C}">
                        <a14:useLocalDpi xmlns:a14="http://schemas.microsoft.com/office/drawing/2010/main" val="0"/>
                      </a:ext>
                    </a:extLst>
                  </a:blip>
                  <a:stretch>
                    <a:fillRect/>
                  </a:stretch>
                </p:blipFill>
                <p:spPr>
                  <a:xfrm>
                    <a:off x="6766068" y="4496880"/>
                    <a:ext cx="360000" cy="360000"/>
                  </a:xfrm>
                  <a:prstGeom prst="rect">
                    <a:avLst/>
                  </a:prstGeom>
                </p:spPr>
              </p:pic>
              <p:pic>
                <p:nvPicPr>
                  <p:cNvPr id="48" name="图片 47"/>
                  <p:cNvPicPr>
                    <a:picLocks/>
                  </p:cNvPicPr>
                  <p:nvPr/>
                </p:nvPicPr>
                <p:blipFill>
                  <a:blip r:embed="rId48">
                    <a:extLst>
                      <a:ext uri="{28A0092B-C50C-407E-A947-70E740481C1C}">
                        <a14:useLocalDpi xmlns:a14="http://schemas.microsoft.com/office/drawing/2010/main" val="0"/>
                      </a:ext>
                    </a:extLst>
                  </a:blip>
                  <a:stretch>
                    <a:fillRect/>
                  </a:stretch>
                </p:blipFill>
                <p:spPr>
                  <a:xfrm>
                    <a:off x="6364972" y="4496880"/>
                    <a:ext cx="360000" cy="360000"/>
                  </a:xfrm>
                  <a:prstGeom prst="rect">
                    <a:avLst/>
                  </a:prstGeom>
                </p:spPr>
              </p:pic>
            </p:grpSp>
            <p:pic>
              <p:nvPicPr>
                <p:cNvPr id="53" name="图片 52"/>
                <p:cNvPicPr>
                  <a:picLocks/>
                </p:cNvPicPr>
                <p:nvPr/>
              </p:nvPicPr>
              <p:blipFill>
                <a:blip r:embed="rId49">
                  <a:extLst>
                    <a:ext uri="{28A0092B-C50C-407E-A947-70E740481C1C}">
                      <a14:useLocalDpi xmlns:a14="http://schemas.microsoft.com/office/drawing/2010/main" val="0"/>
                    </a:ext>
                  </a:extLst>
                </a:blip>
                <a:stretch>
                  <a:fillRect/>
                </a:stretch>
              </p:blipFill>
              <p:spPr>
                <a:xfrm>
                  <a:off x="7177772" y="4920461"/>
                  <a:ext cx="360000" cy="360000"/>
                </a:xfrm>
                <a:prstGeom prst="rect">
                  <a:avLst/>
                </a:prstGeom>
              </p:spPr>
            </p:pic>
            <p:pic>
              <p:nvPicPr>
                <p:cNvPr id="56" name="图片 55"/>
                <p:cNvPicPr>
                  <a:picLocks/>
                </p:cNvPicPr>
                <p:nvPr/>
              </p:nvPicPr>
              <p:blipFill>
                <a:blip r:embed="rId50">
                  <a:extLst>
                    <a:ext uri="{28A0092B-C50C-407E-A947-70E740481C1C}">
                      <a14:useLocalDpi xmlns:a14="http://schemas.microsoft.com/office/drawing/2010/main" val="0"/>
                    </a:ext>
                  </a:extLst>
                </a:blip>
                <a:stretch>
                  <a:fillRect/>
                </a:stretch>
              </p:blipFill>
              <p:spPr>
                <a:xfrm>
                  <a:off x="6766068" y="4920461"/>
                  <a:ext cx="360000" cy="360000"/>
                </a:xfrm>
                <a:prstGeom prst="rect">
                  <a:avLst/>
                </a:prstGeom>
              </p:spPr>
            </p:pic>
            <p:pic>
              <p:nvPicPr>
                <p:cNvPr id="57" name="图片 56"/>
                <p:cNvPicPr>
                  <a:picLocks/>
                </p:cNvPicPr>
                <p:nvPr/>
              </p:nvPicPr>
              <p:blipFill>
                <a:blip r:embed="rId51">
                  <a:extLst>
                    <a:ext uri="{28A0092B-C50C-407E-A947-70E740481C1C}">
                      <a14:useLocalDpi xmlns:a14="http://schemas.microsoft.com/office/drawing/2010/main" val="0"/>
                    </a:ext>
                  </a:extLst>
                </a:blip>
                <a:stretch>
                  <a:fillRect/>
                </a:stretch>
              </p:blipFill>
              <p:spPr>
                <a:xfrm>
                  <a:off x="6364972" y="4925675"/>
                  <a:ext cx="360000" cy="360000"/>
                </a:xfrm>
                <a:prstGeom prst="rect">
                  <a:avLst/>
                </a:prstGeom>
              </p:spPr>
            </p:pic>
          </p:grpSp>
        </p:grpSp>
        <p:pic>
          <p:nvPicPr>
            <p:cNvPr id="3" name="图片 2"/>
            <p:cNvPicPr>
              <a:picLocks/>
            </p:cNvPicPr>
            <p:nvPr/>
          </p:nvPicPr>
          <p:blipFill>
            <a:blip r:embed="rId52">
              <a:extLst>
                <a:ext uri="{28A0092B-C50C-407E-A947-70E740481C1C}">
                  <a14:useLocalDpi xmlns:a14="http://schemas.microsoft.com/office/drawing/2010/main" val="0"/>
                </a:ext>
              </a:extLst>
            </a:blip>
            <a:stretch>
              <a:fillRect/>
            </a:stretch>
          </p:blipFill>
          <p:spPr>
            <a:xfrm>
              <a:off x="9209772" y="5354470"/>
              <a:ext cx="360000" cy="360000"/>
            </a:xfrm>
            <a:prstGeom prst="rect">
              <a:avLst/>
            </a:prstGeom>
          </p:spPr>
        </p:pic>
      </p:grpSp>
      <p:pic>
        <p:nvPicPr>
          <p:cNvPr id="59" name="图片 58"/>
          <p:cNvPicPr>
            <a:picLocks/>
          </p:cNvPicPr>
          <p:nvPr/>
        </p:nvPicPr>
        <p:blipFill>
          <a:blip r:embed="rId53">
            <a:extLst>
              <a:ext uri="{28A0092B-C50C-407E-A947-70E740481C1C}">
                <a14:useLocalDpi xmlns:a14="http://schemas.microsoft.com/office/drawing/2010/main" val="0"/>
              </a:ext>
            </a:extLst>
          </a:blip>
          <a:stretch>
            <a:fillRect/>
          </a:stretch>
        </p:blipFill>
        <p:spPr>
          <a:xfrm>
            <a:off x="7990572" y="5354470"/>
            <a:ext cx="360000" cy="360000"/>
          </a:xfrm>
          <a:prstGeom prst="rect">
            <a:avLst/>
          </a:prstGeom>
        </p:spPr>
      </p:pic>
      <p:pic>
        <p:nvPicPr>
          <p:cNvPr id="60" name="图片 59"/>
          <p:cNvPicPr>
            <a:picLocks/>
          </p:cNvPicPr>
          <p:nvPr/>
        </p:nvPicPr>
        <p:blipFill>
          <a:blip r:embed="rId54">
            <a:extLst>
              <a:ext uri="{28A0092B-C50C-407E-A947-70E740481C1C}">
                <a14:useLocalDpi xmlns:a14="http://schemas.microsoft.com/office/drawing/2010/main" val="0"/>
              </a:ext>
            </a:extLst>
          </a:blip>
          <a:stretch>
            <a:fillRect/>
          </a:stretch>
        </p:blipFill>
        <p:spPr>
          <a:xfrm>
            <a:off x="8396972" y="5354470"/>
            <a:ext cx="360000" cy="360000"/>
          </a:xfrm>
          <a:prstGeom prst="rect">
            <a:avLst/>
          </a:prstGeom>
        </p:spPr>
      </p:pic>
      <p:pic>
        <p:nvPicPr>
          <p:cNvPr id="61" name="图片 60"/>
          <p:cNvPicPr>
            <a:picLocks/>
          </p:cNvPicPr>
          <p:nvPr/>
        </p:nvPicPr>
        <p:blipFill>
          <a:blip r:embed="rId55">
            <a:extLst>
              <a:ext uri="{28A0092B-C50C-407E-A947-70E740481C1C}">
                <a14:useLocalDpi xmlns:a14="http://schemas.microsoft.com/office/drawing/2010/main" val="0"/>
              </a:ext>
            </a:extLst>
          </a:blip>
          <a:stretch>
            <a:fillRect/>
          </a:stretch>
        </p:blipFill>
        <p:spPr>
          <a:xfrm>
            <a:off x="6364972" y="5354470"/>
            <a:ext cx="360000" cy="360000"/>
          </a:xfrm>
          <a:prstGeom prst="rect">
            <a:avLst/>
          </a:prstGeom>
        </p:spPr>
      </p:pic>
      <p:pic>
        <p:nvPicPr>
          <p:cNvPr id="62" name="图片 61"/>
          <p:cNvPicPr>
            <a:picLocks/>
          </p:cNvPicPr>
          <p:nvPr/>
        </p:nvPicPr>
        <p:blipFill>
          <a:blip r:embed="rId56">
            <a:extLst>
              <a:ext uri="{28A0092B-C50C-407E-A947-70E740481C1C}">
                <a14:useLocalDpi xmlns:a14="http://schemas.microsoft.com/office/drawing/2010/main" val="0"/>
              </a:ext>
            </a:extLst>
          </a:blip>
          <a:stretch>
            <a:fillRect/>
          </a:stretch>
        </p:blipFill>
        <p:spPr>
          <a:xfrm>
            <a:off x="6766068" y="5354470"/>
            <a:ext cx="360000" cy="360000"/>
          </a:xfrm>
          <a:prstGeom prst="rect">
            <a:avLst/>
          </a:prstGeom>
        </p:spPr>
      </p:pic>
      <p:pic>
        <p:nvPicPr>
          <p:cNvPr id="63" name="图片 62"/>
          <p:cNvPicPr>
            <a:picLocks/>
          </p:cNvPicPr>
          <p:nvPr/>
        </p:nvPicPr>
        <p:blipFill>
          <a:blip r:embed="rId57">
            <a:extLst>
              <a:ext uri="{28A0092B-C50C-407E-A947-70E740481C1C}">
                <a14:useLocalDpi xmlns:a14="http://schemas.microsoft.com/office/drawing/2010/main" val="0"/>
              </a:ext>
            </a:extLst>
          </a:blip>
          <a:stretch>
            <a:fillRect/>
          </a:stretch>
        </p:blipFill>
        <p:spPr>
          <a:xfrm>
            <a:off x="8803372" y="5354470"/>
            <a:ext cx="360000" cy="360000"/>
          </a:xfrm>
          <a:prstGeom prst="rect">
            <a:avLst/>
          </a:prstGeom>
        </p:spPr>
      </p:pic>
      <p:pic>
        <p:nvPicPr>
          <p:cNvPr id="64" name="图片 63"/>
          <p:cNvPicPr>
            <a:picLocks/>
          </p:cNvPicPr>
          <p:nvPr/>
        </p:nvPicPr>
        <p:blipFill>
          <a:blip r:embed="rId58">
            <a:extLst>
              <a:ext uri="{28A0092B-C50C-407E-A947-70E740481C1C}">
                <a14:useLocalDpi xmlns:a14="http://schemas.microsoft.com/office/drawing/2010/main" val="0"/>
              </a:ext>
            </a:extLst>
          </a:blip>
          <a:stretch>
            <a:fillRect/>
          </a:stretch>
        </p:blipFill>
        <p:spPr>
          <a:xfrm>
            <a:off x="7584172" y="5354470"/>
            <a:ext cx="360000" cy="360000"/>
          </a:xfrm>
          <a:prstGeom prst="rect">
            <a:avLst/>
          </a:prstGeom>
        </p:spPr>
      </p:pic>
      <p:pic>
        <p:nvPicPr>
          <p:cNvPr id="65" name="图片 64"/>
          <p:cNvPicPr>
            <a:picLocks/>
          </p:cNvPicPr>
          <p:nvPr/>
        </p:nvPicPr>
        <p:blipFill>
          <a:blip r:embed="rId59">
            <a:extLst>
              <a:ext uri="{28A0092B-C50C-407E-A947-70E740481C1C}">
                <a14:useLocalDpi xmlns:a14="http://schemas.microsoft.com/office/drawing/2010/main" val="0"/>
              </a:ext>
            </a:extLst>
          </a:blip>
          <a:stretch>
            <a:fillRect/>
          </a:stretch>
        </p:blipFill>
        <p:spPr>
          <a:xfrm>
            <a:off x="7177772" y="5354470"/>
            <a:ext cx="360000" cy="360000"/>
          </a:xfrm>
          <a:prstGeom prst="rect">
            <a:avLst/>
          </a:prstGeom>
        </p:spPr>
      </p:pic>
      <p:sp>
        <p:nvSpPr>
          <p:cNvPr id="66" name="文本框 65"/>
          <p:cNvSpPr txBox="1"/>
          <p:nvPr/>
        </p:nvSpPr>
        <p:spPr>
          <a:xfrm>
            <a:off x="9676041" y="5406074"/>
            <a:ext cx="1192506" cy="369332"/>
          </a:xfrm>
          <a:prstGeom prst="rect">
            <a:avLst/>
          </a:prstGeom>
          <a:noFill/>
        </p:spPr>
        <p:txBody>
          <a:bodyPr wrap="none" rtlCol="0">
            <a:spAutoFit/>
          </a:bodyPr>
          <a:lstStyle/>
          <a:p>
            <a:r>
              <a:rPr kumimoji="1" lang="en-US" altLang="zh-CN" smtClean="0"/>
              <a:t>Nighthawk</a:t>
            </a:r>
            <a:endParaRPr kumimoji="1" lang="zh-CN" altLang="en-US" dirty="0"/>
          </a:p>
        </p:txBody>
      </p:sp>
      <p:sp>
        <p:nvSpPr>
          <p:cNvPr id="76" name="文本框 75"/>
          <p:cNvSpPr txBox="1"/>
          <p:nvPr/>
        </p:nvSpPr>
        <p:spPr>
          <a:xfrm>
            <a:off x="211756" y="6488668"/>
            <a:ext cx="5887061" cy="369332"/>
          </a:xfrm>
          <a:prstGeom prst="rect">
            <a:avLst/>
          </a:prstGeom>
          <a:noFill/>
        </p:spPr>
        <p:txBody>
          <a:bodyPr wrap="none" rtlCol="0">
            <a:spAutoFit/>
          </a:bodyPr>
          <a:lstStyle/>
          <a:p>
            <a:r>
              <a:rPr kumimoji="1" lang="en-US" altLang="zh-CN" dirty="0"/>
              <a:t>http://</a:t>
            </a:r>
            <a:r>
              <a:rPr kumimoji="1" lang="en-US" altLang="zh-CN" dirty="0" err="1"/>
              <a:t>www.vision.caltech.edu</a:t>
            </a:r>
            <a:r>
              <a:rPr kumimoji="1" lang="en-US" altLang="zh-CN" dirty="0"/>
              <a:t>/</a:t>
            </a:r>
            <a:r>
              <a:rPr kumimoji="1" lang="en-US" altLang="zh-CN" dirty="0" err="1"/>
              <a:t>visipedia</a:t>
            </a:r>
            <a:r>
              <a:rPr kumimoji="1" lang="en-US" altLang="zh-CN" dirty="0"/>
              <a:t>/CUB-200-2011.html</a:t>
            </a:r>
            <a:endParaRPr kumimoji="1" lang="zh-CN" altLang="en-US" dirty="0"/>
          </a:p>
        </p:txBody>
      </p:sp>
      <p:sp>
        <p:nvSpPr>
          <p:cNvPr id="77" name="文本框 76"/>
          <p:cNvSpPr txBox="1"/>
          <p:nvPr/>
        </p:nvSpPr>
        <p:spPr>
          <a:xfrm>
            <a:off x="1489022" y="2728418"/>
            <a:ext cx="2901307" cy="2862322"/>
          </a:xfrm>
          <a:prstGeom prst="rect">
            <a:avLst/>
          </a:prstGeom>
          <a:noFill/>
        </p:spPr>
        <p:txBody>
          <a:bodyPr wrap="none" rtlCol="0">
            <a:spAutoFit/>
          </a:bodyPr>
          <a:lstStyle/>
          <a:p>
            <a:pPr>
              <a:lnSpc>
                <a:spcPct val="150000"/>
              </a:lnSpc>
            </a:pPr>
            <a:r>
              <a:rPr kumimoji="1" lang="en-US" altLang="zh-CN" sz="2000" dirty="0" smtClean="0"/>
              <a:t>Number</a:t>
            </a:r>
            <a:r>
              <a:rPr kumimoji="1" lang="zh-CN" altLang="en-US" sz="2000" dirty="0" smtClean="0"/>
              <a:t> </a:t>
            </a:r>
            <a:r>
              <a:rPr kumimoji="1" lang="en-US" altLang="zh-CN" sz="2000" dirty="0" smtClean="0"/>
              <a:t>of</a:t>
            </a:r>
            <a:r>
              <a:rPr kumimoji="1" lang="zh-CN" altLang="en-US" sz="2000" dirty="0" smtClean="0"/>
              <a:t> </a:t>
            </a:r>
            <a:r>
              <a:rPr kumimoji="1" lang="en-US" altLang="zh-CN" sz="2000" dirty="0" smtClean="0"/>
              <a:t>categories:200</a:t>
            </a:r>
          </a:p>
          <a:p>
            <a:pPr>
              <a:lnSpc>
                <a:spcPct val="150000"/>
              </a:lnSpc>
            </a:pPr>
            <a:r>
              <a:rPr kumimoji="1" lang="en-US" altLang="zh-CN" sz="2000" dirty="0" smtClean="0"/>
              <a:t>Number</a:t>
            </a:r>
            <a:r>
              <a:rPr kumimoji="1" lang="zh-CN" altLang="en-US" sz="2000" dirty="0" smtClean="0"/>
              <a:t> </a:t>
            </a:r>
            <a:r>
              <a:rPr kumimoji="1" lang="en-US" altLang="zh-CN" sz="2000" dirty="0" smtClean="0"/>
              <a:t>of</a:t>
            </a:r>
            <a:r>
              <a:rPr kumimoji="1" lang="zh-CN" altLang="en-US" sz="2000" dirty="0" smtClean="0"/>
              <a:t> </a:t>
            </a:r>
            <a:r>
              <a:rPr kumimoji="1" lang="en-US" altLang="zh-CN" sz="2000" dirty="0" smtClean="0"/>
              <a:t>images:</a:t>
            </a:r>
            <a:r>
              <a:rPr kumimoji="1" lang="zh-CN" altLang="en-US" sz="2000" dirty="0" smtClean="0"/>
              <a:t> </a:t>
            </a:r>
            <a:r>
              <a:rPr kumimoji="1" lang="en-US" altLang="zh-CN" sz="2000" dirty="0" smtClean="0"/>
              <a:t>11788</a:t>
            </a:r>
          </a:p>
          <a:p>
            <a:pPr>
              <a:lnSpc>
                <a:spcPct val="150000"/>
              </a:lnSpc>
            </a:pPr>
            <a:r>
              <a:rPr kumimoji="1" lang="en-US" altLang="zh-CN" sz="2000" dirty="0" smtClean="0"/>
              <a:t>Annotations</a:t>
            </a:r>
            <a:r>
              <a:rPr kumimoji="1" lang="zh-CN" altLang="en-US" sz="2000" dirty="0" smtClean="0"/>
              <a:t> </a:t>
            </a:r>
            <a:r>
              <a:rPr kumimoji="1" lang="en-US" altLang="zh-CN" sz="2000" dirty="0" smtClean="0"/>
              <a:t>per</a:t>
            </a:r>
            <a:r>
              <a:rPr kumimoji="1" lang="zh-CN" altLang="en-US" sz="2000" dirty="0" smtClean="0"/>
              <a:t> </a:t>
            </a:r>
            <a:r>
              <a:rPr kumimoji="1" lang="en-US" altLang="zh-CN" sz="2000" dirty="0" smtClean="0"/>
              <a:t>image:</a:t>
            </a:r>
          </a:p>
          <a:p>
            <a:pPr>
              <a:lnSpc>
                <a:spcPct val="150000"/>
              </a:lnSpc>
            </a:pPr>
            <a:r>
              <a:rPr kumimoji="1" lang="en-US" altLang="zh-CN" sz="2000" dirty="0" smtClean="0"/>
              <a:t>15</a:t>
            </a:r>
            <a:r>
              <a:rPr kumimoji="1" lang="zh-CN" altLang="en-US" sz="2000" dirty="0" smtClean="0"/>
              <a:t> </a:t>
            </a:r>
            <a:r>
              <a:rPr kumimoji="1" lang="en-US" altLang="zh-CN" sz="2000" dirty="0" smtClean="0"/>
              <a:t>Part</a:t>
            </a:r>
            <a:r>
              <a:rPr kumimoji="1" lang="zh-CN" altLang="en-US" sz="2000" dirty="0" smtClean="0"/>
              <a:t> </a:t>
            </a:r>
            <a:r>
              <a:rPr kumimoji="1" lang="en-US" altLang="zh-CN" sz="2000" dirty="0" smtClean="0"/>
              <a:t>Locations,</a:t>
            </a:r>
            <a:r>
              <a:rPr kumimoji="1" lang="zh-CN" altLang="en-US" sz="2000" dirty="0" smtClean="0"/>
              <a:t> </a:t>
            </a:r>
            <a:endParaRPr kumimoji="1" lang="en-US" altLang="zh-CN" sz="2000" dirty="0" smtClean="0"/>
          </a:p>
          <a:p>
            <a:pPr>
              <a:lnSpc>
                <a:spcPct val="150000"/>
              </a:lnSpc>
            </a:pPr>
            <a:r>
              <a:rPr kumimoji="1" lang="en-US" altLang="zh-CN" sz="2000" dirty="0" smtClean="0"/>
              <a:t>312</a:t>
            </a:r>
            <a:r>
              <a:rPr kumimoji="1" lang="zh-CN" altLang="en-US" sz="2000" dirty="0" smtClean="0"/>
              <a:t> </a:t>
            </a:r>
            <a:r>
              <a:rPr kumimoji="1" lang="en-US" altLang="zh-CN" sz="2000" dirty="0" smtClean="0"/>
              <a:t>Binary</a:t>
            </a:r>
            <a:r>
              <a:rPr kumimoji="1" lang="zh-CN" altLang="en-US" sz="2000" dirty="0" smtClean="0"/>
              <a:t> </a:t>
            </a:r>
            <a:r>
              <a:rPr kumimoji="1" lang="en-US" altLang="zh-CN" sz="2000" dirty="0" smtClean="0"/>
              <a:t>Attributes,</a:t>
            </a:r>
            <a:r>
              <a:rPr kumimoji="1" lang="zh-CN" altLang="en-US" sz="2000" dirty="0" smtClean="0"/>
              <a:t> </a:t>
            </a:r>
            <a:endParaRPr kumimoji="1" lang="en-US" altLang="zh-CN" sz="2000" dirty="0" smtClean="0"/>
          </a:p>
          <a:p>
            <a:pPr>
              <a:lnSpc>
                <a:spcPct val="150000"/>
              </a:lnSpc>
            </a:pPr>
            <a:r>
              <a:rPr kumimoji="1" lang="en-US" altLang="zh-CN" sz="2000" dirty="0" smtClean="0"/>
              <a:t>1</a:t>
            </a:r>
            <a:r>
              <a:rPr kumimoji="1" lang="zh-CN" altLang="en-US" sz="2000" dirty="0" smtClean="0"/>
              <a:t> </a:t>
            </a:r>
            <a:r>
              <a:rPr kumimoji="1" lang="en-US" altLang="zh-CN" sz="2000" dirty="0" smtClean="0"/>
              <a:t>Bounding</a:t>
            </a:r>
            <a:r>
              <a:rPr kumimoji="1" lang="zh-CN" altLang="en-US" sz="2000" dirty="0" smtClean="0"/>
              <a:t> </a:t>
            </a:r>
            <a:r>
              <a:rPr kumimoji="1" lang="en-US" altLang="zh-CN" sz="2000" dirty="0" smtClean="0"/>
              <a:t>Box</a:t>
            </a:r>
            <a:endParaRPr kumimoji="1" lang="zh-CN" altLang="en-US" sz="2000" dirty="0"/>
          </a:p>
        </p:txBody>
      </p:sp>
      <p:pic>
        <p:nvPicPr>
          <p:cNvPr id="67" name="图片 66"/>
          <p:cNvPicPr>
            <a:picLocks noChangeAspect="1"/>
          </p:cNvPicPr>
          <p:nvPr/>
        </p:nvPicPr>
        <p:blipFill>
          <a:blip r:embed="rId60"/>
          <a:stretch>
            <a:fillRect/>
          </a:stretch>
        </p:blipFill>
        <p:spPr>
          <a:xfrm>
            <a:off x="6251208" y="2777577"/>
            <a:ext cx="5106353" cy="2431067"/>
          </a:xfrm>
          <a:prstGeom prst="rect">
            <a:avLst/>
          </a:prstGeom>
        </p:spPr>
      </p:pic>
      <p:sp>
        <p:nvSpPr>
          <p:cNvPr id="74" name="幻灯片编号占位符 73"/>
          <p:cNvSpPr>
            <a:spLocks noGrp="1"/>
          </p:cNvSpPr>
          <p:nvPr>
            <p:ph type="sldNum" sz="quarter" idx="12"/>
          </p:nvPr>
        </p:nvSpPr>
        <p:spPr/>
        <p:txBody>
          <a:bodyPr/>
          <a:lstStyle/>
          <a:p>
            <a:fld id="{4FAB73BC-B049-4115-A692-8D63A059BFB8}" type="slidenum">
              <a:rPr lang="en-US" smtClean="0"/>
              <a:t>63</a:t>
            </a:fld>
            <a:endParaRPr lang="en-US" dirty="0"/>
          </a:p>
        </p:txBody>
      </p:sp>
    </p:spTree>
    <p:extLst>
      <p:ext uri="{BB962C8B-B14F-4D97-AF65-F5344CB8AC3E}">
        <p14:creationId xmlns:p14="http://schemas.microsoft.com/office/powerpoint/2010/main" val="51606455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noChangeAspect="1"/>
          </p:cNvSpPr>
          <p:nvPr>
            <p:ph type="title"/>
          </p:nvPr>
        </p:nvSpPr>
        <p:spPr/>
        <p:txBody>
          <a:bodyPr/>
          <a:lstStyle/>
          <a:p>
            <a:r>
              <a:rPr kumimoji="1" lang="en-US" altLang="zh-CN" dirty="0" smtClean="0"/>
              <a:t>Dataset</a:t>
            </a:r>
            <a:r>
              <a:rPr kumimoji="1" lang="zh-CN" altLang="en-US" dirty="0" smtClean="0"/>
              <a:t>：</a:t>
            </a:r>
            <a:r>
              <a:rPr kumimoji="1" lang="en-US" altLang="zh-CN" dirty="0" smtClean="0"/>
              <a:t>Stanford</a:t>
            </a:r>
            <a:r>
              <a:rPr kumimoji="1" lang="zh-CN" altLang="en-US" dirty="0" smtClean="0"/>
              <a:t> </a:t>
            </a:r>
            <a:r>
              <a:rPr kumimoji="1" lang="en-US" altLang="zh-CN" dirty="0" smtClean="0"/>
              <a:t>Dogs</a:t>
            </a:r>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sp>
        <p:nvSpPr>
          <p:cNvPr id="5" name="内容占位符 4"/>
          <p:cNvSpPr txBox="1">
            <a:spLocks noGrp="1" noChangeAspect="1"/>
          </p:cNvSpPr>
          <p:nvPr>
            <p:ph idx="1"/>
          </p:nvPr>
        </p:nvSpPr>
        <p:spPr>
          <a:xfrm>
            <a:off x="1340917" y="2037056"/>
            <a:ext cx="2866682" cy="2805896"/>
          </a:xfrm>
          <a:prstGeom prst="rect">
            <a:avLst/>
          </a:prstGeom>
          <a:noFill/>
        </p:spPr>
        <p:txBody>
          <a:bodyPr wrap="none" rtlCol="0">
            <a:spAutoFit/>
          </a:bodyPr>
          <a:lstStyle/>
          <a:p>
            <a:endParaRPr kumimoji="1" lang="en-US" altLang="zh-CN" dirty="0" smtClean="0"/>
          </a:p>
          <a:p>
            <a:pPr>
              <a:lnSpc>
                <a:spcPct val="100000"/>
              </a:lnSpc>
            </a:pPr>
            <a:r>
              <a:rPr kumimoji="1" lang="en-US" altLang="zh-CN" dirty="0" smtClean="0"/>
              <a:t>Number</a:t>
            </a:r>
            <a:r>
              <a:rPr kumimoji="1" lang="zh-CN" altLang="en-US" dirty="0" smtClean="0"/>
              <a:t> </a:t>
            </a:r>
            <a:r>
              <a:rPr kumimoji="1" lang="en-US" altLang="zh-CN" dirty="0" smtClean="0"/>
              <a:t>of</a:t>
            </a:r>
            <a:r>
              <a:rPr kumimoji="1" lang="zh-CN" altLang="en-US" dirty="0" smtClean="0"/>
              <a:t> </a:t>
            </a:r>
            <a:r>
              <a:rPr kumimoji="1" lang="en-US" altLang="zh-CN" dirty="0" smtClean="0"/>
              <a:t>categories:</a:t>
            </a:r>
            <a:r>
              <a:rPr kumimoji="1" lang="zh-CN" altLang="en-US" dirty="0" smtClean="0"/>
              <a:t> </a:t>
            </a:r>
            <a:r>
              <a:rPr kumimoji="1" lang="en-US" altLang="zh-CN" dirty="0" smtClean="0"/>
              <a:t>120</a:t>
            </a:r>
          </a:p>
          <a:p>
            <a:pPr>
              <a:lnSpc>
                <a:spcPct val="100000"/>
              </a:lnSpc>
            </a:pPr>
            <a:r>
              <a:rPr kumimoji="1" lang="en-US" altLang="zh-CN" dirty="0" smtClean="0"/>
              <a:t>Number</a:t>
            </a:r>
            <a:r>
              <a:rPr kumimoji="1" lang="zh-CN" altLang="en-US" dirty="0" smtClean="0"/>
              <a:t> </a:t>
            </a:r>
            <a:r>
              <a:rPr kumimoji="1" lang="en-US" altLang="zh-CN" dirty="0" smtClean="0"/>
              <a:t>of</a:t>
            </a:r>
            <a:r>
              <a:rPr kumimoji="1" lang="zh-CN" altLang="en-US" dirty="0" smtClean="0"/>
              <a:t> </a:t>
            </a:r>
            <a:r>
              <a:rPr kumimoji="1" lang="en-US" altLang="zh-CN" dirty="0" smtClean="0"/>
              <a:t>images:</a:t>
            </a:r>
            <a:r>
              <a:rPr kumimoji="1" lang="zh-CN" altLang="en-US" dirty="0" smtClean="0"/>
              <a:t> </a:t>
            </a:r>
            <a:r>
              <a:rPr kumimoji="1" lang="en-US" altLang="zh-CN" dirty="0" smtClean="0"/>
              <a:t>20580</a:t>
            </a:r>
          </a:p>
          <a:p>
            <a:pPr>
              <a:lnSpc>
                <a:spcPct val="100000"/>
              </a:lnSpc>
            </a:pPr>
            <a:r>
              <a:rPr kumimoji="1" lang="en-US" altLang="zh-CN" dirty="0" smtClean="0"/>
              <a:t>Annotations</a:t>
            </a:r>
            <a:r>
              <a:rPr kumimoji="1" lang="zh-CN" altLang="en-US" dirty="0" smtClean="0"/>
              <a:t> </a:t>
            </a:r>
            <a:r>
              <a:rPr kumimoji="1" lang="en-US" altLang="zh-CN" dirty="0" smtClean="0"/>
              <a:t>per</a:t>
            </a:r>
            <a:r>
              <a:rPr kumimoji="1" lang="zh-CN" altLang="en-US" dirty="0" smtClean="0"/>
              <a:t> </a:t>
            </a:r>
            <a:r>
              <a:rPr kumimoji="1" lang="en-US" altLang="zh-CN" dirty="0" smtClean="0"/>
              <a:t>image:</a:t>
            </a:r>
          </a:p>
          <a:p>
            <a:pPr>
              <a:lnSpc>
                <a:spcPct val="100000"/>
              </a:lnSpc>
            </a:pPr>
            <a:r>
              <a:rPr kumimoji="1" lang="en-US" altLang="zh-CN" dirty="0" smtClean="0"/>
              <a:t>Class</a:t>
            </a:r>
            <a:r>
              <a:rPr kumimoji="1" lang="zh-CN" altLang="en-US" dirty="0" smtClean="0"/>
              <a:t> </a:t>
            </a:r>
            <a:r>
              <a:rPr kumimoji="1" lang="en-US" altLang="zh-CN" dirty="0" smtClean="0"/>
              <a:t>Labels</a:t>
            </a:r>
          </a:p>
          <a:p>
            <a:pPr>
              <a:lnSpc>
                <a:spcPct val="100000"/>
              </a:lnSpc>
            </a:pPr>
            <a:r>
              <a:rPr kumimoji="1" lang="en-US" altLang="zh-CN" dirty="0" smtClean="0"/>
              <a:t>Bounding</a:t>
            </a:r>
            <a:r>
              <a:rPr kumimoji="1" lang="zh-CN" altLang="en-US" dirty="0" smtClean="0"/>
              <a:t> </a:t>
            </a:r>
            <a:r>
              <a:rPr kumimoji="1" lang="en-US" altLang="zh-CN" dirty="0" smtClean="0"/>
              <a:t>Boxes</a:t>
            </a:r>
            <a:endParaRPr kumimoji="1" lang="zh-CN" altLang="en-US" dirty="0"/>
          </a:p>
        </p:txBody>
      </p:sp>
      <p:grpSp>
        <p:nvGrpSpPr>
          <p:cNvPr id="76" name="组 75"/>
          <p:cNvGrpSpPr/>
          <p:nvPr/>
        </p:nvGrpSpPr>
        <p:grpSpPr>
          <a:xfrm>
            <a:off x="6126480" y="2795729"/>
            <a:ext cx="4623354" cy="2941339"/>
            <a:chOff x="6126480" y="2305518"/>
            <a:chExt cx="4623354" cy="2941339"/>
          </a:xfrm>
        </p:grpSpPr>
        <p:pic>
          <p:nvPicPr>
            <p:cNvPr id="6" name="图片 5"/>
            <p:cNvPicPr>
              <a:picLocks/>
            </p:cNvPicPr>
            <p:nvPr/>
          </p:nvPicPr>
          <p:blipFill>
            <a:blip r:embed="rId3">
              <a:extLst>
                <a:ext uri="{28A0092B-C50C-407E-A947-70E740481C1C}">
                  <a14:useLocalDpi xmlns:a14="http://schemas.microsoft.com/office/drawing/2010/main" val="0"/>
                </a:ext>
              </a:extLst>
            </a:blip>
            <a:stretch>
              <a:fillRect/>
            </a:stretch>
          </p:blipFill>
          <p:spPr>
            <a:xfrm>
              <a:off x="8723694" y="2305518"/>
              <a:ext cx="360000" cy="360000"/>
            </a:xfrm>
            <a:prstGeom prst="rect">
              <a:avLst/>
            </a:prstGeom>
          </p:spPr>
        </p:pic>
        <p:pic>
          <p:nvPicPr>
            <p:cNvPr id="7" name="图片 6"/>
            <p:cNvPicPr>
              <a:picLocks/>
            </p:cNvPicPr>
            <p:nvPr/>
          </p:nvPicPr>
          <p:blipFill>
            <a:blip r:embed="rId4">
              <a:extLst>
                <a:ext uri="{28A0092B-C50C-407E-A947-70E740481C1C}">
                  <a14:useLocalDpi xmlns:a14="http://schemas.microsoft.com/office/drawing/2010/main" val="0"/>
                </a:ext>
              </a:extLst>
            </a:blip>
            <a:stretch>
              <a:fillRect/>
            </a:stretch>
          </p:blipFill>
          <p:spPr>
            <a:xfrm>
              <a:off x="7425087" y="2305518"/>
              <a:ext cx="360000" cy="360000"/>
            </a:xfrm>
            <a:prstGeom prst="rect">
              <a:avLst/>
            </a:prstGeom>
          </p:spPr>
        </p:pic>
        <p:pic>
          <p:nvPicPr>
            <p:cNvPr id="8" name="图片 7"/>
            <p:cNvPicPr>
              <a:picLocks/>
            </p:cNvPicPr>
            <p:nvPr/>
          </p:nvPicPr>
          <p:blipFill>
            <a:blip r:embed="rId5">
              <a:extLst>
                <a:ext uri="{28A0092B-C50C-407E-A947-70E740481C1C}">
                  <a14:useLocalDpi xmlns:a14="http://schemas.microsoft.com/office/drawing/2010/main" val="0"/>
                </a:ext>
              </a:extLst>
            </a:blip>
            <a:stretch>
              <a:fillRect/>
            </a:stretch>
          </p:blipFill>
          <p:spPr>
            <a:xfrm>
              <a:off x="6126480" y="2305518"/>
              <a:ext cx="360000" cy="360000"/>
            </a:xfrm>
            <a:prstGeom prst="rect">
              <a:avLst/>
            </a:prstGeom>
          </p:spPr>
        </p:pic>
        <p:pic>
          <p:nvPicPr>
            <p:cNvPr id="9" name="图片 8"/>
            <p:cNvPicPr>
              <a:picLocks/>
            </p:cNvPicPr>
            <p:nvPr/>
          </p:nvPicPr>
          <p:blipFill>
            <a:blip r:embed="rId6">
              <a:extLst>
                <a:ext uri="{28A0092B-C50C-407E-A947-70E740481C1C}">
                  <a14:useLocalDpi xmlns:a14="http://schemas.microsoft.com/office/drawing/2010/main" val="0"/>
                </a:ext>
              </a:extLst>
            </a:blip>
            <a:stretch>
              <a:fillRect/>
            </a:stretch>
          </p:blipFill>
          <p:spPr>
            <a:xfrm>
              <a:off x="8290825" y="2305518"/>
              <a:ext cx="360000" cy="360000"/>
            </a:xfrm>
            <a:prstGeom prst="rect">
              <a:avLst/>
            </a:prstGeom>
          </p:spPr>
        </p:pic>
        <p:pic>
          <p:nvPicPr>
            <p:cNvPr id="10" name="图片 9"/>
            <p:cNvPicPr>
              <a:picLocks/>
            </p:cNvPicPr>
            <p:nvPr/>
          </p:nvPicPr>
          <p:blipFill>
            <a:blip r:embed="rId7">
              <a:extLst>
                <a:ext uri="{28A0092B-C50C-407E-A947-70E740481C1C}">
                  <a14:useLocalDpi xmlns:a14="http://schemas.microsoft.com/office/drawing/2010/main" val="0"/>
                </a:ext>
              </a:extLst>
            </a:blip>
            <a:stretch>
              <a:fillRect/>
            </a:stretch>
          </p:blipFill>
          <p:spPr>
            <a:xfrm>
              <a:off x="7857956" y="2305518"/>
              <a:ext cx="360000" cy="360000"/>
            </a:xfrm>
            <a:prstGeom prst="rect">
              <a:avLst/>
            </a:prstGeom>
          </p:spPr>
        </p:pic>
        <p:pic>
          <p:nvPicPr>
            <p:cNvPr id="11" name="图片 10"/>
            <p:cNvPicPr>
              <a:picLocks/>
            </p:cNvPicPr>
            <p:nvPr/>
          </p:nvPicPr>
          <p:blipFill>
            <a:blip r:embed="rId8">
              <a:extLst>
                <a:ext uri="{28A0092B-C50C-407E-A947-70E740481C1C}">
                  <a14:useLocalDpi xmlns:a14="http://schemas.microsoft.com/office/drawing/2010/main" val="0"/>
                </a:ext>
              </a:extLst>
            </a:blip>
            <a:stretch>
              <a:fillRect/>
            </a:stretch>
          </p:blipFill>
          <p:spPr>
            <a:xfrm>
              <a:off x="6992218" y="2305518"/>
              <a:ext cx="360000" cy="360000"/>
            </a:xfrm>
            <a:prstGeom prst="rect">
              <a:avLst/>
            </a:prstGeom>
          </p:spPr>
        </p:pic>
        <p:pic>
          <p:nvPicPr>
            <p:cNvPr id="12" name="图片 11"/>
            <p:cNvPicPr>
              <a:picLocks/>
            </p:cNvPicPr>
            <p:nvPr/>
          </p:nvPicPr>
          <p:blipFill>
            <a:blip r:embed="rId9">
              <a:extLst>
                <a:ext uri="{28A0092B-C50C-407E-A947-70E740481C1C}">
                  <a14:useLocalDpi xmlns:a14="http://schemas.microsoft.com/office/drawing/2010/main" val="0"/>
                </a:ext>
              </a:extLst>
            </a:blip>
            <a:stretch>
              <a:fillRect/>
            </a:stretch>
          </p:blipFill>
          <p:spPr>
            <a:xfrm>
              <a:off x="6559349" y="2305518"/>
              <a:ext cx="360000" cy="360000"/>
            </a:xfrm>
            <a:prstGeom prst="rect">
              <a:avLst/>
            </a:prstGeom>
          </p:spPr>
        </p:pic>
        <p:pic>
          <p:nvPicPr>
            <p:cNvPr id="13" name="图片 12"/>
            <p:cNvPicPr>
              <a:picLocks/>
            </p:cNvPicPr>
            <p:nvPr/>
          </p:nvPicPr>
          <p:blipFill>
            <a:blip r:embed="rId10">
              <a:extLst>
                <a:ext uri="{28A0092B-C50C-407E-A947-70E740481C1C}">
                  <a14:useLocalDpi xmlns:a14="http://schemas.microsoft.com/office/drawing/2010/main" val="0"/>
                </a:ext>
              </a:extLst>
            </a:blip>
            <a:stretch>
              <a:fillRect/>
            </a:stretch>
          </p:blipFill>
          <p:spPr>
            <a:xfrm>
              <a:off x="9156563" y="2305518"/>
              <a:ext cx="360000" cy="360000"/>
            </a:xfrm>
            <a:prstGeom prst="rect">
              <a:avLst/>
            </a:prstGeom>
          </p:spPr>
        </p:pic>
        <p:sp>
          <p:nvSpPr>
            <p:cNvPr id="14" name="文本框 13"/>
            <p:cNvSpPr txBox="1">
              <a:spLocks/>
            </p:cNvSpPr>
            <p:nvPr/>
          </p:nvSpPr>
          <p:spPr>
            <a:xfrm>
              <a:off x="9773068" y="2305518"/>
              <a:ext cx="976766" cy="369332"/>
            </a:xfrm>
            <a:prstGeom prst="rect">
              <a:avLst/>
            </a:prstGeom>
            <a:noFill/>
          </p:spPr>
          <p:txBody>
            <a:bodyPr wrap="square" rtlCol="0">
              <a:spAutoFit/>
            </a:bodyPr>
            <a:lstStyle/>
            <a:p>
              <a:r>
                <a:rPr kumimoji="1" lang="en-US" altLang="zh-CN" smtClean="0"/>
                <a:t>Papillon</a:t>
              </a:r>
              <a:endParaRPr kumimoji="1" lang="zh-CN" altLang="en-US" dirty="0"/>
            </a:p>
          </p:txBody>
        </p:sp>
        <p:pic>
          <p:nvPicPr>
            <p:cNvPr id="15" name="图片 14"/>
            <p:cNvPicPr>
              <a:picLocks/>
            </p:cNvPicPr>
            <p:nvPr/>
          </p:nvPicPr>
          <p:blipFill>
            <a:blip r:embed="rId11">
              <a:extLst>
                <a:ext uri="{28A0092B-C50C-407E-A947-70E740481C1C}">
                  <a14:useLocalDpi xmlns:a14="http://schemas.microsoft.com/office/drawing/2010/main" val="0"/>
                </a:ext>
              </a:extLst>
            </a:blip>
            <a:stretch>
              <a:fillRect/>
            </a:stretch>
          </p:blipFill>
          <p:spPr>
            <a:xfrm>
              <a:off x="6126480" y="2726224"/>
              <a:ext cx="360000" cy="360000"/>
            </a:xfrm>
            <a:prstGeom prst="rect">
              <a:avLst/>
            </a:prstGeom>
          </p:spPr>
        </p:pic>
        <p:pic>
          <p:nvPicPr>
            <p:cNvPr id="16" name="图片 15"/>
            <p:cNvPicPr>
              <a:picLocks/>
            </p:cNvPicPr>
            <p:nvPr/>
          </p:nvPicPr>
          <p:blipFill>
            <a:blip r:embed="rId12">
              <a:extLst>
                <a:ext uri="{28A0092B-C50C-407E-A947-70E740481C1C}">
                  <a14:useLocalDpi xmlns:a14="http://schemas.microsoft.com/office/drawing/2010/main" val="0"/>
                </a:ext>
              </a:extLst>
            </a:blip>
            <a:stretch>
              <a:fillRect/>
            </a:stretch>
          </p:blipFill>
          <p:spPr>
            <a:xfrm>
              <a:off x="9156563" y="2726224"/>
              <a:ext cx="360000" cy="360000"/>
            </a:xfrm>
            <a:prstGeom prst="rect">
              <a:avLst/>
            </a:prstGeom>
          </p:spPr>
        </p:pic>
        <p:pic>
          <p:nvPicPr>
            <p:cNvPr id="17" name="图片 16"/>
            <p:cNvPicPr>
              <a:picLocks/>
            </p:cNvPicPr>
            <p:nvPr/>
          </p:nvPicPr>
          <p:blipFill>
            <a:blip r:embed="rId13">
              <a:extLst>
                <a:ext uri="{28A0092B-C50C-407E-A947-70E740481C1C}">
                  <a14:useLocalDpi xmlns:a14="http://schemas.microsoft.com/office/drawing/2010/main" val="0"/>
                </a:ext>
              </a:extLst>
            </a:blip>
            <a:stretch>
              <a:fillRect/>
            </a:stretch>
          </p:blipFill>
          <p:spPr>
            <a:xfrm>
              <a:off x="8723694" y="2726224"/>
              <a:ext cx="360000" cy="360000"/>
            </a:xfrm>
            <a:prstGeom prst="rect">
              <a:avLst/>
            </a:prstGeom>
          </p:spPr>
        </p:pic>
        <p:pic>
          <p:nvPicPr>
            <p:cNvPr id="18" name="图片 17"/>
            <p:cNvPicPr>
              <a:picLocks/>
            </p:cNvPicPr>
            <p:nvPr/>
          </p:nvPicPr>
          <p:blipFill>
            <a:blip r:embed="rId14">
              <a:extLst>
                <a:ext uri="{28A0092B-C50C-407E-A947-70E740481C1C}">
                  <a14:useLocalDpi xmlns:a14="http://schemas.microsoft.com/office/drawing/2010/main" val="0"/>
                </a:ext>
              </a:extLst>
            </a:blip>
            <a:stretch>
              <a:fillRect/>
            </a:stretch>
          </p:blipFill>
          <p:spPr>
            <a:xfrm>
              <a:off x="7857956" y="2726224"/>
              <a:ext cx="360000" cy="360000"/>
            </a:xfrm>
            <a:prstGeom prst="rect">
              <a:avLst/>
            </a:prstGeom>
          </p:spPr>
        </p:pic>
        <p:pic>
          <p:nvPicPr>
            <p:cNvPr id="19" name="图片 18"/>
            <p:cNvPicPr>
              <a:picLocks/>
            </p:cNvPicPr>
            <p:nvPr/>
          </p:nvPicPr>
          <p:blipFill>
            <a:blip r:embed="rId15">
              <a:extLst>
                <a:ext uri="{28A0092B-C50C-407E-A947-70E740481C1C}">
                  <a14:useLocalDpi xmlns:a14="http://schemas.microsoft.com/office/drawing/2010/main" val="0"/>
                </a:ext>
              </a:extLst>
            </a:blip>
            <a:stretch>
              <a:fillRect/>
            </a:stretch>
          </p:blipFill>
          <p:spPr>
            <a:xfrm>
              <a:off x="7423482" y="2726224"/>
              <a:ext cx="360000" cy="360000"/>
            </a:xfrm>
            <a:prstGeom prst="rect">
              <a:avLst/>
            </a:prstGeom>
          </p:spPr>
        </p:pic>
        <p:pic>
          <p:nvPicPr>
            <p:cNvPr id="20" name="图片 19"/>
            <p:cNvPicPr>
              <a:picLocks/>
            </p:cNvPicPr>
            <p:nvPr/>
          </p:nvPicPr>
          <p:blipFill>
            <a:blip r:embed="rId16">
              <a:extLst>
                <a:ext uri="{28A0092B-C50C-407E-A947-70E740481C1C}">
                  <a14:useLocalDpi xmlns:a14="http://schemas.microsoft.com/office/drawing/2010/main" val="0"/>
                </a:ext>
              </a:extLst>
            </a:blip>
            <a:stretch>
              <a:fillRect/>
            </a:stretch>
          </p:blipFill>
          <p:spPr>
            <a:xfrm>
              <a:off x="6992218" y="2726224"/>
              <a:ext cx="360000" cy="360000"/>
            </a:xfrm>
            <a:prstGeom prst="rect">
              <a:avLst/>
            </a:prstGeom>
          </p:spPr>
        </p:pic>
        <p:pic>
          <p:nvPicPr>
            <p:cNvPr id="21" name="图片 20"/>
            <p:cNvPicPr>
              <a:picLocks/>
            </p:cNvPicPr>
            <p:nvPr/>
          </p:nvPicPr>
          <p:blipFill>
            <a:blip r:embed="rId17">
              <a:extLst>
                <a:ext uri="{28A0092B-C50C-407E-A947-70E740481C1C}">
                  <a14:useLocalDpi xmlns:a14="http://schemas.microsoft.com/office/drawing/2010/main" val="0"/>
                </a:ext>
              </a:extLst>
            </a:blip>
            <a:stretch>
              <a:fillRect/>
            </a:stretch>
          </p:blipFill>
          <p:spPr>
            <a:xfrm>
              <a:off x="6560954" y="2727693"/>
              <a:ext cx="360000" cy="360000"/>
            </a:xfrm>
            <a:prstGeom prst="rect">
              <a:avLst/>
            </a:prstGeom>
          </p:spPr>
        </p:pic>
        <p:pic>
          <p:nvPicPr>
            <p:cNvPr id="22" name="图片 21"/>
            <p:cNvPicPr>
              <a:picLocks/>
            </p:cNvPicPr>
            <p:nvPr/>
          </p:nvPicPr>
          <p:blipFill>
            <a:blip r:embed="rId18">
              <a:extLst>
                <a:ext uri="{28A0092B-C50C-407E-A947-70E740481C1C}">
                  <a14:useLocalDpi xmlns:a14="http://schemas.microsoft.com/office/drawing/2010/main" val="0"/>
                </a:ext>
              </a:extLst>
            </a:blip>
            <a:stretch>
              <a:fillRect/>
            </a:stretch>
          </p:blipFill>
          <p:spPr>
            <a:xfrm>
              <a:off x="8290825" y="2726224"/>
              <a:ext cx="360000" cy="360000"/>
            </a:xfrm>
            <a:prstGeom prst="rect">
              <a:avLst/>
            </a:prstGeom>
          </p:spPr>
        </p:pic>
        <p:sp>
          <p:nvSpPr>
            <p:cNvPr id="23" name="文本框 22"/>
            <p:cNvSpPr txBox="1">
              <a:spLocks/>
            </p:cNvSpPr>
            <p:nvPr/>
          </p:nvSpPr>
          <p:spPr>
            <a:xfrm>
              <a:off x="9814818" y="2644375"/>
              <a:ext cx="800841" cy="369332"/>
            </a:xfrm>
            <a:prstGeom prst="rect">
              <a:avLst/>
            </a:prstGeom>
            <a:noFill/>
          </p:spPr>
          <p:txBody>
            <a:bodyPr wrap="square" rtlCol="0">
              <a:spAutoFit/>
            </a:bodyPr>
            <a:lstStyle/>
            <a:p>
              <a:r>
                <a:rPr kumimoji="1" lang="en-US" altLang="zh-CN" dirty="0"/>
                <a:t>B</a:t>
              </a:r>
              <a:r>
                <a:rPr kumimoji="1" lang="en-US" altLang="zh-CN" dirty="0" smtClean="0"/>
                <a:t>asset</a:t>
              </a:r>
              <a:endParaRPr kumimoji="1" lang="zh-CN" altLang="en-US" dirty="0"/>
            </a:p>
          </p:txBody>
        </p:sp>
        <p:pic>
          <p:nvPicPr>
            <p:cNvPr id="25" name="图片 24"/>
            <p:cNvPicPr>
              <a:picLocks/>
            </p:cNvPicPr>
            <p:nvPr/>
          </p:nvPicPr>
          <p:blipFill>
            <a:blip r:embed="rId19">
              <a:extLst>
                <a:ext uri="{28A0092B-C50C-407E-A947-70E740481C1C}">
                  <a14:useLocalDpi xmlns:a14="http://schemas.microsoft.com/office/drawing/2010/main" val="0"/>
                </a:ext>
              </a:extLst>
            </a:blip>
            <a:stretch>
              <a:fillRect/>
            </a:stretch>
          </p:blipFill>
          <p:spPr>
            <a:xfrm>
              <a:off x="6559349" y="3146930"/>
              <a:ext cx="360000" cy="360000"/>
            </a:xfrm>
            <a:prstGeom prst="rect">
              <a:avLst/>
            </a:prstGeom>
          </p:spPr>
        </p:pic>
        <p:pic>
          <p:nvPicPr>
            <p:cNvPr id="26" name="图片 25"/>
            <p:cNvPicPr>
              <a:picLocks/>
            </p:cNvPicPr>
            <p:nvPr/>
          </p:nvPicPr>
          <p:blipFill>
            <a:blip r:embed="rId20">
              <a:extLst>
                <a:ext uri="{28A0092B-C50C-407E-A947-70E740481C1C}">
                  <a14:useLocalDpi xmlns:a14="http://schemas.microsoft.com/office/drawing/2010/main" val="0"/>
                </a:ext>
              </a:extLst>
            </a:blip>
            <a:stretch>
              <a:fillRect/>
            </a:stretch>
          </p:blipFill>
          <p:spPr>
            <a:xfrm>
              <a:off x="8723694" y="3155163"/>
              <a:ext cx="360000" cy="360000"/>
            </a:xfrm>
            <a:prstGeom prst="rect">
              <a:avLst/>
            </a:prstGeom>
          </p:spPr>
        </p:pic>
        <p:pic>
          <p:nvPicPr>
            <p:cNvPr id="27" name="图片 26"/>
            <p:cNvPicPr>
              <a:picLocks/>
            </p:cNvPicPr>
            <p:nvPr/>
          </p:nvPicPr>
          <p:blipFill>
            <a:blip r:embed="rId21">
              <a:extLst>
                <a:ext uri="{28A0092B-C50C-407E-A947-70E740481C1C}">
                  <a14:useLocalDpi xmlns:a14="http://schemas.microsoft.com/office/drawing/2010/main" val="0"/>
                </a:ext>
              </a:extLst>
            </a:blip>
            <a:stretch>
              <a:fillRect/>
            </a:stretch>
          </p:blipFill>
          <p:spPr>
            <a:xfrm>
              <a:off x="9156563" y="3155163"/>
              <a:ext cx="360000" cy="360000"/>
            </a:xfrm>
            <a:prstGeom prst="rect">
              <a:avLst/>
            </a:prstGeom>
          </p:spPr>
        </p:pic>
        <p:pic>
          <p:nvPicPr>
            <p:cNvPr id="28" name="图片 27"/>
            <p:cNvPicPr>
              <a:picLocks/>
            </p:cNvPicPr>
            <p:nvPr/>
          </p:nvPicPr>
          <p:blipFill>
            <a:blip r:embed="rId22">
              <a:extLst>
                <a:ext uri="{28A0092B-C50C-407E-A947-70E740481C1C}">
                  <a14:useLocalDpi xmlns:a14="http://schemas.microsoft.com/office/drawing/2010/main" val="0"/>
                </a:ext>
              </a:extLst>
            </a:blip>
            <a:stretch>
              <a:fillRect/>
            </a:stretch>
          </p:blipFill>
          <p:spPr>
            <a:xfrm>
              <a:off x="6992218" y="3146930"/>
              <a:ext cx="360000" cy="360000"/>
            </a:xfrm>
            <a:prstGeom prst="rect">
              <a:avLst/>
            </a:prstGeom>
          </p:spPr>
        </p:pic>
        <p:pic>
          <p:nvPicPr>
            <p:cNvPr id="29" name="图片 28"/>
            <p:cNvPicPr>
              <a:picLocks/>
            </p:cNvPicPr>
            <p:nvPr/>
          </p:nvPicPr>
          <p:blipFill>
            <a:blip r:embed="rId23">
              <a:extLst>
                <a:ext uri="{28A0092B-C50C-407E-A947-70E740481C1C}">
                  <a14:useLocalDpi xmlns:a14="http://schemas.microsoft.com/office/drawing/2010/main" val="0"/>
                </a:ext>
              </a:extLst>
            </a:blip>
            <a:stretch>
              <a:fillRect/>
            </a:stretch>
          </p:blipFill>
          <p:spPr>
            <a:xfrm>
              <a:off x="8292371" y="3149665"/>
              <a:ext cx="360000" cy="360000"/>
            </a:xfrm>
            <a:prstGeom prst="rect">
              <a:avLst/>
            </a:prstGeom>
          </p:spPr>
        </p:pic>
        <p:pic>
          <p:nvPicPr>
            <p:cNvPr id="30" name="图片 29"/>
            <p:cNvPicPr>
              <a:picLocks/>
            </p:cNvPicPr>
            <p:nvPr/>
          </p:nvPicPr>
          <p:blipFill>
            <a:blip r:embed="rId24">
              <a:extLst>
                <a:ext uri="{28A0092B-C50C-407E-A947-70E740481C1C}">
                  <a14:useLocalDpi xmlns:a14="http://schemas.microsoft.com/office/drawing/2010/main" val="0"/>
                </a:ext>
              </a:extLst>
            </a:blip>
            <a:stretch>
              <a:fillRect/>
            </a:stretch>
          </p:blipFill>
          <p:spPr>
            <a:xfrm>
              <a:off x="6126480" y="3146930"/>
              <a:ext cx="360000" cy="360000"/>
            </a:xfrm>
            <a:prstGeom prst="rect">
              <a:avLst/>
            </a:prstGeom>
          </p:spPr>
        </p:pic>
        <p:pic>
          <p:nvPicPr>
            <p:cNvPr id="31" name="图片 30"/>
            <p:cNvPicPr>
              <a:picLocks/>
            </p:cNvPicPr>
            <p:nvPr/>
          </p:nvPicPr>
          <p:blipFill>
            <a:blip r:embed="rId25">
              <a:extLst>
                <a:ext uri="{28A0092B-C50C-407E-A947-70E740481C1C}">
                  <a14:useLocalDpi xmlns:a14="http://schemas.microsoft.com/office/drawing/2010/main" val="0"/>
                </a:ext>
              </a:extLst>
            </a:blip>
            <a:stretch>
              <a:fillRect/>
            </a:stretch>
          </p:blipFill>
          <p:spPr>
            <a:xfrm>
              <a:off x="7857956" y="3146930"/>
              <a:ext cx="360000" cy="360000"/>
            </a:xfrm>
            <a:prstGeom prst="rect">
              <a:avLst/>
            </a:prstGeom>
          </p:spPr>
        </p:pic>
        <p:pic>
          <p:nvPicPr>
            <p:cNvPr id="32" name="图片 31"/>
            <p:cNvPicPr>
              <a:picLocks/>
            </p:cNvPicPr>
            <p:nvPr/>
          </p:nvPicPr>
          <p:blipFill>
            <a:blip r:embed="rId26">
              <a:extLst>
                <a:ext uri="{28A0092B-C50C-407E-A947-70E740481C1C}">
                  <a14:useLocalDpi xmlns:a14="http://schemas.microsoft.com/office/drawing/2010/main" val="0"/>
                </a:ext>
              </a:extLst>
            </a:blip>
            <a:stretch>
              <a:fillRect/>
            </a:stretch>
          </p:blipFill>
          <p:spPr>
            <a:xfrm>
              <a:off x="7423482" y="3146930"/>
              <a:ext cx="360000" cy="360000"/>
            </a:xfrm>
            <a:prstGeom prst="rect">
              <a:avLst/>
            </a:prstGeom>
          </p:spPr>
        </p:pic>
        <p:sp>
          <p:nvSpPr>
            <p:cNvPr id="33" name="文本框 32"/>
            <p:cNvSpPr txBox="1">
              <a:spLocks/>
            </p:cNvSpPr>
            <p:nvPr/>
          </p:nvSpPr>
          <p:spPr>
            <a:xfrm>
              <a:off x="9777063" y="3077907"/>
              <a:ext cx="940932" cy="369332"/>
            </a:xfrm>
            <a:prstGeom prst="rect">
              <a:avLst/>
            </a:prstGeom>
            <a:noFill/>
          </p:spPr>
          <p:txBody>
            <a:bodyPr wrap="square" rtlCol="0">
              <a:spAutoFit/>
            </a:bodyPr>
            <a:lstStyle/>
            <a:p>
              <a:r>
                <a:rPr kumimoji="1" lang="en-US" altLang="zh-CN" dirty="0" smtClean="0"/>
                <a:t>Beagle</a:t>
              </a:r>
              <a:endParaRPr kumimoji="1" lang="zh-CN" altLang="en-US" dirty="0"/>
            </a:p>
          </p:txBody>
        </p:sp>
        <p:pic>
          <p:nvPicPr>
            <p:cNvPr id="34" name="图片 33"/>
            <p:cNvPicPr>
              <a:picLocks/>
            </p:cNvPicPr>
            <p:nvPr/>
          </p:nvPicPr>
          <p:blipFill>
            <a:blip r:embed="rId27">
              <a:extLst>
                <a:ext uri="{28A0092B-C50C-407E-A947-70E740481C1C}">
                  <a14:useLocalDpi xmlns:a14="http://schemas.microsoft.com/office/drawing/2010/main" val="0"/>
                </a:ext>
              </a:extLst>
            </a:blip>
            <a:stretch>
              <a:fillRect/>
            </a:stretch>
          </p:blipFill>
          <p:spPr>
            <a:xfrm>
              <a:off x="9156563" y="3582314"/>
              <a:ext cx="360000" cy="360000"/>
            </a:xfrm>
            <a:prstGeom prst="rect">
              <a:avLst/>
            </a:prstGeom>
          </p:spPr>
        </p:pic>
        <p:pic>
          <p:nvPicPr>
            <p:cNvPr id="35" name="图片 34"/>
            <p:cNvPicPr>
              <a:picLocks/>
            </p:cNvPicPr>
            <p:nvPr/>
          </p:nvPicPr>
          <p:blipFill>
            <a:blip r:embed="rId28">
              <a:extLst>
                <a:ext uri="{28A0092B-C50C-407E-A947-70E740481C1C}">
                  <a14:useLocalDpi xmlns:a14="http://schemas.microsoft.com/office/drawing/2010/main" val="0"/>
                </a:ext>
              </a:extLst>
            </a:blip>
            <a:stretch>
              <a:fillRect/>
            </a:stretch>
          </p:blipFill>
          <p:spPr>
            <a:xfrm>
              <a:off x="7857956" y="3567636"/>
              <a:ext cx="360000" cy="360000"/>
            </a:xfrm>
            <a:prstGeom prst="rect">
              <a:avLst/>
            </a:prstGeom>
          </p:spPr>
        </p:pic>
        <p:pic>
          <p:nvPicPr>
            <p:cNvPr id="36" name="图片 35"/>
            <p:cNvPicPr>
              <a:picLocks/>
            </p:cNvPicPr>
            <p:nvPr/>
          </p:nvPicPr>
          <p:blipFill>
            <a:blip r:embed="rId29">
              <a:extLst>
                <a:ext uri="{28A0092B-C50C-407E-A947-70E740481C1C}">
                  <a14:useLocalDpi xmlns:a14="http://schemas.microsoft.com/office/drawing/2010/main" val="0"/>
                </a:ext>
              </a:extLst>
            </a:blip>
            <a:stretch>
              <a:fillRect/>
            </a:stretch>
          </p:blipFill>
          <p:spPr>
            <a:xfrm>
              <a:off x="7423482" y="3567636"/>
              <a:ext cx="360000" cy="360000"/>
            </a:xfrm>
            <a:prstGeom prst="rect">
              <a:avLst/>
            </a:prstGeom>
          </p:spPr>
        </p:pic>
        <p:pic>
          <p:nvPicPr>
            <p:cNvPr id="37" name="图片 36"/>
            <p:cNvPicPr>
              <a:picLocks/>
            </p:cNvPicPr>
            <p:nvPr/>
          </p:nvPicPr>
          <p:blipFill>
            <a:blip r:embed="rId30">
              <a:extLst>
                <a:ext uri="{28A0092B-C50C-407E-A947-70E740481C1C}">
                  <a14:useLocalDpi xmlns:a14="http://schemas.microsoft.com/office/drawing/2010/main" val="0"/>
                </a:ext>
              </a:extLst>
            </a:blip>
            <a:stretch>
              <a:fillRect/>
            </a:stretch>
          </p:blipFill>
          <p:spPr>
            <a:xfrm>
              <a:off x="6992218" y="3570026"/>
              <a:ext cx="360000" cy="360000"/>
            </a:xfrm>
            <a:prstGeom prst="rect">
              <a:avLst/>
            </a:prstGeom>
          </p:spPr>
        </p:pic>
        <p:pic>
          <p:nvPicPr>
            <p:cNvPr id="38" name="图片 37"/>
            <p:cNvPicPr>
              <a:picLocks/>
            </p:cNvPicPr>
            <p:nvPr/>
          </p:nvPicPr>
          <p:blipFill>
            <a:blip r:embed="rId31">
              <a:extLst>
                <a:ext uri="{28A0092B-C50C-407E-A947-70E740481C1C}">
                  <a14:useLocalDpi xmlns:a14="http://schemas.microsoft.com/office/drawing/2010/main" val="0"/>
                </a:ext>
              </a:extLst>
            </a:blip>
            <a:stretch>
              <a:fillRect/>
            </a:stretch>
          </p:blipFill>
          <p:spPr>
            <a:xfrm>
              <a:off x="6559349" y="3571574"/>
              <a:ext cx="360000" cy="360000"/>
            </a:xfrm>
            <a:prstGeom prst="rect">
              <a:avLst/>
            </a:prstGeom>
          </p:spPr>
        </p:pic>
        <p:pic>
          <p:nvPicPr>
            <p:cNvPr id="39" name="图片 38"/>
            <p:cNvPicPr>
              <a:picLocks/>
            </p:cNvPicPr>
            <p:nvPr/>
          </p:nvPicPr>
          <p:blipFill>
            <a:blip r:embed="rId32">
              <a:extLst>
                <a:ext uri="{28A0092B-C50C-407E-A947-70E740481C1C}">
                  <a14:useLocalDpi xmlns:a14="http://schemas.microsoft.com/office/drawing/2010/main" val="0"/>
                </a:ext>
              </a:extLst>
            </a:blip>
            <a:stretch>
              <a:fillRect/>
            </a:stretch>
          </p:blipFill>
          <p:spPr>
            <a:xfrm>
              <a:off x="8723694" y="3582314"/>
              <a:ext cx="360000" cy="360000"/>
            </a:xfrm>
            <a:prstGeom prst="rect">
              <a:avLst/>
            </a:prstGeom>
          </p:spPr>
        </p:pic>
        <p:pic>
          <p:nvPicPr>
            <p:cNvPr id="40" name="图片 39"/>
            <p:cNvPicPr>
              <a:picLocks/>
            </p:cNvPicPr>
            <p:nvPr/>
          </p:nvPicPr>
          <p:blipFill>
            <a:blip r:embed="rId33">
              <a:extLst>
                <a:ext uri="{28A0092B-C50C-407E-A947-70E740481C1C}">
                  <a14:useLocalDpi xmlns:a14="http://schemas.microsoft.com/office/drawing/2010/main" val="0"/>
                </a:ext>
              </a:extLst>
            </a:blip>
            <a:stretch>
              <a:fillRect/>
            </a:stretch>
          </p:blipFill>
          <p:spPr>
            <a:xfrm>
              <a:off x="8290825" y="3570026"/>
              <a:ext cx="360000" cy="360000"/>
            </a:xfrm>
            <a:prstGeom prst="rect">
              <a:avLst/>
            </a:prstGeom>
          </p:spPr>
        </p:pic>
        <p:pic>
          <p:nvPicPr>
            <p:cNvPr id="41" name="图片 40"/>
            <p:cNvPicPr>
              <a:picLocks/>
            </p:cNvPicPr>
            <p:nvPr/>
          </p:nvPicPr>
          <p:blipFill>
            <a:blip r:embed="rId34">
              <a:extLst>
                <a:ext uri="{28A0092B-C50C-407E-A947-70E740481C1C}">
                  <a14:useLocalDpi xmlns:a14="http://schemas.microsoft.com/office/drawing/2010/main" val="0"/>
                </a:ext>
              </a:extLst>
            </a:blip>
            <a:stretch>
              <a:fillRect/>
            </a:stretch>
          </p:blipFill>
          <p:spPr>
            <a:xfrm>
              <a:off x="6126480" y="3567636"/>
              <a:ext cx="360000" cy="360000"/>
            </a:xfrm>
            <a:prstGeom prst="rect">
              <a:avLst/>
            </a:prstGeom>
          </p:spPr>
        </p:pic>
        <p:sp>
          <p:nvSpPr>
            <p:cNvPr id="42" name="文本框 41"/>
            <p:cNvSpPr txBox="1">
              <a:spLocks/>
            </p:cNvSpPr>
            <p:nvPr/>
          </p:nvSpPr>
          <p:spPr>
            <a:xfrm>
              <a:off x="9663633" y="3498995"/>
              <a:ext cx="1061740" cy="369332"/>
            </a:xfrm>
            <a:prstGeom prst="rect">
              <a:avLst/>
            </a:prstGeom>
            <a:noFill/>
          </p:spPr>
          <p:txBody>
            <a:bodyPr wrap="square" rtlCol="0">
              <a:spAutoFit/>
            </a:bodyPr>
            <a:lstStyle/>
            <a:p>
              <a:r>
                <a:rPr kumimoji="1" lang="en-US" altLang="zh-CN" smtClean="0"/>
                <a:t>Redbone</a:t>
              </a:r>
              <a:endParaRPr kumimoji="1" lang="zh-CN" altLang="en-US" dirty="0"/>
            </a:p>
          </p:txBody>
        </p:sp>
        <p:sp>
          <p:nvSpPr>
            <p:cNvPr id="51" name="文本框 50"/>
            <p:cNvSpPr txBox="1">
              <a:spLocks/>
            </p:cNvSpPr>
            <p:nvPr/>
          </p:nvSpPr>
          <p:spPr>
            <a:xfrm>
              <a:off x="9847108" y="3986326"/>
              <a:ext cx="800841" cy="369332"/>
            </a:xfrm>
            <a:prstGeom prst="rect">
              <a:avLst/>
            </a:prstGeom>
            <a:noFill/>
          </p:spPr>
          <p:txBody>
            <a:bodyPr wrap="square" rtlCol="0">
              <a:spAutoFit/>
            </a:bodyPr>
            <a:lstStyle/>
            <a:p>
              <a:r>
                <a:rPr kumimoji="1" lang="en-US" altLang="zh-CN" dirty="0" smtClean="0"/>
                <a:t>Saluki</a:t>
              </a:r>
              <a:endParaRPr kumimoji="1" lang="zh-CN" altLang="en-US" dirty="0"/>
            </a:p>
          </p:txBody>
        </p:sp>
        <p:pic>
          <p:nvPicPr>
            <p:cNvPr id="3" name="图片 2"/>
            <p:cNvPicPr>
              <a:picLocks/>
            </p:cNvPicPr>
            <p:nvPr/>
          </p:nvPicPr>
          <p:blipFill>
            <a:blip r:embed="rId35">
              <a:extLst>
                <a:ext uri="{28A0092B-C50C-407E-A947-70E740481C1C}">
                  <a14:useLocalDpi xmlns:a14="http://schemas.microsoft.com/office/drawing/2010/main" val="0"/>
                </a:ext>
              </a:extLst>
            </a:blip>
            <a:stretch>
              <a:fillRect/>
            </a:stretch>
          </p:blipFill>
          <p:spPr>
            <a:xfrm>
              <a:off x="7001310" y="3998228"/>
              <a:ext cx="360000" cy="360000"/>
            </a:xfrm>
            <a:prstGeom prst="rect">
              <a:avLst/>
            </a:prstGeom>
          </p:spPr>
        </p:pic>
        <p:pic>
          <p:nvPicPr>
            <p:cNvPr id="24" name="图片 23"/>
            <p:cNvPicPr>
              <a:picLocks/>
            </p:cNvPicPr>
            <p:nvPr/>
          </p:nvPicPr>
          <p:blipFill>
            <a:blip r:embed="rId36">
              <a:extLst>
                <a:ext uri="{28A0092B-C50C-407E-A947-70E740481C1C}">
                  <a14:useLocalDpi xmlns:a14="http://schemas.microsoft.com/office/drawing/2010/main" val="0"/>
                </a:ext>
              </a:extLst>
            </a:blip>
            <a:stretch>
              <a:fillRect/>
            </a:stretch>
          </p:blipFill>
          <p:spPr>
            <a:xfrm>
              <a:off x="6559349" y="3988342"/>
              <a:ext cx="360000" cy="360000"/>
            </a:xfrm>
            <a:prstGeom prst="rect">
              <a:avLst/>
            </a:prstGeom>
          </p:spPr>
        </p:pic>
        <p:pic>
          <p:nvPicPr>
            <p:cNvPr id="52" name="图片 51"/>
            <p:cNvPicPr>
              <a:picLocks/>
            </p:cNvPicPr>
            <p:nvPr/>
          </p:nvPicPr>
          <p:blipFill>
            <a:blip r:embed="rId37">
              <a:extLst>
                <a:ext uri="{28A0092B-C50C-407E-A947-70E740481C1C}">
                  <a14:useLocalDpi xmlns:a14="http://schemas.microsoft.com/office/drawing/2010/main" val="0"/>
                </a:ext>
              </a:extLst>
            </a:blip>
            <a:stretch>
              <a:fillRect/>
            </a:stretch>
          </p:blipFill>
          <p:spPr>
            <a:xfrm>
              <a:off x="6126480" y="3988342"/>
              <a:ext cx="360000" cy="360000"/>
            </a:xfrm>
            <a:prstGeom prst="rect">
              <a:avLst/>
            </a:prstGeom>
          </p:spPr>
        </p:pic>
        <p:pic>
          <p:nvPicPr>
            <p:cNvPr id="53" name="图片 52"/>
            <p:cNvPicPr>
              <a:picLocks/>
            </p:cNvPicPr>
            <p:nvPr/>
          </p:nvPicPr>
          <p:blipFill>
            <a:blip r:embed="rId38">
              <a:extLst>
                <a:ext uri="{28A0092B-C50C-407E-A947-70E740481C1C}">
                  <a14:useLocalDpi xmlns:a14="http://schemas.microsoft.com/office/drawing/2010/main" val="0"/>
                </a:ext>
              </a:extLst>
            </a:blip>
            <a:stretch>
              <a:fillRect/>
            </a:stretch>
          </p:blipFill>
          <p:spPr>
            <a:xfrm>
              <a:off x="9156563" y="3998228"/>
              <a:ext cx="360000" cy="360000"/>
            </a:xfrm>
            <a:prstGeom prst="rect">
              <a:avLst/>
            </a:prstGeom>
          </p:spPr>
        </p:pic>
        <p:pic>
          <p:nvPicPr>
            <p:cNvPr id="54" name="图片 53"/>
            <p:cNvPicPr>
              <a:picLocks/>
            </p:cNvPicPr>
            <p:nvPr/>
          </p:nvPicPr>
          <p:blipFill>
            <a:blip r:embed="rId39">
              <a:extLst>
                <a:ext uri="{28A0092B-C50C-407E-A947-70E740481C1C}">
                  <a14:useLocalDpi xmlns:a14="http://schemas.microsoft.com/office/drawing/2010/main" val="0"/>
                </a:ext>
              </a:extLst>
            </a:blip>
            <a:stretch>
              <a:fillRect/>
            </a:stretch>
          </p:blipFill>
          <p:spPr>
            <a:xfrm>
              <a:off x="8724826" y="3998228"/>
              <a:ext cx="360000" cy="360000"/>
            </a:xfrm>
            <a:prstGeom prst="rect">
              <a:avLst/>
            </a:prstGeom>
          </p:spPr>
        </p:pic>
        <p:pic>
          <p:nvPicPr>
            <p:cNvPr id="55" name="图片 54"/>
            <p:cNvPicPr>
              <a:picLocks/>
            </p:cNvPicPr>
            <p:nvPr/>
          </p:nvPicPr>
          <p:blipFill>
            <a:blip r:embed="rId40">
              <a:extLst>
                <a:ext uri="{28A0092B-C50C-407E-A947-70E740481C1C}">
                  <a14:useLocalDpi xmlns:a14="http://schemas.microsoft.com/office/drawing/2010/main" val="0"/>
                </a:ext>
              </a:extLst>
            </a:blip>
            <a:stretch>
              <a:fillRect/>
            </a:stretch>
          </p:blipFill>
          <p:spPr>
            <a:xfrm>
              <a:off x="8290825" y="3988342"/>
              <a:ext cx="360000" cy="360000"/>
            </a:xfrm>
            <a:prstGeom prst="rect">
              <a:avLst/>
            </a:prstGeom>
          </p:spPr>
        </p:pic>
        <p:pic>
          <p:nvPicPr>
            <p:cNvPr id="56" name="图片 55"/>
            <p:cNvPicPr>
              <a:picLocks/>
            </p:cNvPicPr>
            <p:nvPr/>
          </p:nvPicPr>
          <p:blipFill>
            <a:blip r:embed="rId41">
              <a:extLst>
                <a:ext uri="{28A0092B-C50C-407E-A947-70E740481C1C}">
                  <a14:useLocalDpi xmlns:a14="http://schemas.microsoft.com/office/drawing/2010/main" val="0"/>
                </a:ext>
              </a:extLst>
            </a:blip>
            <a:stretch>
              <a:fillRect/>
            </a:stretch>
          </p:blipFill>
          <p:spPr>
            <a:xfrm>
              <a:off x="7423482" y="3998228"/>
              <a:ext cx="360000" cy="360000"/>
            </a:xfrm>
            <a:prstGeom prst="rect">
              <a:avLst/>
            </a:prstGeom>
          </p:spPr>
        </p:pic>
        <p:pic>
          <p:nvPicPr>
            <p:cNvPr id="57" name="图片 56"/>
            <p:cNvPicPr>
              <a:picLocks/>
            </p:cNvPicPr>
            <p:nvPr/>
          </p:nvPicPr>
          <p:blipFill>
            <a:blip r:embed="rId42">
              <a:extLst>
                <a:ext uri="{28A0092B-C50C-407E-A947-70E740481C1C}">
                  <a14:useLocalDpi xmlns:a14="http://schemas.microsoft.com/office/drawing/2010/main" val="0"/>
                </a:ext>
              </a:extLst>
            </a:blip>
            <a:stretch>
              <a:fillRect/>
            </a:stretch>
          </p:blipFill>
          <p:spPr>
            <a:xfrm>
              <a:off x="7857956" y="3998228"/>
              <a:ext cx="360000" cy="360000"/>
            </a:xfrm>
            <a:prstGeom prst="rect">
              <a:avLst/>
            </a:prstGeom>
          </p:spPr>
        </p:pic>
        <p:pic>
          <p:nvPicPr>
            <p:cNvPr id="58" name="图片 57"/>
            <p:cNvPicPr>
              <a:picLocks/>
            </p:cNvPicPr>
            <p:nvPr/>
          </p:nvPicPr>
          <p:blipFill>
            <a:blip r:embed="rId43">
              <a:extLst>
                <a:ext uri="{28A0092B-C50C-407E-A947-70E740481C1C}">
                  <a14:useLocalDpi xmlns:a14="http://schemas.microsoft.com/office/drawing/2010/main" val="0"/>
                </a:ext>
              </a:extLst>
            </a:blip>
            <a:stretch>
              <a:fillRect/>
            </a:stretch>
          </p:blipFill>
          <p:spPr>
            <a:xfrm>
              <a:off x="9156563" y="4422525"/>
              <a:ext cx="360000" cy="360000"/>
            </a:xfrm>
            <a:prstGeom prst="rect">
              <a:avLst/>
            </a:prstGeom>
          </p:spPr>
        </p:pic>
        <p:pic>
          <p:nvPicPr>
            <p:cNvPr id="59" name="图片 58"/>
            <p:cNvPicPr>
              <a:picLocks/>
            </p:cNvPicPr>
            <p:nvPr/>
          </p:nvPicPr>
          <p:blipFill>
            <a:blip r:embed="rId44">
              <a:extLst>
                <a:ext uri="{28A0092B-C50C-407E-A947-70E740481C1C}">
                  <a14:useLocalDpi xmlns:a14="http://schemas.microsoft.com/office/drawing/2010/main" val="0"/>
                </a:ext>
              </a:extLst>
            </a:blip>
            <a:stretch>
              <a:fillRect/>
            </a:stretch>
          </p:blipFill>
          <p:spPr>
            <a:xfrm>
              <a:off x="6126480" y="4409048"/>
              <a:ext cx="360000" cy="360000"/>
            </a:xfrm>
            <a:prstGeom prst="rect">
              <a:avLst/>
            </a:prstGeom>
          </p:spPr>
        </p:pic>
        <p:pic>
          <p:nvPicPr>
            <p:cNvPr id="60" name="图片 59"/>
            <p:cNvPicPr>
              <a:picLocks/>
            </p:cNvPicPr>
            <p:nvPr/>
          </p:nvPicPr>
          <p:blipFill>
            <a:blip r:embed="rId45">
              <a:extLst>
                <a:ext uri="{28A0092B-C50C-407E-A947-70E740481C1C}">
                  <a14:useLocalDpi xmlns:a14="http://schemas.microsoft.com/office/drawing/2010/main" val="0"/>
                </a:ext>
              </a:extLst>
            </a:blip>
            <a:stretch>
              <a:fillRect/>
            </a:stretch>
          </p:blipFill>
          <p:spPr>
            <a:xfrm>
              <a:off x="8290825" y="4422525"/>
              <a:ext cx="360000" cy="360000"/>
            </a:xfrm>
            <a:prstGeom prst="rect">
              <a:avLst/>
            </a:prstGeom>
          </p:spPr>
        </p:pic>
        <p:pic>
          <p:nvPicPr>
            <p:cNvPr id="61" name="图片 60"/>
            <p:cNvPicPr>
              <a:picLocks/>
            </p:cNvPicPr>
            <p:nvPr/>
          </p:nvPicPr>
          <p:blipFill>
            <a:blip r:embed="rId46">
              <a:extLst>
                <a:ext uri="{28A0092B-C50C-407E-A947-70E740481C1C}">
                  <a14:useLocalDpi xmlns:a14="http://schemas.microsoft.com/office/drawing/2010/main" val="0"/>
                </a:ext>
              </a:extLst>
            </a:blip>
            <a:stretch>
              <a:fillRect/>
            </a:stretch>
          </p:blipFill>
          <p:spPr>
            <a:xfrm>
              <a:off x="8723694" y="4425379"/>
              <a:ext cx="360000" cy="360000"/>
            </a:xfrm>
            <a:prstGeom prst="rect">
              <a:avLst/>
            </a:prstGeom>
          </p:spPr>
        </p:pic>
        <p:pic>
          <p:nvPicPr>
            <p:cNvPr id="62" name="图片 61"/>
            <p:cNvPicPr>
              <a:picLocks/>
            </p:cNvPicPr>
            <p:nvPr/>
          </p:nvPicPr>
          <p:blipFill>
            <a:blip r:embed="rId47">
              <a:extLst>
                <a:ext uri="{28A0092B-C50C-407E-A947-70E740481C1C}">
                  <a14:useLocalDpi xmlns:a14="http://schemas.microsoft.com/office/drawing/2010/main" val="0"/>
                </a:ext>
              </a:extLst>
            </a:blip>
            <a:stretch>
              <a:fillRect/>
            </a:stretch>
          </p:blipFill>
          <p:spPr>
            <a:xfrm>
              <a:off x="6992218" y="4409048"/>
              <a:ext cx="360000" cy="360000"/>
            </a:xfrm>
            <a:prstGeom prst="rect">
              <a:avLst/>
            </a:prstGeom>
          </p:spPr>
        </p:pic>
        <p:pic>
          <p:nvPicPr>
            <p:cNvPr id="63" name="图片 62"/>
            <p:cNvPicPr>
              <a:picLocks/>
            </p:cNvPicPr>
            <p:nvPr/>
          </p:nvPicPr>
          <p:blipFill>
            <a:blip r:embed="rId48">
              <a:extLst>
                <a:ext uri="{28A0092B-C50C-407E-A947-70E740481C1C}">
                  <a14:useLocalDpi xmlns:a14="http://schemas.microsoft.com/office/drawing/2010/main" val="0"/>
                </a:ext>
              </a:extLst>
            </a:blip>
            <a:stretch>
              <a:fillRect/>
            </a:stretch>
          </p:blipFill>
          <p:spPr>
            <a:xfrm>
              <a:off x="7857956" y="4422525"/>
              <a:ext cx="360000" cy="360000"/>
            </a:xfrm>
            <a:prstGeom prst="rect">
              <a:avLst/>
            </a:prstGeom>
          </p:spPr>
        </p:pic>
        <p:pic>
          <p:nvPicPr>
            <p:cNvPr id="64" name="图片 63"/>
            <p:cNvPicPr>
              <a:picLocks/>
            </p:cNvPicPr>
            <p:nvPr/>
          </p:nvPicPr>
          <p:blipFill>
            <a:blip r:embed="rId49">
              <a:extLst>
                <a:ext uri="{28A0092B-C50C-407E-A947-70E740481C1C}">
                  <a14:useLocalDpi xmlns:a14="http://schemas.microsoft.com/office/drawing/2010/main" val="0"/>
                </a:ext>
              </a:extLst>
            </a:blip>
            <a:stretch>
              <a:fillRect/>
            </a:stretch>
          </p:blipFill>
          <p:spPr>
            <a:xfrm>
              <a:off x="7423482" y="4412379"/>
              <a:ext cx="360000" cy="360000"/>
            </a:xfrm>
            <a:prstGeom prst="rect">
              <a:avLst/>
            </a:prstGeom>
          </p:spPr>
        </p:pic>
        <p:pic>
          <p:nvPicPr>
            <p:cNvPr id="65" name="图片 64"/>
            <p:cNvPicPr>
              <a:picLocks/>
            </p:cNvPicPr>
            <p:nvPr/>
          </p:nvPicPr>
          <p:blipFill>
            <a:blip r:embed="rId50">
              <a:extLst>
                <a:ext uri="{28A0092B-C50C-407E-A947-70E740481C1C}">
                  <a14:useLocalDpi xmlns:a14="http://schemas.microsoft.com/office/drawing/2010/main" val="0"/>
                </a:ext>
              </a:extLst>
            </a:blip>
            <a:stretch>
              <a:fillRect/>
            </a:stretch>
          </p:blipFill>
          <p:spPr>
            <a:xfrm>
              <a:off x="6559349" y="4409048"/>
              <a:ext cx="360000" cy="360000"/>
            </a:xfrm>
            <a:prstGeom prst="rect">
              <a:avLst/>
            </a:prstGeom>
          </p:spPr>
        </p:pic>
        <p:sp>
          <p:nvSpPr>
            <p:cNvPr id="66" name="文本框 65"/>
            <p:cNvSpPr txBox="1"/>
            <p:nvPr/>
          </p:nvSpPr>
          <p:spPr>
            <a:xfrm>
              <a:off x="9862818" y="4398076"/>
              <a:ext cx="715260" cy="369332"/>
            </a:xfrm>
            <a:prstGeom prst="rect">
              <a:avLst/>
            </a:prstGeom>
            <a:noFill/>
          </p:spPr>
          <p:txBody>
            <a:bodyPr wrap="none" rtlCol="0">
              <a:spAutoFit/>
            </a:bodyPr>
            <a:lstStyle/>
            <a:p>
              <a:r>
                <a:rPr kumimoji="1" lang="en-US" altLang="zh-CN" dirty="0" smtClean="0"/>
                <a:t>Lhasa</a:t>
              </a:r>
              <a:endParaRPr kumimoji="1" lang="zh-CN" altLang="en-US" dirty="0"/>
            </a:p>
          </p:txBody>
        </p:sp>
        <p:pic>
          <p:nvPicPr>
            <p:cNvPr id="67" name="图片 66"/>
            <p:cNvPicPr>
              <a:picLocks/>
            </p:cNvPicPr>
            <p:nvPr/>
          </p:nvPicPr>
          <p:blipFill>
            <a:blip r:embed="rId51">
              <a:extLst>
                <a:ext uri="{28A0092B-C50C-407E-A947-70E740481C1C}">
                  <a14:useLocalDpi xmlns:a14="http://schemas.microsoft.com/office/drawing/2010/main" val="0"/>
                </a:ext>
              </a:extLst>
            </a:blip>
            <a:stretch>
              <a:fillRect/>
            </a:stretch>
          </p:blipFill>
          <p:spPr>
            <a:xfrm>
              <a:off x="6992218" y="4837250"/>
              <a:ext cx="360000" cy="360000"/>
            </a:xfrm>
            <a:prstGeom prst="rect">
              <a:avLst/>
            </a:prstGeom>
          </p:spPr>
        </p:pic>
        <p:pic>
          <p:nvPicPr>
            <p:cNvPr id="68" name="图片 67"/>
            <p:cNvPicPr>
              <a:picLocks/>
            </p:cNvPicPr>
            <p:nvPr/>
          </p:nvPicPr>
          <p:blipFill>
            <a:blip r:embed="rId52">
              <a:extLst>
                <a:ext uri="{28A0092B-C50C-407E-A947-70E740481C1C}">
                  <a14:useLocalDpi xmlns:a14="http://schemas.microsoft.com/office/drawing/2010/main" val="0"/>
                </a:ext>
              </a:extLst>
            </a:blip>
            <a:stretch>
              <a:fillRect/>
            </a:stretch>
          </p:blipFill>
          <p:spPr>
            <a:xfrm>
              <a:off x="7423482" y="4837250"/>
              <a:ext cx="360000" cy="360000"/>
            </a:xfrm>
            <a:prstGeom prst="rect">
              <a:avLst/>
            </a:prstGeom>
          </p:spPr>
        </p:pic>
        <p:pic>
          <p:nvPicPr>
            <p:cNvPr id="69" name="图片 68"/>
            <p:cNvPicPr>
              <a:picLocks/>
            </p:cNvPicPr>
            <p:nvPr/>
          </p:nvPicPr>
          <p:blipFill>
            <a:blip r:embed="rId53">
              <a:extLst>
                <a:ext uri="{28A0092B-C50C-407E-A947-70E740481C1C}">
                  <a14:useLocalDpi xmlns:a14="http://schemas.microsoft.com/office/drawing/2010/main" val="0"/>
                </a:ext>
              </a:extLst>
            </a:blip>
            <a:stretch>
              <a:fillRect/>
            </a:stretch>
          </p:blipFill>
          <p:spPr>
            <a:xfrm>
              <a:off x="9156563" y="4886857"/>
              <a:ext cx="360000" cy="360000"/>
            </a:xfrm>
            <a:prstGeom prst="rect">
              <a:avLst/>
            </a:prstGeom>
          </p:spPr>
        </p:pic>
        <p:pic>
          <p:nvPicPr>
            <p:cNvPr id="70" name="图片 69"/>
            <p:cNvPicPr>
              <a:picLocks/>
            </p:cNvPicPr>
            <p:nvPr/>
          </p:nvPicPr>
          <p:blipFill>
            <a:blip r:embed="rId54">
              <a:extLst>
                <a:ext uri="{28A0092B-C50C-407E-A947-70E740481C1C}">
                  <a14:useLocalDpi xmlns:a14="http://schemas.microsoft.com/office/drawing/2010/main" val="0"/>
                </a:ext>
              </a:extLst>
            </a:blip>
            <a:stretch>
              <a:fillRect/>
            </a:stretch>
          </p:blipFill>
          <p:spPr>
            <a:xfrm>
              <a:off x="8723694" y="4854318"/>
              <a:ext cx="360000" cy="360000"/>
            </a:xfrm>
            <a:prstGeom prst="rect">
              <a:avLst/>
            </a:prstGeom>
          </p:spPr>
        </p:pic>
        <p:pic>
          <p:nvPicPr>
            <p:cNvPr id="71" name="图片 70"/>
            <p:cNvPicPr>
              <a:picLocks/>
            </p:cNvPicPr>
            <p:nvPr/>
          </p:nvPicPr>
          <p:blipFill>
            <a:blip r:embed="rId55">
              <a:extLst>
                <a:ext uri="{28A0092B-C50C-407E-A947-70E740481C1C}">
                  <a14:useLocalDpi xmlns:a14="http://schemas.microsoft.com/office/drawing/2010/main" val="0"/>
                </a:ext>
              </a:extLst>
            </a:blip>
            <a:stretch>
              <a:fillRect/>
            </a:stretch>
          </p:blipFill>
          <p:spPr>
            <a:xfrm>
              <a:off x="8292490" y="4856708"/>
              <a:ext cx="360000" cy="360000"/>
            </a:xfrm>
            <a:prstGeom prst="rect">
              <a:avLst/>
            </a:prstGeom>
          </p:spPr>
        </p:pic>
        <p:pic>
          <p:nvPicPr>
            <p:cNvPr id="72" name="图片 71"/>
            <p:cNvPicPr>
              <a:picLocks/>
            </p:cNvPicPr>
            <p:nvPr/>
          </p:nvPicPr>
          <p:blipFill>
            <a:blip r:embed="rId56">
              <a:extLst>
                <a:ext uri="{28A0092B-C50C-407E-A947-70E740481C1C}">
                  <a14:useLocalDpi xmlns:a14="http://schemas.microsoft.com/office/drawing/2010/main" val="0"/>
                </a:ext>
              </a:extLst>
            </a:blip>
            <a:stretch>
              <a:fillRect/>
            </a:stretch>
          </p:blipFill>
          <p:spPr>
            <a:xfrm>
              <a:off x="7857956" y="4837250"/>
              <a:ext cx="360000" cy="360000"/>
            </a:xfrm>
            <a:prstGeom prst="rect">
              <a:avLst/>
            </a:prstGeom>
          </p:spPr>
        </p:pic>
        <p:pic>
          <p:nvPicPr>
            <p:cNvPr id="73" name="图片 72"/>
            <p:cNvPicPr>
              <a:picLocks/>
            </p:cNvPicPr>
            <p:nvPr/>
          </p:nvPicPr>
          <p:blipFill>
            <a:blip r:embed="rId57">
              <a:extLst>
                <a:ext uri="{28A0092B-C50C-407E-A947-70E740481C1C}">
                  <a14:useLocalDpi xmlns:a14="http://schemas.microsoft.com/office/drawing/2010/main" val="0"/>
                </a:ext>
              </a:extLst>
            </a:blip>
            <a:stretch>
              <a:fillRect/>
            </a:stretch>
          </p:blipFill>
          <p:spPr>
            <a:xfrm>
              <a:off x="6559349" y="4829754"/>
              <a:ext cx="360000" cy="360000"/>
            </a:xfrm>
            <a:prstGeom prst="rect">
              <a:avLst/>
            </a:prstGeom>
          </p:spPr>
        </p:pic>
        <p:pic>
          <p:nvPicPr>
            <p:cNvPr id="74" name="图片 73"/>
            <p:cNvPicPr>
              <a:picLocks/>
            </p:cNvPicPr>
            <p:nvPr/>
          </p:nvPicPr>
          <p:blipFill>
            <a:blip r:embed="rId58">
              <a:extLst>
                <a:ext uri="{28A0092B-C50C-407E-A947-70E740481C1C}">
                  <a14:useLocalDpi xmlns:a14="http://schemas.microsoft.com/office/drawing/2010/main" val="0"/>
                </a:ext>
              </a:extLst>
            </a:blip>
            <a:stretch>
              <a:fillRect/>
            </a:stretch>
          </p:blipFill>
          <p:spPr>
            <a:xfrm>
              <a:off x="6126480" y="4829754"/>
              <a:ext cx="360000" cy="360000"/>
            </a:xfrm>
            <a:prstGeom prst="rect">
              <a:avLst/>
            </a:prstGeom>
          </p:spPr>
        </p:pic>
        <p:sp>
          <p:nvSpPr>
            <p:cNvPr id="75" name="文本框 74"/>
            <p:cNvSpPr txBox="1"/>
            <p:nvPr/>
          </p:nvSpPr>
          <p:spPr>
            <a:xfrm>
              <a:off x="9848399" y="4862408"/>
              <a:ext cx="711349" cy="369332"/>
            </a:xfrm>
            <a:prstGeom prst="rect">
              <a:avLst/>
            </a:prstGeom>
            <a:noFill/>
          </p:spPr>
          <p:txBody>
            <a:bodyPr wrap="none" rtlCol="0">
              <a:spAutoFit/>
            </a:bodyPr>
            <a:lstStyle/>
            <a:p>
              <a:r>
                <a:rPr kumimoji="1" lang="en-US" altLang="zh-CN" dirty="0" err="1" smtClean="0"/>
                <a:t>Vizsla</a:t>
              </a:r>
              <a:endParaRPr kumimoji="1" lang="zh-CN" altLang="en-US" dirty="0"/>
            </a:p>
          </p:txBody>
        </p:sp>
      </p:grpSp>
      <p:sp>
        <p:nvSpPr>
          <p:cNvPr id="43" name="幻灯片编号占位符 42"/>
          <p:cNvSpPr>
            <a:spLocks noGrp="1"/>
          </p:cNvSpPr>
          <p:nvPr>
            <p:ph type="sldNum" sz="quarter" idx="12"/>
          </p:nvPr>
        </p:nvSpPr>
        <p:spPr/>
        <p:txBody>
          <a:bodyPr/>
          <a:lstStyle/>
          <a:p>
            <a:fld id="{4FAB73BC-B049-4115-A692-8D63A059BFB8}" type="slidenum">
              <a:rPr lang="en-US" smtClean="0"/>
              <a:t>64</a:t>
            </a:fld>
            <a:endParaRPr lang="en-US" dirty="0"/>
          </a:p>
        </p:txBody>
      </p:sp>
    </p:spTree>
    <p:extLst>
      <p:ext uri="{BB962C8B-B14F-4D97-AF65-F5344CB8AC3E}">
        <p14:creationId xmlns:p14="http://schemas.microsoft.com/office/powerpoint/2010/main" val="107030741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Dataset</a:t>
            </a:r>
            <a:r>
              <a:rPr kumimoji="1" lang="zh-CN" altLang="en-US" dirty="0" smtClean="0"/>
              <a:t>：</a:t>
            </a:r>
            <a:r>
              <a:rPr kumimoji="1" lang="en-US" altLang="zh-CN" dirty="0" smtClean="0"/>
              <a:t>UCEFOOD256</a:t>
            </a:r>
            <a:endParaRPr kumimoji="1" lang="zh-CN" altLang="en-US" dirty="0"/>
          </a:p>
        </p:txBody>
      </p:sp>
      <p:pic>
        <p:nvPicPr>
          <p:cNvPr id="5" name="内容占位符 4"/>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9031746" y="2258072"/>
            <a:ext cx="360000" cy="360000"/>
          </a:xfr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pic>
        <p:nvPicPr>
          <p:cNvPr id="6" name="图片 5"/>
          <p:cNvPicPr>
            <a:picLocks/>
          </p:cNvPicPr>
          <p:nvPr/>
        </p:nvPicPr>
        <p:blipFill>
          <a:blip r:embed="rId5">
            <a:extLst>
              <a:ext uri="{28A0092B-C50C-407E-A947-70E740481C1C}">
                <a14:useLocalDpi xmlns:a14="http://schemas.microsoft.com/office/drawing/2010/main" val="0"/>
              </a:ext>
            </a:extLst>
          </a:blip>
          <a:stretch>
            <a:fillRect/>
          </a:stretch>
        </p:blipFill>
        <p:spPr>
          <a:xfrm>
            <a:off x="8210760" y="2258072"/>
            <a:ext cx="360000" cy="360000"/>
          </a:xfrm>
          <a:prstGeom prst="rect">
            <a:avLst/>
          </a:prstGeom>
        </p:spPr>
      </p:pic>
      <p:pic>
        <p:nvPicPr>
          <p:cNvPr id="7" name="图片 6"/>
          <p:cNvPicPr>
            <a:picLocks/>
          </p:cNvPicPr>
          <p:nvPr/>
        </p:nvPicPr>
        <p:blipFill>
          <a:blip r:embed="rId6">
            <a:extLst>
              <a:ext uri="{28A0092B-C50C-407E-A947-70E740481C1C}">
                <a14:useLocalDpi xmlns:a14="http://schemas.microsoft.com/office/drawing/2010/main" val="0"/>
              </a:ext>
            </a:extLst>
          </a:blip>
          <a:stretch>
            <a:fillRect/>
          </a:stretch>
        </p:blipFill>
        <p:spPr>
          <a:xfrm>
            <a:off x="7390060" y="2258072"/>
            <a:ext cx="360000" cy="360000"/>
          </a:xfrm>
          <a:prstGeom prst="rect">
            <a:avLst/>
          </a:prstGeom>
        </p:spPr>
      </p:pic>
      <p:pic>
        <p:nvPicPr>
          <p:cNvPr id="8" name="图片 7"/>
          <p:cNvPicPr>
            <a:picLocks/>
          </p:cNvPicPr>
          <p:nvPr/>
        </p:nvPicPr>
        <p:blipFill>
          <a:blip r:embed="rId7">
            <a:extLst>
              <a:ext uri="{28A0092B-C50C-407E-A947-70E740481C1C}">
                <a14:useLocalDpi xmlns:a14="http://schemas.microsoft.com/office/drawing/2010/main" val="0"/>
              </a:ext>
            </a:extLst>
          </a:blip>
          <a:stretch>
            <a:fillRect/>
          </a:stretch>
        </p:blipFill>
        <p:spPr>
          <a:xfrm>
            <a:off x="7800410" y="2258072"/>
            <a:ext cx="360000" cy="360000"/>
          </a:xfrm>
          <a:prstGeom prst="rect">
            <a:avLst/>
          </a:prstGeom>
        </p:spPr>
      </p:pic>
      <p:pic>
        <p:nvPicPr>
          <p:cNvPr id="9" name="图片 8"/>
          <p:cNvPicPr>
            <a:picLocks/>
          </p:cNvPicPr>
          <p:nvPr/>
        </p:nvPicPr>
        <p:blipFill>
          <a:blip r:embed="rId8">
            <a:extLst>
              <a:ext uri="{28A0092B-C50C-407E-A947-70E740481C1C}">
                <a14:useLocalDpi xmlns:a14="http://schemas.microsoft.com/office/drawing/2010/main" val="0"/>
              </a:ext>
            </a:extLst>
          </a:blip>
          <a:stretch>
            <a:fillRect/>
          </a:stretch>
        </p:blipFill>
        <p:spPr>
          <a:xfrm>
            <a:off x="6979710" y="2258072"/>
            <a:ext cx="360000" cy="360000"/>
          </a:xfrm>
          <a:prstGeom prst="rect">
            <a:avLst/>
          </a:prstGeom>
        </p:spPr>
      </p:pic>
      <p:pic>
        <p:nvPicPr>
          <p:cNvPr id="10" name="图片 9"/>
          <p:cNvPicPr>
            <a:picLocks/>
          </p:cNvPicPr>
          <p:nvPr/>
        </p:nvPicPr>
        <p:blipFill>
          <a:blip r:embed="rId9">
            <a:extLst>
              <a:ext uri="{28A0092B-C50C-407E-A947-70E740481C1C}">
                <a14:useLocalDpi xmlns:a14="http://schemas.microsoft.com/office/drawing/2010/main" val="0"/>
              </a:ext>
            </a:extLst>
          </a:blip>
          <a:stretch>
            <a:fillRect/>
          </a:stretch>
        </p:blipFill>
        <p:spPr>
          <a:xfrm>
            <a:off x="9442239" y="2258072"/>
            <a:ext cx="360000" cy="360000"/>
          </a:xfrm>
          <a:prstGeom prst="rect">
            <a:avLst/>
          </a:prstGeom>
        </p:spPr>
      </p:pic>
      <p:pic>
        <p:nvPicPr>
          <p:cNvPr id="11" name="图片 10"/>
          <p:cNvPicPr>
            <a:picLocks/>
          </p:cNvPicPr>
          <p:nvPr/>
        </p:nvPicPr>
        <p:blipFill>
          <a:blip r:embed="rId10">
            <a:extLst>
              <a:ext uri="{28A0092B-C50C-407E-A947-70E740481C1C}">
                <a14:useLocalDpi xmlns:a14="http://schemas.microsoft.com/office/drawing/2010/main" val="0"/>
              </a:ext>
            </a:extLst>
          </a:blip>
          <a:stretch>
            <a:fillRect/>
          </a:stretch>
        </p:blipFill>
        <p:spPr>
          <a:xfrm>
            <a:off x="6569360" y="2258072"/>
            <a:ext cx="360000" cy="360000"/>
          </a:xfrm>
          <a:prstGeom prst="rect">
            <a:avLst/>
          </a:prstGeom>
        </p:spPr>
      </p:pic>
      <p:pic>
        <p:nvPicPr>
          <p:cNvPr id="12" name="图片 11"/>
          <p:cNvPicPr>
            <a:picLocks/>
          </p:cNvPicPr>
          <p:nvPr/>
        </p:nvPicPr>
        <p:blipFill>
          <a:blip r:embed="rId11">
            <a:extLst>
              <a:ext uri="{28A0092B-C50C-407E-A947-70E740481C1C}">
                <a14:useLocalDpi xmlns:a14="http://schemas.microsoft.com/office/drawing/2010/main" val="0"/>
              </a:ext>
            </a:extLst>
          </a:blip>
          <a:stretch>
            <a:fillRect/>
          </a:stretch>
        </p:blipFill>
        <p:spPr>
          <a:xfrm>
            <a:off x="8621253" y="2258072"/>
            <a:ext cx="360000" cy="360000"/>
          </a:xfrm>
          <a:prstGeom prst="rect">
            <a:avLst/>
          </a:prstGeom>
        </p:spPr>
      </p:pic>
      <p:sp>
        <p:nvSpPr>
          <p:cNvPr id="13" name="文本框 12"/>
          <p:cNvSpPr txBox="1">
            <a:spLocks/>
          </p:cNvSpPr>
          <p:nvPr/>
        </p:nvSpPr>
        <p:spPr>
          <a:xfrm>
            <a:off x="10021185" y="2267886"/>
            <a:ext cx="360000" cy="360000"/>
          </a:xfrm>
          <a:prstGeom prst="rect">
            <a:avLst/>
          </a:prstGeom>
          <a:noFill/>
        </p:spPr>
        <p:txBody>
          <a:bodyPr wrap="none" rtlCol="0">
            <a:spAutoFit/>
          </a:bodyPr>
          <a:lstStyle/>
          <a:p>
            <a:r>
              <a:rPr kumimoji="1" lang="en-US" altLang="zh-CN" dirty="0" smtClean="0"/>
              <a:t>1</a:t>
            </a:r>
            <a:endParaRPr kumimoji="1" lang="zh-CN" altLang="en-US" dirty="0"/>
          </a:p>
        </p:txBody>
      </p:sp>
      <p:pic>
        <p:nvPicPr>
          <p:cNvPr id="14" name="图片 13"/>
          <p:cNvPicPr>
            <a:picLocks/>
          </p:cNvPicPr>
          <p:nvPr/>
        </p:nvPicPr>
        <p:blipFill>
          <a:blip r:embed="rId12">
            <a:extLst>
              <a:ext uri="{28A0092B-C50C-407E-A947-70E740481C1C}">
                <a14:useLocalDpi xmlns:a14="http://schemas.microsoft.com/office/drawing/2010/main" val="0"/>
              </a:ext>
            </a:extLst>
          </a:blip>
          <a:stretch>
            <a:fillRect/>
          </a:stretch>
        </p:blipFill>
        <p:spPr>
          <a:xfrm>
            <a:off x="9029438" y="2656500"/>
            <a:ext cx="360000" cy="360000"/>
          </a:xfrm>
          <a:prstGeom prst="rect">
            <a:avLst/>
          </a:prstGeom>
        </p:spPr>
      </p:pic>
      <p:pic>
        <p:nvPicPr>
          <p:cNvPr id="15" name="图片 14"/>
          <p:cNvPicPr>
            <a:picLocks/>
          </p:cNvPicPr>
          <p:nvPr/>
        </p:nvPicPr>
        <p:blipFill>
          <a:blip r:embed="rId13">
            <a:extLst>
              <a:ext uri="{28A0092B-C50C-407E-A947-70E740481C1C}">
                <a14:useLocalDpi xmlns:a14="http://schemas.microsoft.com/office/drawing/2010/main" val="0"/>
              </a:ext>
            </a:extLst>
          </a:blip>
          <a:stretch>
            <a:fillRect/>
          </a:stretch>
        </p:blipFill>
        <p:spPr>
          <a:xfrm>
            <a:off x="6569360" y="2656500"/>
            <a:ext cx="360000" cy="360000"/>
          </a:xfrm>
          <a:prstGeom prst="rect">
            <a:avLst/>
          </a:prstGeom>
        </p:spPr>
      </p:pic>
      <p:pic>
        <p:nvPicPr>
          <p:cNvPr id="16" name="图片 15"/>
          <p:cNvPicPr>
            <a:picLocks/>
          </p:cNvPicPr>
          <p:nvPr/>
        </p:nvPicPr>
        <p:blipFill>
          <a:blip r:embed="rId14">
            <a:extLst>
              <a:ext uri="{28A0092B-C50C-407E-A947-70E740481C1C}">
                <a14:useLocalDpi xmlns:a14="http://schemas.microsoft.com/office/drawing/2010/main" val="0"/>
              </a:ext>
            </a:extLst>
          </a:blip>
          <a:stretch>
            <a:fillRect/>
          </a:stretch>
        </p:blipFill>
        <p:spPr>
          <a:xfrm>
            <a:off x="8621253" y="2656500"/>
            <a:ext cx="360000" cy="360000"/>
          </a:xfrm>
          <a:prstGeom prst="rect">
            <a:avLst/>
          </a:prstGeom>
        </p:spPr>
      </p:pic>
      <p:pic>
        <p:nvPicPr>
          <p:cNvPr id="17" name="图片 16"/>
          <p:cNvPicPr>
            <a:picLocks/>
          </p:cNvPicPr>
          <p:nvPr/>
        </p:nvPicPr>
        <p:blipFill>
          <a:blip r:embed="rId15">
            <a:extLst>
              <a:ext uri="{28A0092B-C50C-407E-A947-70E740481C1C}">
                <a14:useLocalDpi xmlns:a14="http://schemas.microsoft.com/office/drawing/2010/main" val="0"/>
              </a:ext>
            </a:extLst>
          </a:blip>
          <a:stretch>
            <a:fillRect/>
          </a:stretch>
        </p:blipFill>
        <p:spPr>
          <a:xfrm>
            <a:off x="6979710" y="2656500"/>
            <a:ext cx="360000" cy="360000"/>
          </a:xfrm>
          <a:prstGeom prst="rect">
            <a:avLst/>
          </a:prstGeom>
        </p:spPr>
      </p:pic>
      <p:pic>
        <p:nvPicPr>
          <p:cNvPr id="18" name="图片 17"/>
          <p:cNvPicPr>
            <a:picLocks/>
          </p:cNvPicPr>
          <p:nvPr/>
        </p:nvPicPr>
        <p:blipFill>
          <a:blip r:embed="rId16">
            <a:extLst>
              <a:ext uri="{28A0092B-C50C-407E-A947-70E740481C1C}">
                <a14:useLocalDpi xmlns:a14="http://schemas.microsoft.com/office/drawing/2010/main" val="0"/>
              </a:ext>
            </a:extLst>
          </a:blip>
          <a:stretch>
            <a:fillRect/>
          </a:stretch>
        </p:blipFill>
        <p:spPr>
          <a:xfrm>
            <a:off x="9442239" y="2656500"/>
            <a:ext cx="360000" cy="360000"/>
          </a:xfrm>
          <a:prstGeom prst="rect">
            <a:avLst/>
          </a:prstGeom>
        </p:spPr>
      </p:pic>
      <p:pic>
        <p:nvPicPr>
          <p:cNvPr id="19" name="图片 18"/>
          <p:cNvPicPr>
            <a:picLocks/>
          </p:cNvPicPr>
          <p:nvPr/>
        </p:nvPicPr>
        <p:blipFill>
          <a:blip r:embed="rId17">
            <a:extLst>
              <a:ext uri="{28A0092B-C50C-407E-A947-70E740481C1C}">
                <a14:useLocalDpi xmlns:a14="http://schemas.microsoft.com/office/drawing/2010/main" val="0"/>
              </a:ext>
            </a:extLst>
          </a:blip>
          <a:stretch>
            <a:fillRect/>
          </a:stretch>
        </p:blipFill>
        <p:spPr>
          <a:xfrm>
            <a:off x="8209749" y="2656500"/>
            <a:ext cx="360000" cy="360000"/>
          </a:xfrm>
          <a:prstGeom prst="rect">
            <a:avLst/>
          </a:prstGeom>
        </p:spPr>
      </p:pic>
      <p:pic>
        <p:nvPicPr>
          <p:cNvPr id="20" name="图片 19"/>
          <p:cNvPicPr>
            <a:picLocks/>
          </p:cNvPicPr>
          <p:nvPr/>
        </p:nvPicPr>
        <p:blipFill>
          <a:blip r:embed="rId18">
            <a:extLst>
              <a:ext uri="{28A0092B-C50C-407E-A947-70E740481C1C}">
                <a14:useLocalDpi xmlns:a14="http://schemas.microsoft.com/office/drawing/2010/main" val="0"/>
              </a:ext>
            </a:extLst>
          </a:blip>
          <a:stretch>
            <a:fillRect/>
          </a:stretch>
        </p:blipFill>
        <p:spPr>
          <a:xfrm>
            <a:off x="7805150" y="2662504"/>
            <a:ext cx="360000" cy="360000"/>
          </a:xfrm>
          <a:prstGeom prst="rect">
            <a:avLst/>
          </a:prstGeom>
        </p:spPr>
      </p:pic>
      <p:pic>
        <p:nvPicPr>
          <p:cNvPr id="21" name="图片 20"/>
          <p:cNvPicPr>
            <a:picLocks/>
          </p:cNvPicPr>
          <p:nvPr/>
        </p:nvPicPr>
        <p:blipFill>
          <a:blip r:embed="rId19">
            <a:extLst>
              <a:ext uri="{28A0092B-C50C-407E-A947-70E740481C1C}">
                <a14:useLocalDpi xmlns:a14="http://schemas.microsoft.com/office/drawing/2010/main" val="0"/>
              </a:ext>
            </a:extLst>
          </a:blip>
          <a:stretch>
            <a:fillRect/>
          </a:stretch>
        </p:blipFill>
        <p:spPr>
          <a:xfrm>
            <a:off x="7390060" y="2656500"/>
            <a:ext cx="360000" cy="360000"/>
          </a:xfrm>
          <a:prstGeom prst="rect">
            <a:avLst/>
          </a:prstGeom>
        </p:spPr>
      </p:pic>
      <p:sp>
        <p:nvSpPr>
          <p:cNvPr id="22" name="文本框 21"/>
          <p:cNvSpPr txBox="1"/>
          <p:nvPr/>
        </p:nvSpPr>
        <p:spPr>
          <a:xfrm>
            <a:off x="77002" y="6488668"/>
            <a:ext cx="3808543" cy="369332"/>
          </a:xfrm>
          <a:prstGeom prst="rect">
            <a:avLst/>
          </a:prstGeom>
          <a:noFill/>
        </p:spPr>
        <p:txBody>
          <a:bodyPr wrap="none" rtlCol="0">
            <a:spAutoFit/>
          </a:bodyPr>
          <a:lstStyle/>
          <a:p>
            <a:r>
              <a:rPr kumimoji="1" lang="en-US" altLang="zh-CN" dirty="0"/>
              <a:t>http://</a:t>
            </a:r>
            <a:r>
              <a:rPr kumimoji="1" lang="en-US" altLang="zh-CN" dirty="0" err="1"/>
              <a:t>foodcam.mobi</a:t>
            </a:r>
            <a:r>
              <a:rPr kumimoji="1" lang="en-US" altLang="zh-CN" dirty="0"/>
              <a:t>/dataset256.html</a:t>
            </a:r>
            <a:endParaRPr kumimoji="1" lang="zh-CN" altLang="en-US" dirty="0"/>
          </a:p>
        </p:txBody>
      </p:sp>
      <p:pic>
        <p:nvPicPr>
          <p:cNvPr id="23" name="图片 22"/>
          <p:cNvPicPr>
            <a:picLocks/>
          </p:cNvPicPr>
          <p:nvPr/>
        </p:nvPicPr>
        <p:blipFill>
          <a:blip r:embed="rId20">
            <a:extLst>
              <a:ext uri="{28A0092B-C50C-407E-A947-70E740481C1C}">
                <a14:useLocalDpi xmlns:a14="http://schemas.microsoft.com/office/drawing/2010/main" val="0"/>
              </a:ext>
            </a:extLst>
          </a:blip>
          <a:stretch>
            <a:fillRect/>
          </a:stretch>
        </p:blipFill>
        <p:spPr>
          <a:xfrm>
            <a:off x="9442239" y="3054928"/>
            <a:ext cx="360000" cy="360000"/>
          </a:xfrm>
          <a:prstGeom prst="rect">
            <a:avLst/>
          </a:prstGeom>
        </p:spPr>
      </p:pic>
      <p:pic>
        <p:nvPicPr>
          <p:cNvPr id="24" name="图片 23"/>
          <p:cNvPicPr>
            <a:picLocks/>
          </p:cNvPicPr>
          <p:nvPr/>
        </p:nvPicPr>
        <p:blipFill>
          <a:blip r:embed="rId21">
            <a:extLst>
              <a:ext uri="{28A0092B-C50C-407E-A947-70E740481C1C}">
                <a14:useLocalDpi xmlns:a14="http://schemas.microsoft.com/office/drawing/2010/main" val="0"/>
              </a:ext>
            </a:extLst>
          </a:blip>
          <a:stretch>
            <a:fillRect/>
          </a:stretch>
        </p:blipFill>
        <p:spPr>
          <a:xfrm>
            <a:off x="9029438" y="3054928"/>
            <a:ext cx="360000" cy="360000"/>
          </a:xfrm>
          <a:prstGeom prst="rect">
            <a:avLst/>
          </a:prstGeom>
        </p:spPr>
      </p:pic>
      <p:pic>
        <p:nvPicPr>
          <p:cNvPr id="25" name="图片 24"/>
          <p:cNvPicPr>
            <a:picLocks/>
          </p:cNvPicPr>
          <p:nvPr/>
        </p:nvPicPr>
        <p:blipFill>
          <a:blip r:embed="rId22">
            <a:extLst>
              <a:ext uri="{28A0092B-C50C-407E-A947-70E740481C1C}">
                <a14:useLocalDpi xmlns:a14="http://schemas.microsoft.com/office/drawing/2010/main" val="0"/>
              </a:ext>
            </a:extLst>
          </a:blip>
          <a:stretch>
            <a:fillRect/>
          </a:stretch>
        </p:blipFill>
        <p:spPr>
          <a:xfrm>
            <a:off x="8209749" y="3054928"/>
            <a:ext cx="360000" cy="360000"/>
          </a:xfrm>
          <a:prstGeom prst="rect">
            <a:avLst/>
          </a:prstGeom>
        </p:spPr>
      </p:pic>
      <p:pic>
        <p:nvPicPr>
          <p:cNvPr id="26" name="图片 25"/>
          <p:cNvPicPr>
            <a:picLocks/>
          </p:cNvPicPr>
          <p:nvPr/>
        </p:nvPicPr>
        <p:blipFill>
          <a:blip r:embed="rId23">
            <a:extLst>
              <a:ext uri="{28A0092B-C50C-407E-A947-70E740481C1C}">
                <a14:useLocalDpi xmlns:a14="http://schemas.microsoft.com/office/drawing/2010/main" val="0"/>
              </a:ext>
            </a:extLst>
          </a:blip>
          <a:stretch>
            <a:fillRect/>
          </a:stretch>
        </p:blipFill>
        <p:spPr>
          <a:xfrm>
            <a:off x="6569360" y="3054928"/>
            <a:ext cx="360000" cy="360000"/>
          </a:xfrm>
          <a:prstGeom prst="rect">
            <a:avLst/>
          </a:prstGeom>
        </p:spPr>
      </p:pic>
      <p:pic>
        <p:nvPicPr>
          <p:cNvPr id="27" name="图片 26"/>
          <p:cNvPicPr>
            <a:picLocks/>
          </p:cNvPicPr>
          <p:nvPr/>
        </p:nvPicPr>
        <p:blipFill>
          <a:blip r:embed="rId24">
            <a:extLst>
              <a:ext uri="{28A0092B-C50C-407E-A947-70E740481C1C}">
                <a14:useLocalDpi xmlns:a14="http://schemas.microsoft.com/office/drawing/2010/main" val="0"/>
              </a:ext>
            </a:extLst>
          </a:blip>
          <a:stretch>
            <a:fillRect/>
          </a:stretch>
        </p:blipFill>
        <p:spPr>
          <a:xfrm>
            <a:off x="7800410" y="3054928"/>
            <a:ext cx="360000" cy="360000"/>
          </a:xfrm>
          <a:prstGeom prst="rect">
            <a:avLst/>
          </a:prstGeom>
        </p:spPr>
      </p:pic>
      <p:pic>
        <p:nvPicPr>
          <p:cNvPr id="28" name="图片 27"/>
          <p:cNvPicPr>
            <a:picLocks/>
          </p:cNvPicPr>
          <p:nvPr/>
        </p:nvPicPr>
        <p:blipFill>
          <a:blip r:embed="rId25">
            <a:extLst>
              <a:ext uri="{28A0092B-C50C-407E-A947-70E740481C1C}">
                <a14:useLocalDpi xmlns:a14="http://schemas.microsoft.com/office/drawing/2010/main" val="0"/>
              </a:ext>
            </a:extLst>
          </a:blip>
          <a:stretch>
            <a:fillRect/>
          </a:stretch>
        </p:blipFill>
        <p:spPr>
          <a:xfrm>
            <a:off x="8626079" y="3054928"/>
            <a:ext cx="360000" cy="360000"/>
          </a:xfrm>
          <a:prstGeom prst="rect">
            <a:avLst/>
          </a:prstGeom>
        </p:spPr>
      </p:pic>
      <p:pic>
        <p:nvPicPr>
          <p:cNvPr id="29" name="图片 28"/>
          <p:cNvPicPr>
            <a:picLocks/>
          </p:cNvPicPr>
          <p:nvPr/>
        </p:nvPicPr>
        <p:blipFill>
          <a:blip r:embed="rId26">
            <a:extLst>
              <a:ext uri="{28A0092B-C50C-407E-A947-70E740481C1C}">
                <a14:useLocalDpi xmlns:a14="http://schemas.microsoft.com/office/drawing/2010/main" val="0"/>
              </a:ext>
            </a:extLst>
          </a:blip>
          <a:stretch>
            <a:fillRect/>
          </a:stretch>
        </p:blipFill>
        <p:spPr>
          <a:xfrm>
            <a:off x="7390060" y="3054928"/>
            <a:ext cx="360000" cy="360000"/>
          </a:xfrm>
          <a:prstGeom prst="rect">
            <a:avLst/>
          </a:prstGeom>
        </p:spPr>
      </p:pic>
      <p:pic>
        <p:nvPicPr>
          <p:cNvPr id="30" name="图片 29"/>
          <p:cNvPicPr>
            <a:picLocks/>
          </p:cNvPicPr>
          <p:nvPr/>
        </p:nvPicPr>
        <p:blipFill>
          <a:blip r:embed="rId27">
            <a:extLst>
              <a:ext uri="{28A0092B-C50C-407E-A947-70E740481C1C}">
                <a14:useLocalDpi xmlns:a14="http://schemas.microsoft.com/office/drawing/2010/main" val="0"/>
              </a:ext>
            </a:extLst>
          </a:blip>
          <a:stretch>
            <a:fillRect/>
          </a:stretch>
        </p:blipFill>
        <p:spPr>
          <a:xfrm>
            <a:off x="6979710" y="3054928"/>
            <a:ext cx="360000" cy="360000"/>
          </a:xfrm>
          <a:prstGeom prst="rect">
            <a:avLst/>
          </a:prstGeom>
        </p:spPr>
      </p:pic>
      <p:pic>
        <p:nvPicPr>
          <p:cNvPr id="31" name="图片 30"/>
          <p:cNvPicPr>
            <a:picLocks/>
          </p:cNvPicPr>
          <p:nvPr/>
        </p:nvPicPr>
        <p:blipFill>
          <a:blip r:embed="rId28">
            <a:extLst>
              <a:ext uri="{28A0092B-C50C-407E-A947-70E740481C1C}">
                <a14:useLocalDpi xmlns:a14="http://schemas.microsoft.com/office/drawing/2010/main" val="0"/>
              </a:ext>
            </a:extLst>
          </a:blip>
          <a:stretch>
            <a:fillRect/>
          </a:stretch>
        </p:blipFill>
        <p:spPr>
          <a:xfrm>
            <a:off x="7390060" y="3454852"/>
            <a:ext cx="360000" cy="360000"/>
          </a:xfrm>
          <a:prstGeom prst="rect">
            <a:avLst/>
          </a:prstGeom>
        </p:spPr>
      </p:pic>
      <p:pic>
        <p:nvPicPr>
          <p:cNvPr id="32" name="图片 31"/>
          <p:cNvPicPr>
            <a:picLocks/>
          </p:cNvPicPr>
          <p:nvPr/>
        </p:nvPicPr>
        <p:blipFill>
          <a:blip r:embed="rId29">
            <a:extLst>
              <a:ext uri="{28A0092B-C50C-407E-A947-70E740481C1C}">
                <a14:useLocalDpi xmlns:a14="http://schemas.microsoft.com/office/drawing/2010/main" val="0"/>
              </a:ext>
            </a:extLst>
          </a:blip>
          <a:stretch>
            <a:fillRect/>
          </a:stretch>
        </p:blipFill>
        <p:spPr>
          <a:xfrm>
            <a:off x="7800410" y="3454852"/>
            <a:ext cx="360000" cy="360000"/>
          </a:xfrm>
          <a:prstGeom prst="rect">
            <a:avLst/>
          </a:prstGeom>
        </p:spPr>
      </p:pic>
      <p:pic>
        <p:nvPicPr>
          <p:cNvPr id="33" name="图片 32"/>
          <p:cNvPicPr>
            <a:picLocks/>
          </p:cNvPicPr>
          <p:nvPr/>
        </p:nvPicPr>
        <p:blipFill>
          <a:blip r:embed="rId30">
            <a:extLst>
              <a:ext uri="{28A0092B-C50C-407E-A947-70E740481C1C}">
                <a14:useLocalDpi xmlns:a14="http://schemas.microsoft.com/office/drawing/2010/main" val="0"/>
              </a:ext>
            </a:extLst>
          </a:blip>
          <a:stretch>
            <a:fillRect/>
          </a:stretch>
        </p:blipFill>
        <p:spPr>
          <a:xfrm>
            <a:off x="8213052" y="3454852"/>
            <a:ext cx="360000" cy="360000"/>
          </a:xfrm>
          <a:prstGeom prst="rect">
            <a:avLst/>
          </a:prstGeom>
        </p:spPr>
      </p:pic>
      <p:pic>
        <p:nvPicPr>
          <p:cNvPr id="34" name="图片 33"/>
          <p:cNvPicPr>
            <a:picLocks/>
          </p:cNvPicPr>
          <p:nvPr/>
        </p:nvPicPr>
        <p:blipFill>
          <a:blip r:embed="rId31">
            <a:extLst>
              <a:ext uri="{28A0092B-C50C-407E-A947-70E740481C1C}">
                <a14:useLocalDpi xmlns:a14="http://schemas.microsoft.com/office/drawing/2010/main" val="0"/>
              </a:ext>
            </a:extLst>
          </a:blip>
          <a:stretch>
            <a:fillRect/>
          </a:stretch>
        </p:blipFill>
        <p:spPr>
          <a:xfrm>
            <a:off x="8621253" y="3454852"/>
            <a:ext cx="360000" cy="360000"/>
          </a:xfrm>
          <a:prstGeom prst="rect">
            <a:avLst/>
          </a:prstGeom>
        </p:spPr>
      </p:pic>
      <p:pic>
        <p:nvPicPr>
          <p:cNvPr id="35" name="图片 34"/>
          <p:cNvPicPr>
            <a:picLocks/>
          </p:cNvPicPr>
          <p:nvPr/>
        </p:nvPicPr>
        <p:blipFill>
          <a:blip r:embed="rId32">
            <a:extLst>
              <a:ext uri="{28A0092B-C50C-407E-A947-70E740481C1C}">
                <a14:useLocalDpi xmlns:a14="http://schemas.microsoft.com/office/drawing/2010/main" val="0"/>
              </a:ext>
            </a:extLst>
          </a:blip>
          <a:stretch>
            <a:fillRect/>
          </a:stretch>
        </p:blipFill>
        <p:spPr>
          <a:xfrm>
            <a:off x="6569360" y="3454852"/>
            <a:ext cx="360000" cy="360000"/>
          </a:xfrm>
          <a:prstGeom prst="rect">
            <a:avLst/>
          </a:prstGeom>
        </p:spPr>
      </p:pic>
      <p:pic>
        <p:nvPicPr>
          <p:cNvPr id="36" name="图片 35"/>
          <p:cNvPicPr>
            <a:picLocks/>
          </p:cNvPicPr>
          <p:nvPr/>
        </p:nvPicPr>
        <p:blipFill>
          <a:blip r:embed="rId33">
            <a:extLst>
              <a:ext uri="{28A0092B-C50C-407E-A947-70E740481C1C}">
                <a14:useLocalDpi xmlns:a14="http://schemas.microsoft.com/office/drawing/2010/main" val="0"/>
              </a:ext>
            </a:extLst>
          </a:blip>
          <a:stretch>
            <a:fillRect/>
          </a:stretch>
        </p:blipFill>
        <p:spPr>
          <a:xfrm>
            <a:off x="6979710" y="3454852"/>
            <a:ext cx="360000" cy="360000"/>
          </a:xfrm>
          <a:prstGeom prst="rect">
            <a:avLst/>
          </a:prstGeom>
        </p:spPr>
      </p:pic>
      <p:pic>
        <p:nvPicPr>
          <p:cNvPr id="37" name="图片 36"/>
          <p:cNvPicPr>
            <a:picLocks/>
          </p:cNvPicPr>
          <p:nvPr/>
        </p:nvPicPr>
        <p:blipFill>
          <a:blip r:embed="rId34">
            <a:extLst>
              <a:ext uri="{28A0092B-C50C-407E-A947-70E740481C1C}">
                <a14:useLocalDpi xmlns:a14="http://schemas.microsoft.com/office/drawing/2010/main" val="0"/>
              </a:ext>
            </a:extLst>
          </a:blip>
          <a:stretch>
            <a:fillRect/>
          </a:stretch>
        </p:blipFill>
        <p:spPr>
          <a:xfrm>
            <a:off x="9437623" y="3453356"/>
            <a:ext cx="360000" cy="360000"/>
          </a:xfrm>
          <a:prstGeom prst="rect">
            <a:avLst/>
          </a:prstGeom>
        </p:spPr>
      </p:pic>
      <p:pic>
        <p:nvPicPr>
          <p:cNvPr id="38" name="图片 37"/>
          <p:cNvPicPr>
            <a:picLocks/>
          </p:cNvPicPr>
          <p:nvPr/>
        </p:nvPicPr>
        <p:blipFill>
          <a:blip r:embed="rId35">
            <a:extLst>
              <a:ext uri="{28A0092B-C50C-407E-A947-70E740481C1C}">
                <a14:useLocalDpi xmlns:a14="http://schemas.microsoft.com/office/drawing/2010/main" val="0"/>
              </a:ext>
            </a:extLst>
          </a:blip>
          <a:stretch>
            <a:fillRect/>
          </a:stretch>
        </p:blipFill>
        <p:spPr>
          <a:xfrm>
            <a:off x="9029438" y="3459665"/>
            <a:ext cx="360000" cy="360000"/>
          </a:xfrm>
          <a:prstGeom prst="rect">
            <a:avLst/>
          </a:prstGeom>
        </p:spPr>
      </p:pic>
      <p:pic>
        <p:nvPicPr>
          <p:cNvPr id="39" name="图片 38"/>
          <p:cNvPicPr>
            <a:picLocks/>
          </p:cNvPicPr>
          <p:nvPr/>
        </p:nvPicPr>
        <p:blipFill>
          <a:blip r:embed="rId36">
            <a:extLst>
              <a:ext uri="{28A0092B-C50C-407E-A947-70E740481C1C}">
                <a14:useLocalDpi xmlns:a14="http://schemas.microsoft.com/office/drawing/2010/main" val="0"/>
              </a:ext>
            </a:extLst>
          </a:blip>
          <a:stretch>
            <a:fillRect/>
          </a:stretch>
        </p:blipFill>
        <p:spPr>
          <a:xfrm>
            <a:off x="9028427" y="3864402"/>
            <a:ext cx="360000" cy="360000"/>
          </a:xfrm>
          <a:prstGeom prst="rect">
            <a:avLst/>
          </a:prstGeom>
        </p:spPr>
      </p:pic>
      <p:pic>
        <p:nvPicPr>
          <p:cNvPr id="40" name="图片 39"/>
          <p:cNvPicPr>
            <a:picLocks/>
          </p:cNvPicPr>
          <p:nvPr/>
        </p:nvPicPr>
        <p:blipFill>
          <a:blip r:embed="rId37">
            <a:extLst>
              <a:ext uri="{28A0092B-C50C-407E-A947-70E740481C1C}">
                <a14:useLocalDpi xmlns:a14="http://schemas.microsoft.com/office/drawing/2010/main" val="0"/>
              </a:ext>
            </a:extLst>
          </a:blip>
          <a:stretch>
            <a:fillRect/>
          </a:stretch>
        </p:blipFill>
        <p:spPr>
          <a:xfrm>
            <a:off x="7800410" y="3854776"/>
            <a:ext cx="360000" cy="360000"/>
          </a:xfrm>
          <a:prstGeom prst="rect">
            <a:avLst/>
          </a:prstGeom>
        </p:spPr>
      </p:pic>
      <p:pic>
        <p:nvPicPr>
          <p:cNvPr id="41" name="图片 40"/>
          <p:cNvPicPr>
            <a:picLocks/>
          </p:cNvPicPr>
          <p:nvPr/>
        </p:nvPicPr>
        <p:blipFill>
          <a:blip r:embed="rId38">
            <a:extLst>
              <a:ext uri="{28A0092B-C50C-407E-A947-70E740481C1C}">
                <a14:useLocalDpi xmlns:a14="http://schemas.microsoft.com/office/drawing/2010/main" val="0"/>
              </a:ext>
            </a:extLst>
          </a:blip>
          <a:stretch>
            <a:fillRect/>
          </a:stretch>
        </p:blipFill>
        <p:spPr>
          <a:xfrm>
            <a:off x="8209749" y="3854776"/>
            <a:ext cx="360000" cy="360000"/>
          </a:xfrm>
          <a:prstGeom prst="rect">
            <a:avLst/>
          </a:prstGeom>
        </p:spPr>
      </p:pic>
      <p:pic>
        <p:nvPicPr>
          <p:cNvPr id="42" name="图片 41"/>
          <p:cNvPicPr>
            <a:picLocks/>
          </p:cNvPicPr>
          <p:nvPr/>
        </p:nvPicPr>
        <p:blipFill>
          <a:blip r:embed="rId39">
            <a:extLst>
              <a:ext uri="{28A0092B-C50C-407E-A947-70E740481C1C}">
                <a14:useLocalDpi xmlns:a14="http://schemas.microsoft.com/office/drawing/2010/main" val="0"/>
              </a:ext>
            </a:extLst>
          </a:blip>
          <a:stretch>
            <a:fillRect/>
          </a:stretch>
        </p:blipFill>
        <p:spPr>
          <a:xfrm>
            <a:off x="8619088" y="3854776"/>
            <a:ext cx="360000" cy="360000"/>
          </a:xfrm>
          <a:prstGeom prst="rect">
            <a:avLst/>
          </a:prstGeom>
        </p:spPr>
      </p:pic>
      <p:pic>
        <p:nvPicPr>
          <p:cNvPr id="43" name="图片 42"/>
          <p:cNvPicPr>
            <a:picLocks/>
          </p:cNvPicPr>
          <p:nvPr/>
        </p:nvPicPr>
        <p:blipFill>
          <a:blip r:embed="rId40">
            <a:extLst>
              <a:ext uri="{28A0092B-C50C-407E-A947-70E740481C1C}">
                <a14:useLocalDpi xmlns:a14="http://schemas.microsoft.com/office/drawing/2010/main" val="0"/>
              </a:ext>
            </a:extLst>
          </a:blip>
          <a:stretch>
            <a:fillRect/>
          </a:stretch>
        </p:blipFill>
        <p:spPr>
          <a:xfrm>
            <a:off x="9437623" y="3854776"/>
            <a:ext cx="360000" cy="360000"/>
          </a:xfrm>
          <a:prstGeom prst="rect">
            <a:avLst/>
          </a:prstGeom>
        </p:spPr>
      </p:pic>
      <p:pic>
        <p:nvPicPr>
          <p:cNvPr id="44" name="图片 43"/>
          <p:cNvPicPr>
            <a:picLocks/>
          </p:cNvPicPr>
          <p:nvPr/>
        </p:nvPicPr>
        <p:blipFill>
          <a:blip r:embed="rId41">
            <a:extLst>
              <a:ext uri="{28A0092B-C50C-407E-A947-70E740481C1C}">
                <a14:useLocalDpi xmlns:a14="http://schemas.microsoft.com/office/drawing/2010/main" val="0"/>
              </a:ext>
            </a:extLst>
          </a:blip>
          <a:stretch>
            <a:fillRect/>
          </a:stretch>
        </p:blipFill>
        <p:spPr>
          <a:xfrm>
            <a:off x="7390060" y="3854776"/>
            <a:ext cx="360000" cy="360000"/>
          </a:xfrm>
          <a:prstGeom prst="rect">
            <a:avLst/>
          </a:prstGeom>
        </p:spPr>
      </p:pic>
      <p:pic>
        <p:nvPicPr>
          <p:cNvPr id="45" name="图片 44"/>
          <p:cNvPicPr>
            <a:picLocks/>
          </p:cNvPicPr>
          <p:nvPr/>
        </p:nvPicPr>
        <p:blipFill>
          <a:blip r:embed="rId42">
            <a:extLst>
              <a:ext uri="{28A0092B-C50C-407E-A947-70E740481C1C}">
                <a14:useLocalDpi xmlns:a14="http://schemas.microsoft.com/office/drawing/2010/main" val="0"/>
              </a:ext>
            </a:extLst>
          </a:blip>
          <a:stretch>
            <a:fillRect/>
          </a:stretch>
        </p:blipFill>
        <p:spPr>
          <a:xfrm>
            <a:off x="6979710" y="3854776"/>
            <a:ext cx="360000" cy="360000"/>
          </a:xfrm>
          <a:prstGeom prst="rect">
            <a:avLst/>
          </a:prstGeom>
        </p:spPr>
      </p:pic>
      <p:pic>
        <p:nvPicPr>
          <p:cNvPr id="46" name="图片 45"/>
          <p:cNvPicPr>
            <a:picLocks/>
          </p:cNvPicPr>
          <p:nvPr/>
        </p:nvPicPr>
        <p:blipFill>
          <a:blip r:embed="rId43">
            <a:extLst>
              <a:ext uri="{28A0092B-C50C-407E-A947-70E740481C1C}">
                <a14:useLocalDpi xmlns:a14="http://schemas.microsoft.com/office/drawing/2010/main" val="0"/>
              </a:ext>
            </a:extLst>
          </a:blip>
          <a:stretch>
            <a:fillRect/>
          </a:stretch>
        </p:blipFill>
        <p:spPr>
          <a:xfrm>
            <a:off x="6569360" y="3854776"/>
            <a:ext cx="360000" cy="360000"/>
          </a:xfrm>
          <a:prstGeom prst="rect">
            <a:avLst/>
          </a:prstGeom>
        </p:spPr>
      </p:pic>
      <p:pic>
        <p:nvPicPr>
          <p:cNvPr id="47" name="图片 46"/>
          <p:cNvPicPr>
            <a:picLocks/>
          </p:cNvPicPr>
          <p:nvPr/>
        </p:nvPicPr>
        <p:blipFill>
          <a:blip r:embed="rId44">
            <a:extLst>
              <a:ext uri="{28A0092B-C50C-407E-A947-70E740481C1C}">
                <a14:useLocalDpi xmlns:a14="http://schemas.microsoft.com/office/drawing/2010/main" val="0"/>
              </a:ext>
            </a:extLst>
          </a:blip>
          <a:stretch>
            <a:fillRect/>
          </a:stretch>
        </p:blipFill>
        <p:spPr>
          <a:xfrm>
            <a:off x="7396502" y="4254700"/>
            <a:ext cx="360000" cy="360000"/>
          </a:xfrm>
          <a:prstGeom prst="rect">
            <a:avLst/>
          </a:prstGeom>
        </p:spPr>
      </p:pic>
      <p:pic>
        <p:nvPicPr>
          <p:cNvPr id="48" name="图片 47"/>
          <p:cNvPicPr>
            <a:picLocks/>
          </p:cNvPicPr>
          <p:nvPr/>
        </p:nvPicPr>
        <p:blipFill>
          <a:blip r:embed="rId45">
            <a:extLst>
              <a:ext uri="{28A0092B-C50C-407E-A947-70E740481C1C}">
                <a14:useLocalDpi xmlns:a14="http://schemas.microsoft.com/office/drawing/2010/main" val="0"/>
              </a:ext>
            </a:extLst>
          </a:blip>
          <a:stretch>
            <a:fillRect/>
          </a:stretch>
        </p:blipFill>
        <p:spPr>
          <a:xfrm>
            <a:off x="9437623" y="4257430"/>
            <a:ext cx="360000" cy="360000"/>
          </a:xfrm>
          <a:prstGeom prst="rect">
            <a:avLst/>
          </a:prstGeom>
        </p:spPr>
      </p:pic>
      <p:pic>
        <p:nvPicPr>
          <p:cNvPr id="49" name="图片 48"/>
          <p:cNvPicPr>
            <a:picLocks/>
          </p:cNvPicPr>
          <p:nvPr/>
        </p:nvPicPr>
        <p:blipFill>
          <a:blip r:embed="rId46">
            <a:extLst>
              <a:ext uri="{28A0092B-C50C-407E-A947-70E740481C1C}">
                <a14:useLocalDpi xmlns:a14="http://schemas.microsoft.com/office/drawing/2010/main" val="0"/>
              </a:ext>
            </a:extLst>
          </a:blip>
          <a:stretch>
            <a:fillRect/>
          </a:stretch>
        </p:blipFill>
        <p:spPr>
          <a:xfrm>
            <a:off x="8619088" y="4258090"/>
            <a:ext cx="360000" cy="360000"/>
          </a:xfrm>
          <a:prstGeom prst="rect">
            <a:avLst/>
          </a:prstGeom>
        </p:spPr>
      </p:pic>
      <p:pic>
        <p:nvPicPr>
          <p:cNvPr id="50" name="图片 49"/>
          <p:cNvPicPr>
            <a:picLocks/>
          </p:cNvPicPr>
          <p:nvPr/>
        </p:nvPicPr>
        <p:blipFill>
          <a:blip r:embed="rId47">
            <a:extLst>
              <a:ext uri="{28A0092B-C50C-407E-A947-70E740481C1C}">
                <a14:useLocalDpi xmlns:a14="http://schemas.microsoft.com/office/drawing/2010/main" val="0"/>
              </a:ext>
            </a:extLst>
          </a:blip>
          <a:stretch>
            <a:fillRect/>
          </a:stretch>
        </p:blipFill>
        <p:spPr>
          <a:xfrm>
            <a:off x="9028427" y="4254700"/>
            <a:ext cx="360000" cy="360000"/>
          </a:xfrm>
          <a:prstGeom prst="rect">
            <a:avLst/>
          </a:prstGeom>
        </p:spPr>
      </p:pic>
      <p:pic>
        <p:nvPicPr>
          <p:cNvPr id="51" name="图片 50"/>
          <p:cNvPicPr>
            <a:picLocks/>
          </p:cNvPicPr>
          <p:nvPr/>
        </p:nvPicPr>
        <p:blipFill>
          <a:blip r:embed="rId48">
            <a:extLst>
              <a:ext uri="{28A0092B-C50C-407E-A947-70E740481C1C}">
                <a14:useLocalDpi xmlns:a14="http://schemas.microsoft.com/office/drawing/2010/main" val="0"/>
              </a:ext>
            </a:extLst>
          </a:blip>
          <a:stretch>
            <a:fillRect/>
          </a:stretch>
        </p:blipFill>
        <p:spPr>
          <a:xfrm>
            <a:off x="6982931" y="4254700"/>
            <a:ext cx="360000" cy="360000"/>
          </a:xfrm>
          <a:prstGeom prst="rect">
            <a:avLst/>
          </a:prstGeom>
        </p:spPr>
      </p:pic>
      <p:pic>
        <p:nvPicPr>
          <p:cNvPr id="52" name="图片 51"/>
          <p:cNvPicPr>
            <a:picLocks/>
          </p:cNvPicPr>
          <p:nvPr/>
        </p:nvPicPr>
        <p:blipFill>
          <a:blip r:embed="rId49">
            <a:extLst>
              <a:ext uri="{28A0092B-C50C-407E-A947-70E740481C1C}">
                <a14:useLocalDpi xmlns:a14="http://schemas.microsoft.com/office/drawing/2010/main" val="0"/>
              </a:ext>
            </a:extLst>
          </a:blip>
          <a:stretch>
            <a:fillRect/>
          </a:stretch>
        </p:blipFill>
        <p:spPr>
          <a:xfrm>
            <a:off x="8209749" y="4254700"/>
            <a:ext cx="360000" cy="360000"/>
          </a:xfrm>
          <a:prstGeom prst="rect">
            <a:avLst/>
          </a:prstGeom>
        </p:spPr>
      </p:pic>
      <p:pic>
        <p:nvPicPr>
          <p:cNvPr id="53" name="图片 52"/>
          <p:cNvPicPr>
            <a:picLocks/>
          </p:cNvPicPr>
          <p:nvPr/>
        </p:nvPicPr>
        <p:blipFill>
          <a:blip r:embed="rId50">
            <a:extLst>
              <a:ext uri="{28A0092B-C50C-407E-A947-70E740481C1C}">
                <a14:useLocalDpi xmlns:a14="http://schemas.microsoft.com/office/drawing/2010/main" val="0"/>
              </a:ext>
            </a:extLst>
          </a:blip>
          <a:stretch>
            <a:fillRect/>
          </a:stretch>
        </p:blipFill>
        <p:spPr>
          <a:xfrm>
            <a:off x="6569360" y="4254700"/>
            <a:ext cx="360000" cy="360000"/>
          </a:xfrm>
          <a:prstGeom prst="rect">
            <a:avLst/>
          </a:prstGeom>
        </p:spPr>
      </p:pic>
      <p:pic>
        <p:nvPicPr>
          <p:cNvPr id="54" name="图片 53"/>
          <p:cNvPicPr>
            <a:picLocks/>
          </p:cNvPicPr>
          <p:nvPr/>
        </p:nvPicPr>
        <p:blipFill>
          <a:blip r:embed="rId51">
            <a:extLst>
              <a:ext uri="{28A0092B-C50C-407E-A947-70E740481C1C}">
                <a14:useLocalDpi xmlns:a14="http://schemas.microsoft.com/office/drawing/2010/main" val="0"/>
              </a:ext>
            </a:extLst>
          </a:blip>
          <a:stretch>
            <a:fillRect/>
          </a:stretch>
        </p:blipFill>
        <p:spPr>
          <a:xfrm>
            <a:off x="7810073" y="4254700"/>
            <a:ext cx="360000" cy="360000"/>
          </a:xfrm>
          <a:prstGeom prst="rect">
            <a:avLst/>
          </a:prstGeom>
        </p:spPr>
      </p:pic>
      <p:pic>
        <p:nvPicPr>
          <p:cNvPr id="55" name="图片 54"/>
          <p:cNvPicPr>
            <a:picLocks/>
          </p:cNvPicPr>
          <p:nvPr/>
        </p:nvPicPr>
        <p:blipFill>
          <a:blip r:embed="rId52">
            <a:extLst>
              <a:ext uri="{28A0092B-C50C-407E-A947-70E740481C1C}">
                <a14:useLocalDpi xmlns:a14="http://schemas.microsoft.com/office/drawing/2010/main" val="0"/>
              </a:ext>
            </a:extLst>
          </a:blip>
          <a:stretch>
            <a:fillRect/>
          </a:stretch>
        </p:blipFill>
        <p:spPr>
          <a:xfrm>
            <a:off x="9437623" y="4661035"/>
            <a:ext cx="360000" cy="360000"/>
          </a:xfrm>
          <a:prstGeom prst="rect">
            <a:avLst/>
          </a:prstGeom>
        </p:spPr>
      </p:pic>
      <p:pic>
        <p:nvPicPr>
          <p:cNvPr id="56" name="图片 55"/>
          <p:cNvPicPr>
            <a:picLocks/>
          </p:cNvPicPr>
          <p:nvPr/>
        </p:nvPicPr>
        <p:blipFill>
          <a:blip r:embed="rId53">
            <a:extLst>
              <a:ext uri="{28A0092B-C50C-407E-A947-70E740481C1C}">
                <a14:useLocalDpi xmlns:a14="http://schemas.microsoft.com/office/drawing/2010/main" val="0"/>
              </a:ext>
            </a:extLst>
          </a:blip>
          <a:stretch>
            <a:fillRect/>
          </a:stretch>
        </p:blipFill>
        <p:spPr>
          <a:xfrm>
            <a:off x="8619088" y="4651632"/>
            <a:ext cx="360000" cy="360000"/>
          </a:xfrm>
          <a:prstGeom prst="rect">
            <a:avLst/>
          </a:prstGeom>
        </p:spPr>
      </p:pic>
      <p:pic>
        <p:nvPicPr>
          <p:cNvPr id="57" name="图片 56"/>
          <p:cNvPicPr>
            <a:picLocks/>
          </p:cNvPicPr>
          <p:nvPr/>
        </p:nvPicPr>
        <p:blipFill>
          <a:blip r:embed="rId54">
            <a:extLst>
              <a:ext uri="{28A0092B-C50C-407E-A947-70E740481C1C}">
                <a14:useLocalDpi xmlns:a14="http://schemas.microsoft.com/office/drawing/2010/main" val="0"/>
              </a:ext>
            </a:extLst>
          </a:blip>
          <a:stretch>
            <a:fillRect/>
          </a:stretch>
        </p:blipFill>
        <p:spPr>
          <a:xfrm>
            <a:off x="8209749" y="4659491"/>
            <a:ext cx="360000" cy="360000"/>
          </a:xfrm>
          <a:prstGeom prst="rect">
            <a:avLst/>
          </a:prstGeom>
        </p:spPr>
      </p:pic>
      <p:pic>
        <p:nvPicPr>
          <p:cNvPr id="58" name="图片 57"/>
          <p:cNvPicPr>
            <a:picLocks/>
          </p:cNvPicPr>
          <p:nvPr/>
        </p:nvPicPr>
        <p:blipFill>
          <a:blip r:embed="rId55">
            <a:extLst>
              <a:ext uri="{28A0092B-C50C-407E-A947-70E740481C1C}">
                <a14:useLocalDpi xmlns:a14="http://schemas.microsoft.com/office/drawing/2010/main" val="0"/>
              </a:ext>
            </a:extLst>
          </a:blip>
          <a:stretch>
            <a:fillRect/>
          </a:stretch>
        </p:blipFill>
        <p:spPr>
          <a:xfrm>
            <a:off x="7810073" y="4654624"/>
            <a:ext cx="360000" cy="360000"/>
          </a:xfrm>
          <a:prstGeom prst="rect">
            <a:avLst/>
          </a:prstGeom>
        </p:spPr>
      </p:pic>
      <p:pic>
        <p:nvPicPr>
          <p:cNvPr id="59" name="图片 58"/>
          <p:cNvPicPr>
            <a:picLocks/>
          </p:cNvPicPr>
          <p:nvPr/>
        </p:nvPicPr>
        <p:blipFill>
          <a:blip r:embed="rId56">
            <a:extLst>
              <a:ext uri="{28A0092B-C50C-407E-A947-70E740481C1C}">
                <a14:useLocalDpi xmlns:a14="http://schemas.microsoft.com/office/drawing/2010/main" val="0"/>
              </a:ext>
            </a:extLst>
          </a:blip>
          <a:stretch>
            <a:fillRect/>
          </a:stretch>
        </p:blipFill>
        <p:spPr>
          <a:xfrm>
            <a:off x="6979710" y="4654624"/>
            <a:ext cx="360000" cy="360000"/>
          </a:xfrm>
          <a:prstGeom prst="rect">
            <a:avLst/>
          </a:prstGeom>
        </p:spPr>
      </p:pic>
      <p:pic>
        <p:nvPicPr>
          <p:cNvPr id="60" name="图片 59"/>
          <p:cNvPicPr>
            <a:picLocks/>
          </p:cNvPicPr>
          <p:nvPr/>
        </p:nvPicPr>
        <p:blipFill>
          <a:blip r:embed="rId57">
            <a:extLst>
              <a:ext uri="{28A0092B-C50C-407E-A947-70E740481C1C}">
                <a14:useLocalDpi xmlns:a14="http://schemas.microsoft.com/office/drawing/2010/main" val="0"/>
              </a:ext>
            </a:extLst>
          </a:blip>
          <a:stretch>
            <a:fillRect/>
          </a:stretch>
        </p:blipFill>
        <p:spPr>
          <a:xfrm>
            <a:off x="6569360" y="4654624"/>
            <a:ext cx="360000" cy="360000"/>
          </a:xfrm>
          <a:prstGeom prst="rect">
            <a:avLst/>
          </a:prstGeom>
        </p:spPr>
      </p:pic>
      <p:pic>
        <p:nvPicPr>
          <p:cNvPr id="61" name="图片 60"/>
          <p:cNvPicPr>
            <a:picLocks/>
          </p:cNvPicPr>
          <p:nvPr/>
        </p:nvPicPr>
        <p:blipFill>
          <a:blip r:embed="rId58">
            <a:extLst>
              <a:ext uri="{28A0092B-C50C-407E-A947-70E740481C1C}">
                <a14:useLocalDpi xmlns:a14="http://schemas.microsoft.com/office/drawing/2010/main" val="0"/>
              </a:ext>
            </a:extLst>
          </a:blip>
          <a:stretch>
            <a:fillRect/>
          </a:stretch>
        </p:blipFill>
        <p:spPr>
          <a:xfrm>
            <a:off x="7396502" y="4659491"/>
            <a:ext cx="360000" cy="360000"/>
          </a:xfrm>
          <a:prstGeom prst="rect">
            <a:avLst/>
          </a:prstGeom>
        </p:spPr>
      </p:pic>
      <p:pic>
        <p:nvPicPr>
          <p:cNvPr id="62" name="图片 61"/>
          <p:cNvPicPr>
            <a:picLocks/>
          </p:cNvPicPr>
          <p:nvPr/>
        </p:nvPicPr>
        <p:blipFill>
          <a:blip r:embed="rId59">
            <a:extLst>
              <a:ext uri="{28A0092B-C50C-407E-A947-70E740481C1C}">
                <a14:useLocalDpi xmlns:a14="http://schemas.microsoft.com/office/drawing/2010/main" val="0"/>
              </a:ext>
            </a:extLst>
          </a:blip>
          <a:stretch>
            <a:fillRect/>
          </a:stretch>
        </p:blipFill>
        <p:spPr>
          <a:xfrm>
            <a:off x="9035880" y="4651632"/>
            <a:ext cx="360000" cy="360000"/>
          </a:xfrm>
          <a:prstGeom prst="rect">
            <a:avLst/>
          </a:prstGeom>
        </p:spPr>
      </p:pic>
      <p:sp>
        <p:nvSpPr>
          <p:cNvPr id="63" name="文本框 62"/>
          <p:cNvSpPr txBox="1"/>
          <p:nvPr/>
        </p:nvSpPr>
        <p:spPr>
          <a:xfrm>
            <a:off x="10027191" y="2666783"/>
            <a:ext cx="301686" cy="369332"/>
          </a:xfrm>
          <a:prstGeom prst="rect">
            <a:avLst/>
          </a:prstGeom>
          <a:noFill/>
        </p:spPr>
        <p:txBody>
          <a:bodyPr wrap="none" rtlCol="0">
            <a:spAutoFit/>
          </a:bodyPr>
          <a:lstStyle/>
          <a:p>
            <a:r>
              <a:rPr kumimoji="1" lang="en-US" altLang="zh-CN" smtClean="0"/>
              <a:t>2</a:t>
            </a:r>
            <a:endParaRPr kumimoji="1" lang="zh-CN" altLang="en-US" dirty="0"/>
          </a:p>
        </p:txBody>
      </p:sp>
      <p:sp>
        <p:nvSpPr>
          <p:cNvPr id="64" name="文本框 63"/>
          <p:cNvSpPr txBox="1">
            <a:spLocks/>
          </p:cNvSpPr>
          <p:nvPr/>
        </p:nvSpPr>
        <p:spPr>
          <a:xfrm>
            <a:off x="10021185" y="4651632"/>
            <a:ext cx="301686" cy="369332"/>
          </a:xfrm>
          <a:prstGeom prst="rect">
            <a:avLst/>
          </a:prstGeom>
          <a:noFill/>
        </p:spPr>
        <p:txBody>
          <a:bodyPr wrap="none" rtlCol="0">
            <a:spAutoFit/>
          </a:bodyPr>
          <a:lstStyle/>
          <a:p>
            <a:r>
              <a:rPr kumimoji="1" lang="en-US" altLang="zh-CN" dirty="0" smtClean="0"/>
              <a:t>7</a:t>
            </a:r>
            <a:endParaRPr kumimoji="1" lang="zh-CN" altLang="en-US" dirty="0"/>
          </a:p>
        </p:txBody>
      </p:sp>
      <p:sp>
        <p:nvSpPr>
          <p:cNvPr id="65" name="文本框 64"/>
          <p:cNvSpPr txBox="1">
            <a:spLocks/>
          </p:cNvSpPr>
          <p:nvPr/>
        </p:nvSpPr>
        <p:spPr>
          <a:xfrm>
            <a:off x="10022451" y="3036115"/>
            <a:ext cx="301686" cy="369332"/>
          </a:xfrm>
          <a:prstGeom prst="rect">
            <a:avLst/>
          </a:prstGeom>
          <a:noFill/>
        </p:spPr>
        <p:txBody>
          <a:bodyPr wrap="none" rtlCol="0">
            <a:spAutoFit/>
          </a:bodyPr>
          <a:lstStyle/>
          <a:p>
            <a:r>
              <a:rPr kumimoji="1" lang="en-US" altLang="zh-CN" dirty="0" smtClean="0"/>
              <a:t>3</a:t>
            </a:r>
            <a:endParaRPr kumimoji="1" lang="zh-CN" altLang="en-US" dirty="0"/>
          </a:p>
        </p:txBody>
      </p:sp>
      <p:sp>
        <p:nvSpPr>
          <p:cNvPr id="66" name="文本框 65"/>
          <p:cNvSpPr txBox="1">
            <a:spLocks/>
          </p:cNvSpPr>
          <p:nvPr/>
        </p:nvSpPr>
        <p:spPr>
          <a:xfrm>
            <a:off x="10021185" y="4243617"/>
            <a:ext cx="301686" cy="369332"/>
          </a:xfrm>
          <a:prstGeom prst="rect">
            <a:avLst/>
          </a:prstGeom>
          <a:noFill/>
        </p:spPr>
        <p:txBody>
          <a:bodyPr wrap="none" rtlCol="0">
            <a:spAutoFit/>
          </a:bodyPr>
          <a:lstStyle/>
          <a:p>
            <a:r>
              <a:rPr kumimoji="1" lang="en-US" altLang="zh-CN" dirty="0" smtClean="0"/>
              <a:t>6</a:t>
            </a:r>
            <a:endParaRPr kumimoji="1" lang="zh-CN" altLang="en-US" dirty="0"/>
          </a:p>
        </p:txBody>
      </p:sp>
      <p:sp>
        <p:nvSpPr>
          <p:cNvPr id="67" name="文本框 66"/>
          <p:cNvSpPr txBox="1">
            <a:spLocks/>
          </p:cNvSpPr>
          <p:nvPr/>
        </p:nvSpPr>
        <p:spPr>
          <a:xfrm>
            <a:off x="10022451" y="3835886"/>
            <a:ext cx="301686" cy="369332"/>
          </a:xfrm>
          <a:prstGeom prst="rect">
            <a:avLst/>
          </a:prstGeom>
          <a:noFill/>
        </p:spPr>
        <p:txBody>
          <a:bodyPr wrap="none" rtlCol="0">
            <a:spAutoFit/>
          </a:bodyPr>
          <a:lstStyle/>
          <a:p>
            <a:r>
              <a:rPr kumimoji="1" lang="en-US" altLang="zh-CN" dirty="0" smtClean="0"/>
              <a:t>5</a:t>
            </a:r>
            <a:endParaRPr kumimoji="1" lang="zh-CN" altLang="en-US" dirty="0"/>
          </a:p>
        </p:txBody>
      </p:sp>
      <p:sp>
        <p:nvSpPr>
          <p:cNvPr id="68" name="文本框 67"/>
          <p:cNvSpPr txBox="1">
            <a:spLocks/>
          </p:cNvSpPr>
          <p:nvPr/>
        </p:nvSpPr>
        <p:spPr>
          <a:xfrm>
            <a:off x="10022451" y="3504402"/>
            <a:ext cx="301686" cy="369332"/>
          </a:xfrm>
          <a:prstGeom prst="rect">
            <a:avLst/>
          </a:prstGeom>
          <a:noFill/>
        </p:spPr>
        <p:txBody>
          <a:bodyPr wrap="none" rtlCol="0">
            <a:spAutoFit/>
          </a:bodyPr>
          <a:lstStyle/>
          <a:p>
            <a:r>
              <a:rPr kumimoji="1" lang="en-US" altLang="zh-CN" dirty="0" smtClean="0"/>
              <a:t>4</a:t>
            </a:r>
            <a:endParaRPr kumimoji="1" lang="zh-CN" altLang="en-US" dirty="0"/>
          </a:p>
        </p:txBody>
      </p:sp>
      <p:sp>
        <p:nvSpPr>
          <p:cNvPr id="69" name="矩形 68"/>
          <p:cNvSpPr/>
          <p:nvPr/>
        </p:nvSpPr>
        <p:spPr>
          <a:xfrm>
            <a:off x="1488938" y="2975560"/>
            <a:ext cx="6096000" cy="1477328"/>
          </a:xfrm>
          <a:prstGeom prst="rect">
            <a:avLst/>
          </a:prstGeom>
        </p:spPr>
        <p:txBody>
          <a:bodyPr>
            <a:spAutoFit/>
          </a:bodyPr>
          <a:lstStyle/>
          <a:p>
            <a:pPr>
              <a:lnSpc>
                <a:spcPct val="100000"/>
              </a:lnSpc>
            </a:pPr>
            <a:r>
              <a:rPr kumimoji="1" lang="en-US" altLang="zh-CN" dirty="0"/>
              <a:t>Number</a:t>
            </a:r>
            <a:r>
              <a:rPr kumimoji="1" lang="zh-CN" altLang="en-US" dirty="0"/>
              <a:t> </a:t>
            </a:r>
            <a:r>
              <a:rPr kumimoji="1" lang="en-US" altLang="zh-CN" dirty="0"/>
              <a:t>of</a:t>
            </a:r>
            <a:r>
              <a:rPr kumimoji="1" lang="zh-CN" altLang="en-US" dirty="0"/>
              <a:t> </a:t>
            </a:r>
            <a:r>
              <a:rPr kumimoji="1" lang="en-US" altLang="zh-CN" dirty="0"/>
              <a:t>categories:</a:t>
            </a:r>
            <a:r>
              <a:rPr kumimoji="1" lang="zh-CN" altLang="en-US" dirty="0"/>
              <a:t> </a:t>
            </a:r>
            <a:r>
              <a:rPr kumimoji="1" lang="en-US" altLang="zh-CN" dirty="0" smtClean="0"/>
              <a:t>256</a:t>
            </a:r>
            <a:endParaRPr kumimoji="1" lang="en-US" altLang="zh-CN" dirty="0"/>
          </a:p>
          <a:p>
            <a:pPr>
              <a:lnSpc>
                <a:spcPct val="100000"/>
              </a:lnSpc>
            </a:pPr>
            <a:r>
              <a:rPr kumimoji="1" lang="en-US" altLang="zh-CN" dirty="0"/>
              <a:t>Number</a:t>
            </a:r>
            <a:r>
              <a:rPr kumimoji="1" lang="zh-CN" altLang="en-US" dirty="0"/>
              <a:t> </a:t>
            </a:r>
            <a:r>
              <a:rPr kumimoji="1" lang="en-US" altLang="zh-CN" dirty="0"/>
              <a:t>of</a:t>
            </a:r>
            <a:r>
              <a:rPr kumimoji="1" lang="zh-CN" altLang="en-US" dirty="0"/>
              <a:t> </a:t>
            </a:r>
            <a:r>
              <a:rPr kumimoji="1" lang="en-US" altLang="zh-CN" dirty="0"/>
              <a:t>images:</a:t>
            </a:r>
            <a:r>
              <a:rPr kumimoji="1" lang="zh-CN" altLang="en-US" dirty="0"/>
              <a:t> </a:t>
            </a:r>
            <a:r>
              <a:rPr kumimoji="1" lang="en-US" altLang="zh-CN" dirty="0" smtClean="0"/>
              <a:t>31910</a:t>
            </a:r>
            <a:endParaRPr kumimoji="1" lang="en-US" altLang="zh-CN" dirty="0"/>
          </a:p>
          <a:p>
            <a:pPr>
              <a:lnSpc>
                <a:spcPct val="100000"/>
              </a:lnSpc>
            </a:pPr>
            <a:r>
              <a:rPr kumimoji="1" lang="en-US" altLang="zh-CN" dirty="0"/>
              <a:t>Annotations</a:t>
            </a:r>
            <a:r>
              <a:rPr kumimoji="1" lang="zh-CN" altLang="en-US" dirty="0"/>
              <a:t> </a:t>
            </a:r>
            <a:r>
              <a:rPr kumimoji="1" lang="en-US" altLang="zh-CN" dirty="0"/>
              <a:t>per</a:t>
            </a:r>
            <a:r>
              <a:rPr kumimoji="1" lang="zh-CN" altLang="en-US" dirty="0"/>
              <a:t> </a:t>
            </a:r>
            <a:r>
              <a:rPr kumimoji="1" lang="en-US" altLang="zh-CN" dirty="0"/>
              <a:t>image:</a:t>
            </a:r>
          </a:p>
          <a:p>
            <a:pPr>
              <a:lnSpc>
                <a:spcPct val="100000"/>
              </a:lnSpc>
            </a:pPr>
            <a:r>
              <a:rPr kumimoji="1" lang="en-US" altLang="zh-CN" dirty="0"/>
              <a:t>Class</a:t>
            </a:r>
            <a:r>
              <a:rPr kumimoji="1" lang="zh-CN" altLang="en-US" dirty="0"/>
              <a:t> </a:t>
            </a:r>
            <a:r>
              <a:rPr kumimoji="1" lang="en-US" altLang="zh-CN" dirty="0"/>
              <a:t>Labels</a:t>
            </a:r>
          </a:p>
          <a:p>
            <a:pPr>
              <a:lnSpc>
                <a:spcPct val="100000"/>
              </a:lnSpc>
            </a:pPr>
            <a:r>
              <a:rPr kumimoji="1" lang="en-US" altLang="zh-CN" dirty="0"/>
              <a:t>Bounding</a:t>
            </a:r>
            <a:r>
              <a:rPr kumimoji="1" lang="zh-CN" altLang="en-US" dirty="0"/>
              <a:t> </a:t>
            </a:r>
            <a:r>
              <a:rPr kumimoji="1" lang="en-US" altLang="zh-CN" dirty="0"/>
              <a:t>Boxes</a:t>
            </a:r>
            <a:endParaRPr kumimoji="1" lang="zh-CN" altLang="en-US" dirty="0"/>
          </a:p>
        </p:txBody>
      </p:sp>
      <p:sp>
        <p:nvSpPr>
          <p:cNvPr id="3" name="幻灯片编号占位符 2"/>
          <p:cNvSpPr>
            <a:spLocks noGrp="1"/>
          </p:cNvSpPr>
          <p:nvPr>
            <p:ph type="sldNum" sz="quarter" idx="12"/>
          </p:nvPr>
        </p:nvSpPr>
        <p:spPr/>
        <p:txBody>
          <a:bodyPr/>
          <a:lstStyle/>
          <a:p>
            <a:fld id="{4FAB73BC-B049-4115-A692-8D63A059BFB8}" type="slidenum">
              <a:rPr lang="en-US" smtClean="0"/>
              <a:t>65</a:t>
            </a:fld>
            <a:endParaRPr lang="en-US" dirty="0"/>
          </a:p>
        </p:txBody>
      </p:sp>
    </p:spTree>
    <p:extLst>
      <p:ext uri="{BB962C8B-B14F-4D97-AF65-F5344CB8AC3E}">
        <p14:creationId xmlns:p14="http://schemas.microsoft.com/office/powerpoint/2010/main" val="133364621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Dataset</a:t>
            </a:r>
            <a:r>
              <a:rPr kumimoji="1" lang="zh-CN" altLang="en-US" dirty="0" smtClean="0"/>
              <a:t>：</a:t>
            </a:r>
            <a:r>
              <a:rPr kumimoji="1" lang="en-US" altLang="zh-CN" dirty="0" smtClean="0"/>
              <a:t>FGVC-Aircraft</a:t>
            </a:r>
            <a:endParaRPr kumimoji="1" lang="zh-CN" altLang="en-US" dirty="0"/>
          </a:p>
        </p:txBody>
      </p:sp>
      <p:sp>
        <p:nvSpPr>
          <p:cNvPr id="3" name="内容占位符 2"/>
          <p:cNvSpPr>
            <a:spLocks noGrp="1"/>
          </p:cNvSpPr>
          <p:nvPr>
            <p:ph idx="1"/>
          </p:nvPr>
        </p:nvSpPr>
        <p:spPr/>
        <p:txBody>
          <a:bodyPr/>
          <a:lstStyle/>
          <a:p>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sp>
        <p:nvSpPr>
          <p:cNvPr id="5" name="幻灯片编号占位符 4"/>
          <p:cNvSpPr>
            <a:spLocks noGrp="1"/>
          </p:cNvSpPr>
          <p:nvPr>
            <p:ph type="sldNum" sz="quarter" idx="12"/>
          </p:nvPr>
        </p:nvSpPr>
        <p:spPr/>
        <p:txBody>
          <a:bodyPr/>
          <a:lstStyle/>
          <a:p>
            <a:fld id="{4FAB73BC-B049-4115-A692-8D63A059BFB8}" type="slidenum">
              <a:rPr lang="en-US" smtClean="0"/>
              <a:t>66</a:t>
            </a:fld>
            <a:endParaRPr lang="en-US" dirty="0"/>
          </a:p>
        </p:txBody>
      </p:sp>
    </p:spTree>
    <p:extLst>
      <p:ext uri="{BB962C8B-B14F-4D97-AF65-F5344CB8AC3E}">
        <p14:creationId xmlns:p14="http://schemas.microsoft.com/office/powerpoint/2010/main" val="191553860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Fine-grained</a:t>
            </a:r>
            <a:r>
              <a:rPr kumimoji="1" lang="zh-CN" altLang="en-US" dirty="0"/>
              <a:t> </a:t>
            </a:r>
            <a:r>
              <a:rPr kumimoji="1" lang="en-US" altLang="zh-CN" dirty="0"/>
              <a:t>Classification</a:t>
            </a:r>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sp>
        <p:nvSpPr>
          <p:cNvPr id="5" name="文本框 4"/>
          <p:cNvSpPr txBox="1"/>
          <p:nvPr/>
        </p:nvSpPr>
        <p:spPr>
          <a:xfrm>
            <a:off x="2704838" y="2775100"/>
            <a:ext cx="6843284" cy="369332"/>
          </a:xfrm>
          <a:prstGeom prst="rect">
            <a:avLst/>
          </a:prstGeom>
          <a:noFill/>
        </p:spPr>
        <p:txBody>
          <a:bodyPr wrap="none" rtlCol="0">
            <a:spAutoFit/>
          </a:bodyPr>
          <a:lstStyle/>
          <a:p>
            <a:r>
              <a:rPr kumimoji="1" lang="en-US" altLang="zh-CN" dirty="0" smtClean="0"/>
              <a:t>Locate</a:t>
            </a:r>
            <a:r>
              <a:rPr kumimoji="1" lang="zh-CN" altLang="en-US" dirty="0" smtClean="0"/>
              <a:t> </a:t>
            </a:r>
            <a:r>
              <a:rPr kumimoji="1" lang="en-US" altLang="zh-CN" dirty="0" smtClean="0"/>
              <a:t>Object</a:t>
            </a:r>
            <a:r>
              <a:rPr kumimoji="1" lang="zh-CN" altLang="en-US" dirty="0" smtClean="0"/>
              <a:t> </a:t>
            </a:r>
            <a:r>
              <a:rPr kumimoji="1" lang="en-US" altLang="zh-CN" dirty="0" smtClean="0"/>
              <a:t>&amp;</a:t>
            </a:r>
            <a:r>
              <a:rPr kumimoji="1" lang="zh-CN" altLang="en-US" dirty="0" smtClean="0"/>
              <a:t> </a:t>
            </a:r>
            <a:r>
              <a:rPr kumimoji="1" lang="en-US" altLang="zh-CN" dirty="0" smtClean="0"/>
              <a:t>Part</a:t>
            </a:r>
            <a:r>
              <a:rPr kumimoji="1" lang="zh-CN" altLang="en-US" dirty="0" smtClean="0"/>
              <a:t> → </a:t>
            </a:r>
            <a:r>
              <a:rPr kumimoji="1" lang="en-US" altLang="zh-CN" dirty="0" smtClean="0"/>
              <a:t>Extract</a:t>
            </a:r>
            <a:r>
              <a:rPr kumimoji="1" lang="zh-CN" altLang="en-US" dirty="0" smtClean="0"/>
              <a:t> </a:t>
            </a:r>
            <a:r>
              <a:rPr kumimoji="1" lang="en-US" altLang="zh-CN" dirty="0" smtClean="0"/>
              <a:t>Object</a:t>
            </a:r>
            <a:r>
              <a:rPr kumimoji="1" lang="zh-CN" altLang="en-US" dirty="0" smtClean="0"/>
              <a:t> </a:t>
            </a:r>
            <a:r>
              <a:rPr kumimoji="1" lang="en-US" altLang="zh-CN" dirty="0" smtClean="0"/>
              <a:t>&amp;</a:t>
            </a:r>
            <a:r>
              <a:rPr kumimoji="1" lang="zh-CN" altLang="en-US" dirty="0" smtClean="0"/>
              <a:t> </a:t>
            </a:r>
            <a:r>
              <a:rPr kumimoji="1" lang="en-US" altLang="zh-CN" dirty="0" smtClean="0"/>
              <a:t>Part</a:t>
            </a:r>
            <a:r>
              <a:rPr kumimoji="1" lang="zh-CN" altLang="en-US" dirty="0" smtClean="0"/>
              <a:t> </a:t>
            </a:r>
            <a:r>
              <a:rPr kumimoji="1" lang="en-US" altLang="zh-CN" dirty="0" smtClean="0"/>
              <a:t>Features</a:t>
            </a:r>
            <a:r>
              <a:rPr kumimoji="1" lang="zh-CN" altLang="en-US" dirty="0" smtClean="0"/>
              <a:t> → </a:t>
            </a:r>
            <a:r>
              <a:rPr kumimoji="1" lang="en-US" altLang="zh-CN" dirty="0" smtClean="0"/>
              <a:t>Classification</a:t>
            </a:r>
            <a:r>
              <a:rPr kumimoji="1" lang="zh-CN" altLang="en-US" dirty="0" smtClean="0"/>
              <a:t> </a:t>
            </a:r>
            <a:endParaRPr kumimoji="1" lang="en-US" altLang="zh-CN" dirty="0" smtClean="0"/>
          </a:p>
        </p:txBody>
      </p:sp>
      <p:pic>
        <p:nvPicPr>
          <p:cNvPr id="6" name="图片 5"/>
          <p:cNvPicPr>
            <a:picLocks noChangeAspect="1"/>
          </p:cNvPicPr>
          <p:nvPr/>
        </p:nvPicPr>
        <p:blipFill rotWithShape="1">
          <a:blip r:embed="rId4">
            <a:extLst>
              <a:ext uri="{28A0092B-C50C-407E-A947-70E740481C1C}">
                <a14:useLocalDpi xmlns:a14="http://schemas.microsoft.com/office/drawing/2010/main" val="0"/>
              </a:ext>
            </a:extLst>
          </a:blip>
          <a:srcRect t="16389" b="25650"/>
          <a:stretch/>
        </p:blipFill>
        <p:spPr>
          <a:xfrm>
            <a:off x="2545080" y="3678865"/>
            <a:ext cx="7162800" cy="1435395"/>
          </a:xfrm>
          <a:prstGeom prst="rect">
            <a:avLst/>
          </a:prstGeom>
        </p:spPr>
      </p:pic>
      <p:sp>
        <p:nvSpPr>
          <p:cNvPr id="7" name="幻灯片编号占位符 6"/>
          <p:cNvSpPr>
            <a:spLocks noGrp="1"/>
          </p:cNvSpPr>
          <p:nvPr>
            <p:ph type="sldNum" sz="quarter" idx="12"/>
          </p:nvPr>
        </p:nvSpPr>
        <p:spPr/>
        <p:txBody>
          <a:bodyPr/>
          <a:lstStyle/>
          <a:p>
            <a:fld id="{4FAB73BC-B049-4115-A692-8D63A059BFB8}" type="slidenum">
              <a:rPr lang="en-US" smtClean="0"/>
              <a:t>67</a:t>
            </a:fld>
            <a:endParaRPr lang="en-US" dirty="0"/>
          </a:p>
        </p:txBody>
      </p:sp>
    </p:spTree>
    <p:extLst>
      <p:ext uri="{BB962C8B-B14F-4D97-AF65-F5344CB8AC3E}">
        <p14:creationId xmlns:p14="http://schemas.microsoft.com/office/powerpoint/2010/main" val="46696416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Fine-grained</a:t>
            </a:r>
            <a:r>
              <a:rPr kumimoji="1" lang="zh-CN" altLang="en-US" dirty="0"/>
              <a:t> </a:t>
            </a:r>
            <a:r>
              <a:rPr kumimoji="1" lang="en-US" altLang="zh-CN" dirty="0" smtClean="0"/>
              <a:t>Classification	</a:t>
            </a:r>
            <a:endParaRPr kumimoji="1" lang="zh-CN" altLang="en-US" dirty="0"/>
          </a:p>
        </p:txBody>
      </p:sp>
      <p:sp>
        <p:nvSpPr>
          <p:cNvPr id="3" name="内容占位符 2"/>
          <p:cNvSpPr>
            <a:spLocks noGrp="1"/>
          </p:cNvSpPr>
          <p:nvPr>
            <p:ph idx="1"/>
          </p:nvPr>
        </p:nvSpPr>
        <p:spPr/>
        <p:txBody>
          <a:bodyPr/>
          <a:lstStyle/>
          <a:p>
            <a:r>
              <a:rPr kumimoji="1" lang="en-US" altLang="zh-CN" dirty="0" smtClean="0"/>
              <a:t>1.</a:t>
            </a:r>
            <a:r>
              <a:rPr kumimoji="1" lang="zh-CN" altLang="en-US" dirty="0" smtClean="0"/>
              <a:t> </a:t>
            </a:r>
            <a:r>
              <a:rPr kumimoji="1" lang="en-US" altLang="zh-CN" dirty="0" smtClean="0"/>
              <a:t>Part</a:t>
            </a:r>
            <a:r>
              <a:rPr kumimoji="1" lang="zh-CN" altLang="en-US" dirty="0" smtClean="0"/>
              <a:t> </a:t>
            </a:r>
            <a:r>
              <a:rPr kumimoji="1" lang="en-US" altLang="zh-CN" dirty="0" smtClean="0"/>
              <a:t>location</a:t>
            </a:r>
            <a:r>
              <a:rPr kumimoji="1" lang="zh-CN" altLang="en-US" dirty="0" smtClean="0"/>
              <a:t> </a:t>
            </a:r>
            <a:r>
              <a:rPr kumimoji="1" lang="en-US" altLang="zh-CN" dirty="0" smtClean="0"/>
              <a:t>+</a:t>
            </a:r>
            <a:r>
              <a:rPr kumimoji="1" lang="zh-CN" altLang="en-US" dirty="0" smtClean="0"/>
              <a:t> </a:t>
            </a:r>
            <a:r>
              <a:rPr kumimoji="1" lang="en-US" altLang="zh-CN" dirty="0" smtClean="0"/>
              <a:t>RGB</a:t>
            </a:r>
            <a:r>
              <a:rPr kumimoji="1" lang="zh-CN" altLang="en-US" dirty="0" smtClean="0"/>
              <a:t> </a:t>
            </a:r>
            <a:r>
              <a:rPr kumimoji="1" lang="en-US" altLang="zh-CN" dirty="0"/>
              <a:t>color </a:t>
            </a:r>
            <a:r>
              <a:rPr kumimoji="1" lang="en-US" altLang="zh-CN" dirty="0" smtClean="0"/>
              <a:t>histogram</a:t>
            </a:r>
            <a:r>
              <a:rPr kumimoji="1" lang="zh-CN" altLang="en-US" dirty="0" smtClean="0"/>
              <a:t> </a:t>
            </a:r>
            <a:r>
              <a:rPr kumimoji="1" lang="en-US" altLang="zh-CN" dirty="0" smtClean="0"/>
              <a:t>+</a:t>
            </a:r>
            <a:r>
              <a:rPr kumimoji="1" lang="zh-CN" altLang="en-US" dirty="0" smtClean="0"/>
              <a:t> </a:t>
            </a:r>
            <a:r>
              <a:rPr kumimoji="1" lang="en-US" altLang="zh-CN" dirty="0" smtClean="0"/>
              <a:t>SIFT</a:t>
            </a:r>
            <a:r>
              <a:rPr kumimoji="1" lang="zh-CN" altLang="en-US" dirty="0" smtClean="0"/>
              <a:t> </a:t>
            </a:r>
            <a:r>
              <a:rPr kumimoji="1" lang="en-US" altLang="zh-CN" dirty="0" smtClean="0"/>
              <a:t>+</a:t>
            </a:r>
            <a:r>
              <a:rPr kumimoji="1" lang="zh-CN" altLang="en-US" dirty="0" smtClean="0"/>
              <a:t> </a:t>
            </a:r>
            <a:r>
              <a:rPr kumimoji="1" lang="en-US" altLang="zh-CN" dirty="0" err="1" smtClean="0"/>
              <a:t>BoW</a:t>
            </a:r>
            <a:r>
              <a:rPr kumimoji="1" lang="zh-CN" altLang="en-US" dirty="0" smtClean="0"/>
              <a:t> </a:t>
            </a:r>
            <a:r>
              <a:rPr kumimoji="1" lang="en-US" altLang="zh-CN" dirty="0" smtClean="0"/>
              <a:t>+</a:t>
            </a:r>
            <a:r>
              <a:rPr kumimoji="1" lang="zh-CN" altLang="en-US" dirty="0" smtClean="0"/>
              <a:t> </a:t>
            </a:r>
            <a:r>
              <a:rPr kumimoji="1" lang="en-US" altLang="zh-CN" dirty="0" smtClean="0"/>
              <a:t>SVM</a:t>
            </a:r>
            <a:r>
              <a:rPr kumimoji="1" lang="zh-CN" altLang="en-US" dirty="0" smtClean="0"/>
              <a:t>                </a:t>
            </a:r>
            <a:r>
              <a:rPr kumimoji="1" lang="en-US" altLang="zh-CN" dirty="0" smtClean="0"/>
              <a:t>10.3%</a:t>
            </a:r>
            <a:r>
              <a:rPr kumimoji="1" lang="zh-CN" altLang="en-US" dirty="0" smtClean="0"/>
              <a:t>  </a:t>
            </a:r>
            <a:r>
              <a:rPr kumimoji="1" lang="en-US" altLang="zh-CN" dirty="0" smtClean="0"/>
              <a:t>17.3%</a:t>
            </a:r>
            <a:r>
              <a:rPr kumimoji="1" lang="zh-CN" altLang="en-US" dirty="0" smtClean="0"/>
              <a:t> </a:t>
            </a:r>
            <a:r>
              <a:rPr kumimoji="1" lang="en-US" altLang="zh-CN" dirty="0" err="1" smtClean="0"/>
              <a:t>boundingbox</a:t>
            </a:r>
            <a:r>
              <a:rPr kumimoji="1" lang="zh-CN" altLang="en-US" dirty="0" smtClean="0"/>
              <a:t> </a:t>
            </a:r>
            <a:r>
              <a:rPr kumimoji="1" lang="en-US" altLang="zh-CN" dirty="0" smtClean="0"/>
              <a:t>and</a:t>
            </a:r>
            <a:r>
              <a:rPr kumimoji="1" lang="zh-CN" altLang="en-US" dirty="0" smtClean="0"/>
              <a:t> </a:t>
            </a:r>
            <a:r>
              <a:rPr kumimoji="1" lang="en-US" altLang="zh-CN" dirty="0" smtClean="0"/>
              <a:t>part</a:t>
            </a:r>
            <a:r>
              <a:rPr kumimoji="1" lang="zh-CN" altLang="en-US" dirty="0" smtClean="0"/>
              <a:t> </a:t>
            </a:r>
            <a:endParaRPr kumimoji="1" lang="en-US" altLang="zh-CN" dirty="0" smtClean="0"/>
          </a:p>
          <a:p>
            <a:r>
              <a:rPr kumimoji="1" lang="en-US" altLang="zh-CN" dirty="0" smtClean="0"/>
              <a:t>2.</a:t>
            </a:r>
            <a:r>
              <a:rPr kumimoji="1" lang="zh-CN" altLang="en-US" dirty="0" smtClean="0"/>
              <a:t> </a:t>
            </a:r>
            <a:r>
              <a:rPr kumimoji="1" lang="en-US" altLang="zh-CN" dirty="0" err="1" smtClean="0"/>
              <a:t>AlexNet</a:t>
            </a:r>
            <a:r>
              <a:rPr kumimoji="1" lang="zh-CN" altLang="en-US" dirty="0" smtClean="0"/>
              <a:t>    </a:t>
            </a:r>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cxnSp>
        <p:nvCxnSpPr>
          <p:cNvPr id="6" name="直线箭头连接符 5"/>
          <p:cNvCxnSpPr/>
          <p:nvPr/>
        </p:nvCxnSpPr>
        <p:spPr>
          <a:xfrm flipV="1">
            <a:off x="7459579" y="2041715"/>
            <a:ext cx="385010" cy="9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幻灯片编号占位符 4"/>
          <p:cNvSpPr>
            <a:spLocks noGrp="1"/>
          </p:cNvSpPr>
          <p:nvPr>
            <p:ph type="sldNum" sz="quarter" idx="12"/>
          </p:nvPr>
        </p:nvSpPr>
        <p:spPr/>
        <p:txBody>
          <a:bodyPr/>
          <a:lstStyle/>
          <a:p>
            <a:fld id="{4FAB73BC-B049-4115-A692-8D63A059BFB8}" type="slidenum">
              <a:rPr lang="en-US" smtClean="0"/>
              <a:t>68</a:t>
            </a:fld>
            <a:endParaRPr lang="en-US" dirty="0"/>
          </a:p>
        </p:txBody>
      </p:sp>
    </p:spTree>
    <p:extLst>
      <p:ext uri="{BB962C8B-B14F-4D97-AF65-F5344CB8AC3E}">
        <p14:creationId xmlns:p14="http://schemas.microsoft.com/office/powerpoint/2010/main" val="37063839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Fine-grained</a:t>
            </a:r>
            <a:r>
              <a:rPr kumimoji="1" lang="zh-CN" altLang="en-US" dirty="0"/>
              <a:t> </a:t>
            </a:r>
            <a:r>
              <a:rPr kumimoji="1" lang="en-US" altLang="zh-CN" dirty="0"/>
              <a:t>Classification	</a:t>
            </a:r>
            <a:endParaRPr kumimoji="1" lang="zh-CN" altLang="en-US" dirty="0"/>
          </a:p>
        </p:txBody>
      </p:sp>
      <p:sp>
        <p:nvSpPr>
          <p:cNvPr id="3" name="内容占位符 2"/>
          <p:cNvSpPr>
            <a:spLocks noGrp="1"/>
          </p:cNvSpPr>
          <p:nvPr>
            <p:ph idx="1"/>
          </p:nvPr>
        </p:nvSpPr>
        <p:spPr/>
        <p:txBody>
          <a:bodyPr/>
          <a:lstStyle/>
          <a:p>
            <a:endParaRPr kumimoji="1" lang="en-US" altLang="zh-CN" dirty="0" smtClean="0"/>
          </a:p>
          <a:p>
            <a:r>
              <a:rPr kumimoji="1" lang="en-US" altLang="zh-CN" sz="2400" b="1" dirty="0"/>
              <a:t>1.</a:t>
            </a:r>
            <a:r>
              <a:rPr kumimoji="1" lang="zh-CN" altLang="en-US" sz="2400" b="1" dirty="0"/>
              <a:t> </a:t>
            </a:r>
            <a:r>
              <a:rPr kumimoji="1" lang="en-US" altLang="zh-CN" sz="2400" b="1" dirty="0"/>
              <a:t>Image</a:t>
            </a:r>
            <a:r>
              <a:rPr kumimoji="1" lang="zh-CN" altLang="en-US" sz="2400" b="1" dirty="0"/>
              <a:t> </a:t>
            </a:r>
            <a:r>
              <a:rPr kumimoji="1" lang="en-US" altLang="zh-CN" sz="2400" b="1" dirty="0" smtClean="0"/>
              <a:t>Enhancement</a:t>
            </a:r>
            <a:endParaRPr kumimoji="1" lang="en-US" altLang="zh-CN" b="1" dirty="0" smtClean="0"/>
          </a:p>
          <a:p>
            <a:pPr lvl="1">
              <a:lnSpc>
                <a:spcPct val="150000"/>
              </a:lnSpc>
              <a:buFont typeface="Wingdings" charset="2"/>
              <a:buChar char="Ø"/>
            </a:pPr>
            <a:r>
              <a:rPr kumimoji="1" lang="en-US" altLang="zh-CN" dirty="0" smtClean="0"/>
              <a:t>Online</a:t>
            </a:r>
            <a:r>
              <a:rPr kumimoji="1" lang="zh-CN" altLang="en-US" dirty="0" smtClean="0"/>
              <a:t> </a:t>
            </a:r>
            <a:r>
              <a:rPr kumimoji="1" lang="en-US" altLang="zh-CN" dirty="0" smtClean="0"/>
              <a:t>images</a:t>
            </a:r>
          </a:p>
          <a:p>
            <a:pPr lvl="1">
              <a:lnSpc>
                <a:spcPct val="150000"/>
              </a:lnSpc>
              <a:buFont typeface="Wingdings" charset="2"/>
              <a:buChar char="Ø"/>
            </a:pPr>
            <a:r>
              <a:rPr kumimoji="1" lang="en-US" altLang="zh-CN" dirty="0" smtClean="0"/>
              <a:t>R</a:t>
            </a:r>
            <a:r>
              <a:rPr lang="en-US" altLang="zh-CN" dirty="0" smtClean="0"/>
              <a:t>otation</a:t>
            </a:r>
            <a:endParaRPr kumimoji="1" lang="en-US" altLang="zh-CN" dirty="0"/>
          </a:p>
          <a:p>
            <a:r>
              <a:rPr kumimoji="1" lang="en-US" altLang="zh-CN" sz="2400" b="1" dirty="0"/>
              <a:t>2.</a:t>
            </a:r>
            <a:r>
              <a:rPr kumimoji="1" lang="zh-CN" altLang="en-US" sz="2400" b="1" dirty="0"/>
              <a:t> </a:t>
            </a:r>
            <a:r>
              <a:rPr kumimoji="1" lang="en-US" altLang="zh-CN" sz="2400" b="1" dirty="0"/>
              <a:t>Transfer</a:t>
            </a:r>
            <a:r>
              <a:rPr kumimoji="1" lang="zh-CN" altLang="en-US" sz="2400" b="1" dirty="0"/>
              <a:t> </a:t>
            </a:r>
            <a:r>
              <a:rPr kumimoji="1" lang="en-US" altLang="zh-CN" sz="2400" b="1" dirty="0"/>
              <a:t>Learning</a:t>
            </a:r>
          </a:p>
          <a:p>
            <a:pPr lvl="1">
              <a:lnSpc>
                <a:spcPct val="150000"/>
              </a:lnSpc>
              <a:buFont typeface="Wingdings" charset="2"/>
              <a:buChar char="Ø"/>
            </a:pPr>
            <a:r>
              <a:rPr kumimoji="1" lang="en-US" altLang="zh-CN" dirty="0" smtClean="0"/>
              <a:t>Pre-Trained</a:t>
            </a:r>
            <a:r>
              <a:rPr kumimoji="1" lang="zh-CN" altLang="en-US" dirty="0" smtClean="0"/>
              <a:t> </a:t>
            </a:r>
            <a:r>
              <a:rPr kumimoji="1" lang="en-US" altLang="zh-CN" dirty="0" smtClean="0"/>
              <a:t>Model</a:t>
            </a:r>
            <a:endParaRPr kumimoji="1" lang="en-US" altLang="zh-CN" dirty="0"/>
          </a:p>
          <a:p>
            <a:pPr lvl="1">
              <a:lnSpc>
                <a:spcPct val="150000"/>
              </a:lnSpc>
              <a:buFont typeface="Wingdings" charset="2"/>
              <a:buChar char="Ø"/>
            </a:pPr>
            <a:r>
              <a:rPr kumimoji="1" lang="en-US" altLang="zh-CN" dirty="0" smtClean="0"/>
              <a:t>Fine-Tune</a:t>
            </a:r>
            <a:r>
              <a:rPr kumimoji="1" lang="zh-CN" altLang="en-US" dirty="0" smtClean="0"/>
              <a:t> </a:t>
            </a:r>
            <a:r>
              <a:rPr kumimoji="1" lang="en-US" altLang="zh-CN" dirty="0" smtClean="0"/>
              <a:t>Model</a:t>
            </a:r>
          </a:p>
          <a:p>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sp>
        <p:nvSpPr>
          <p:cNvPr id="5" name="幻灯片编号占位符 4"/>
          <p:cNvSpPr>
            <a:spLocks noGrp="1"/>
          </p:cNvSpPr>
          <p:nvPr>
            <p:ph type="sldNum" sz="quarter" idx="12"/>
          </p:nvPr>
        </p:nvSpPr>
        <p:spPr/>
        <p:txBody>
          <a:bodyPr/>
          <a:lstStyle/>
          <a:p>
            <a:fld id="{4FAB73BC-B049-4115-A692-8D63A059BFB8}" type="slidenum">
              <a:rPr lang="en-US" smtClean="0"/>
              <a:t>69</a:t>
            </a:fld>
            <a:endParaRPr lang="en-US" dirty="0"/>
          </a:p>
        </p:txBody>
      </p:sp>
    </p:spTree>
    <p:extLst>
      <p:ext uri="{BB962C8B-B14F-4D97-AF65-F5344CB8AC3E}">
        <p14:creationId xmlns:p14="http://schemas.microsoft.com/office/powerpoint/2010/main" val="11975676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43955" y="2984585"/>
            <a:ext cx="9811725" cy="1209772"/>
          </a:xfrm>
        </p:spPr>
        <p:txBody>
          <a:bodyPr>
            <a:normAutofit/>
          </a:bodyPr>
          <a:lstStyle/>
          <a:p>
            <a:r>
              <a:rPr kumimoji="1" lang="en-US" altLang="zh-CN" sz="6600" dirty="0" smtClean="0"/>
              <a:t>Image</a:t>
            </a:r>
            <a:r>
              <a:rPr kumimoji="1" lang="zh-CN" altLang="en-US" sz="6600" dirty="0" smtClean="0"/>
              <a:t> </a:t>
            </a:r>
            <a:r>
              <a:rPr kumimoji="1" lang="en-US" altLang="zh-CN" sz="6600" dirty="0" smtClean="0"/>
              <a:t>Classification</a:t>
            </a:r>
            <a:r>
              <a:rPr kumimoji="1" lang="zh-CN" altLang="en-US" sz="6600" dirty="0" smtClean="0"/>
              <a:t> </a:t>
            </a:r>
            <a:r>
              <a:rPr kumimoji="1" lang="en-US" altLang="zh-CN" sz="6600" dirty="0" smtClean="0"/>
              <a:t>Dataset</a:t>
            </a:r>
            <a:endParaRPr kumimoji="1" lang="zh-CN" altLang="en-US" sz="6600" dirty="0"/>
          </a:p>
        </p:txBody>
      </p:sp>
      <p:sp>
        <p:nvSpPr>
          <p:cNvPr id="4" name="幻灯片编号占位符 3"/>
          <p:cNvSpPr>
            <a:spLocks noGrp="1"/>
          </p:cNvSpPr>
          <p:nvPr>
            <p:ph type="sldNum" sz="quarter" idx="12"/>
          </p:nvPr>
        </p:nvSpPr>
        <p:spPr/>
        <p:txBody>
          <a:bodyPr/>
          <a:lstStyle/>
          <a:p>
            <a:fld id="{4FAB73BC-B049-4115-A692-8D63A059BFB8}" type="slidenum">
              <a:rPr lang="en-US" smtClean="0"/>
              <a:pPr/>
              <a:t>7</a:t>
            </a:fld>
            <a:endParaRPr lang="en-US" dirty="0"/>
          </a:p>
        </p:txBody>
      </p:sp>
    </p:spTree>
    <p:extLst>
      <p:ext uri="{BB962C8B-B14F-4D97-AF65-F5344CB8AC3E}">
        <p14:creationId xmlns:p14="http://schemas.microsoft.com/office/powerpoint/2010/main" val="3281150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Fine-grained</a:t>
            </a:r>
            <a:r>
              <a:rPr kumimoji="1" lang="zh-CN" altLang="en-US" dirty="0"/>
              <a:t> </a:t>
            </a:r>
            <a:r>
              <a:rPr kumimoji="1" lang="en-US" altLang="zh-CN" dirty="0"/>
              <a:t>Classification	</a:t>
            </a:r>
            <a:endParaRPr kumimoji="1" lang="zh-CN" altLang="en-US" dirty="0"/>
          </a:p>
        </p:txBody>
      </p:sp>
      <p:sp>
        <p:nvSpPr>
          <p:cNvPr id="3" name="内容占位符 2"/>
          <p:cNvSpPr>
            <a:spLocks noGrp="1"/>
          </p:cNvSpPr>
          <p:nvPr>
            <p:ph idx="1"/>
          </p:nvPr>
        </p:nvSpPr>
        <p:spPr/>
        <p:txBody>
          <a:bodyPr/>
          <a:lstStyle/>
          <a:p>
            <a:r>
              <a:rPr kumimoji="1" lang="en-US" altLang="zh-CN" dirty="0" smtClean="0"/>
              <a:t>Strongly-supervised</a:t>
            </a:r>
            <a:r>
              <a:rPr kumimoji="1" lang="zh-CN" altLang="en-US" dirty="0" smtClean="0"/>
              <a:t> </a:t>
            </a:r>
            <a:r>
              <a:rPr kumimoji="1" lang="en-US" altLang="zh-CN" dirty="0" smtClean="0"/>
              <a:t>VS</a:t>
            </a:r>
            <a:r>
              <a:rPr kumimoji="1" lang="zh-CN" altLang="en-US" dirty="0" smtClean="0"/>
              <a:t> </a:t>
            </a:r>
            <a:r>
              <a:rPr kumimoji="1" lang="en-US" altLang="zh-CN" dirty="0" smtClean="0"/>
              <a:t>Weakly-supervised</a:t>
            </a:r>
            <a:endParaRPr kumimoji="1" lang="en-US" altLang="zh-CN" dirty="0"/>
          </a:p>
          <a:p>
            <a:endParaRPr kumimoji="1" lang="en-US" altLang="zh-CN" dirty="0" smtClean="0"/>
          </a:p>
          <a:p>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graphicFrame>
        <p:nvGraphicFramePr>
          <p:cNvPr id="5" name="表格 4"/>
          <p:cNvGraphicFramePr>
            <a:graphicFrameLocks noGrp="1"/>
          </p:cNvGraphicFramePr>
          <p:nvPr>
            <p:extLst>
              <p:ext uri="{D42A27DB-BD31-4B8C-83A1-F6EECF244321}">
                <p14:modId xmlns:p14="http://schemas.microsoft.com/office/powerpoint/2010/main" val="21672674"/>
              </p:ext>
            </p:extLst>
          </p:nvPr>
        </p:nvGraphicFramePr>
        <p:xfrm>
          <a:off x="1867491" y="3402813"/>
          <a:ext cx="7223348" cy="1005840"/>
        </p:xfrm>
        <a:graphic>
          <a:graphicData uri="http://schemas.openxmlformats.org/drawingml/2006/table">
            <a:tbl>
              <a:tblPr firstRow="1" bandRow="1">
                <a:tableStyleId>{5C22544A-7EE6-4342-B048-85BDC9FD1C3A}</a:tableStyleId>
              </a:tblPr>
              <a:tblGrid>
                <a:gridCol w="3611674"/>
                <a:gridCol w="3611674"/>
              </a:tblGrid>
              <a:tr h="324096">
                <a:tc>
                  <a:txBody>
                    <a:bodyPr/>
                    <a:lstStyle/>
                    <a:p>
                      <a:r>
                        <a:rPr lang="en-US" altLang="zh-CN" dirty="0" smtClean="0"/>
                        <a:t>Strongly-supervised</a:t>
                      </a:r>
                      <a:endParaRPr lang="zh-CN" altLang="en-US" dirty="0"/>
                    </a:p>
                  </a:txBody>
                  <a:tcPr/>
                </a:tc>
                <a:tc>
                  <a:txBody>
                    <a:bodyPr/>
                    <a:lstStyle/>
                    <a:p>
                      <a:r>
                        <a:rPr lang="en-US" altLang="zh-CN" dirty="0" smtClean="0"/>
                        <a:t>Weakly-supervised</a:t>
                      </a:r>
                      <a:endParaRPr lang="zh-CN" altLang="en-US" dirty="0"/>
                    </a:p>
                  </a:txBody>
                  <a:tcPr/>
                </a:tc>
              </a:tr>
              <a:tr h="324096">
                <a:tc>
                  <a:txBody>
                    <a:bodyPr/>
                    <a:lstStyle/>
                    <a:p>
                      <a:r>
                        <a:rPr lang="en-US" altLang="zh-CN" dirty="0" smtClean="0"/>
                        <a:t>Labels,</a:t>
                      </a:r>
                      <a:r>
                        <a:rPr lang="zh-CN" altLang="en-US" dirty="0" smtClean="0"/>
                        <a:t> </a:t>
                      </a:r>
                      <a:r>
                        <a:rPr lang="en-US" altLang="zh-CN" dirty="0" smtClean="0"/>
                        <a:t>Bounding</a:t>
                      </a:r>
                      <a:r>
                        <a:rPr lang="zh-CN" altLang="en-US" dirty="0" smtClean="0"/>
                        <a:t> </a:t>
                      </a:r>
                      <a:r>
                        <a:rPr lang="en-US" altLang="zh-CN" dirty="0" smtClean="0"/>
                        <a:t>boxes,</a:t>
                      </a:r>
                      <a:r>
                        <a:rPr lang="zh-CN" altLang="en-US" dirty="0" smtClean="0"/>
                        <a:t> </a:t>
                      </a:r>
                      <a:r>
                        <a:rPr lang="en-US" altLang="zh-CN" dirty="0" smtClean="0"/>
                        <a:t>part</a:t>
                      </a:r>
                      <a:r>
                        <a:rPr lang="zh-CN" altLang="en-US" dirty="0" smtClean="0"/>
                        <a:t> </a:t>
                      </a:r>
                      <a:r>
                        <a:rPr lang="en-US" altLang="zh-CN" dirty="0" smtClean="0"/>
                        <a:t>locations</a:t>
                      </a:r>
                      <a:r>
                        <a:rPr lang="mr-IN" altLang="zh-CN" dirty="0" smtClean="0"/>
                        <a:t>…</a:t>
                      </a:r>
                      <a:endParaRPr lang="zh-CN" altLang="en-US" dirty="0"/>
                    </a:p>
                  </a:txBody>
                  <a:tcPr/>
                </a:tc>
                <a:tc>
                  <a:txBody>
                    <a:bodyPr/>
                    <a:lstStyle/>
                    <a:p>
                      <a:r>
                        <a:rPr lang="en-US" altLang="zh-CN" dirty="0" smtClean="0"/>
                        <a:t>Labels</a:t>
                      </a:r>
                      <a:endParaRPr lang="zh-CN" altLang="en-US" dirty="0"/>
                    </a:p>
                  </a:txBody>
                  <a:tcPr/>
                </a:tc>
              </a:tr>
            </a:tbl>
          </a:graphicData>
        </a:graphic>
      </p:graphicFrame>
      <p:sp>
        <p:nvSpPr>
          <p:cNvPr id="6" name="幻灯片编号占位符 5"/>
          <p:cNvSpPr>
            <a:spLocks noGrp="1"/>
          </p:cNvSpPr>
          <p:nvPr>
            <p:ph type="sldNum" sz="quarter" idx="12"/>
          </p:nvPr>
        </p:nvSpPr>
        <p:spPr/>
        <p:txBody>
          <a:bodyPr/>
          <a:lstStyle/>
          <a:p>
            <a:fld id="{4FAB73BC-B049-4115-A692-8D63A059BFB8}" type="slidenum">
              <a:rPr lang="en-US" smtClean="0"/>
              <a:t>70</a:t>
            </a:fld>
            <a:endParaRPr lang="en-US" dirty="0"/>
          </a:p>
        </p:txBody>
      </p:sp>
    </p:spTree>
    <p:extLst>
      <p:ext uri="{BB962C8B-B14F-4D97-AF65-F5344CB8AC3E}">
        <p14:creationId xmlns:p14="http://schemas.microsoft.com/office/powerpoint/2010/main" val="130347656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Fine-grained</a:t>
            </a:r>
            <a:r>
              <a:rPr kumimoji="1" lang="zh-CN" altLang="en-US" dirty="0" smtClean="0"/>
              <a:t> </a:t>
            </a:r>
            <a:r>
              <a:rPr kumimoji="1" lang="en-US" altLang="zh-CN" dirty="0"/>
              <a:t>Classification	</a:t>
            </a:r>
            <a:endParaRPr kumimoji="1" lang="zh-CN" altLang="en-US" dirty="0"/>
          </a:p>
        </p:txBody>
      </p:sp>
      <p:sp>
        <p:nvSpPr>
          <p:cNvPr id="3" name="内容占位符 2"/>
          <p:cNvSpPr>
            <a:spLocks noGrp="1"/>
          </p:cNvSpPr>
          <p:nvPr>
            <p:ph idx="1"/>
          </p:nvPr>
        </p:nvSpPr>
        <p:spPr/>
        <p:txBody>
          <a:bodyPr/>
          <a:lstStyle/>
          <a:p>
            <a:r>
              <a:rPr kumimoji="1" lang="en-US" altLang="zh-CN" dirty="0" smtClean="0"/>
              <a:t>Advantages:</a:t>
            </a:r>
          </a:p>
          <a:p>
            <a:r>
              <a:rPr kumimoji="1" lang="en-US" altLang="zh-CN" dirty="0" smtClean="0"/>
              <a:t>Precise</a:t>
            </a:r>
            <a:r>
              <a:rPr kumimoji="1" lang="zh-CN" altLang="en-US" dirty="0" smtClean="0"/>
              <a:t> </a:t>
            </a:r>
            <a:r>
              <a:rPr kumimoji="1" lang="en-US" altLang="zh-CN" dirty="0" smtClean="0"/>
              <a:t>part</a:t>
            </a:r>
            <a:r>
              <a:rPr kumimoji="1" lang="zh-CN" altLang="en-US" dirty="0" smtClean="0"/>
              <a:t> </a:t>
            </a:r>
            <a:r>
              <a:rPr kumimoji="1" lang="en-US" altLang="zh-CN" dirty="0" smtClean="0"/>
              <a:t>annotation</a:t>
            </a:r>
          </a:p>
          <a:p>
            <a:r>
              <a:rPr kumimoji="1" lang="en-US" altLang="zh-CN" dirty="0" smtClean="0"/>
              <a:t>Shortages:</a:t>
            </a:r>
          </a:p>
          <a:p>
            <a:r>
              <a:rPr kumimoji="1" lang="en-US" altLang="zh-CN" dirty="0" smtClean="0"/>
              <a:t>High</a:t>
            </a:r>
            <a:r>
              <a:rPr kumimoji="1" lang="zh-CN" altLang="en-US" dirty="0" smtClean="0"/>
              <a:t> </a:t>
            </a:r>
            <a:r>
              <a:rPr kumimoji="1" lang="en-US" altLang="zh-CN" dirty="0" smtClean="0"/>
              <a:t>costs</a:t>
            </a:r>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pic>
        <p:nvPicPr>
          <p:cNvPr id="6" name="图片 5"/>
          <p:cNvPicPr>
            <a:picLocks noChangeAspect="1"/>
          </p:cNvPicPr>
          <p:nvPr/>
        </p:nvPicPr>
        <p:blipFill>
          <a:blip r:embed="rId3"/>
          <a:stretch>
            <a:fillRect/>
          </a:stretch>
        </p:blipFill>
        <p:spPr>
          <a:xfrm>
            <a:off x="5168791" y="2695298"/>
            <a:ext cx="4641515" cy="2324232"/>
          </a:xfrm>
          <a:prstGeom prst="rect">
            <a:avLst/>
          </a:prstGeom>
        </p:spPr>
      </p:pic>
      <p:sp>
        <p:nvSpPr>
          <p:cNvPr id="7" name="幻灯片编号占位符 6"/>
          <p:cNvSpPr>
            <a:spLocks noGrp="1"/>
          </p:cNvSpPr>
          <p:nvPr>
            <p:ph type="sldNum" sz="quarter" idx="12"/>
          </p:nvPr>
        </p:nvSpPr>
        <p:spPr/>
        <p:txBody>
          <a:bodyPr/>
          <a:lstStyle/>
          <a:p>
            <a:fld id="{4FAB73BC-B049-4115-A692-8D63A059BFB8}" type="slidenum">
              <a:rPr lang="en-US" smtClean="0"/>
              <a:t>71</a:t>
            </a:fld>
            <a:endParaRPr lang="en-US" dirty="0"/>
          </a:p>
        </p:txBody>
      </p:sp>
    </p:spTree>
    <p:extLst>
      <p:ext uri="{BB962C8B-B14F-4D97-AF65-F5344CB8AC3E}">
        <p14:creationId xmlns:p14="http://schemas.microsoft.com/office/powerpoint/2010/main" val="120515559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Strongly-supervised</a:t>
            </a:r>
            <a:endParaRPr kumimoji="1" lang="zh-CN" altLang="en-US" dirty="0"/>
          </a:p>
        </p:txBody>
      </p:sp>
      <p:sp>
        <p:nvSpPr>
          <p:cNvPr id="3" name="内容占位符 2"/>
          <p:cNvSpPr>
            <a:spLocks noGrp="1"/>
          </p:cNvSpPr>
          <p:nvPr>
            <p:ph idx="1"/>
          </p:nvPr>
        </p:nvSpPr>
        <p:spPr/>
        <p:txBody>
          <a:bodyPr/>
          <a:lstStyle/>
          <a:p>
            <a:r>
              <a:rPr kumimoji="1" lang="en-US" altLang="zh-CN" dirty="0" smtClean="0"/>
              <a:t>R-CNN(Regions</a:t>
            </a:r>
            <a:r>
              <a:rPr kumimoji="1" lang="zh-CN" altLang="en-US" dirty="0" smtClean="0"/>
              <a:t> </a:t>
            </a:r>
            <a:r>
              <a:rPr kumimoji="1" lang="en-US" altLang="zh-CN" dirty="0" smtClean="0"/>
              <a:t>with</a:t>
            </a:r>
            <a:r>
              <a:rPr kumimoji="1" lang="zh-CN" altLang="en-US" dirty="0" smtClean="0"/>
              <a:t> </a:t>
            </a:r>
            <a:r>
              <a:rPr kumimoji="1" lang="en-US" altLang="zh-CN" dirty="0" smtClean="0"/>
              <a:t>CNN</a:t>
            </a:r>
            <a:r>
              <a:rPr kumimoji="1" lang="zh-CN" altLang="en-US" dirty="0" smtClean="0"/>
              <a:t> </a:t>
            </a:r>
            <a:r>
              <a:rPr kumimoji="1" lang="en-US" altLang="zh-CN" dirty="0" smtClean="0"/>
              <a:t>features)</a:t>
            </a:r>
          </a:p>
          <a:p>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sp>
        <p:nvSpPr>
          <p:cNvPr id="5" name="文本框 4"/>
          <p:cNvSpPr txBox="1"/>
          <p:nvPr/>
        </p:nvSpPr>
        <p:spPr>
          <a:xfrm>
            <a:off x="0" y="6405161"/>
            <a:ext cx="9186530" cy="461665"/>
          </a:xfrm>
          <a:prstGeom prst="rect">
            <a:avLst/>
          </a:prstGeom>
          <a:noFill/>
        </p:spPr>
        <p:txBody>
          <a:bodyPr wrap="square" rtlCol="0">
            <a:spAutoFit/>
          </a:bodyPr>
          <a:lstStyle/>
          <a:p>
            <a:r>
              <a:rPr lang="en-US" altLang="zh-CN" sz="1200" dirty="0" err="1"/>
              <a:t>Girshick</a:t>
            </a:r>
            <a:r>
              <a:rPr lang="en-US" altLang="zh-CN" sz="1200" dirty="0"/>
              <a:t> R, Donahue J, Darrell T, et al. Rich feature hierarchies for accurate object detection and semantic segmentation[C]//Proceedings of the IEEE conference on computer vision and pattern recognition. 2014: 580-587.</a:t>
            </a:r>
            <a:endParaRPr kumimoji="1" lang="zh-CN" altLang="en-US" sz="1200"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5080" y="2422378"/>
            <a:ext cx="7162800" cy="2476500"/>
          </a:xfrm>
          <a:prstGeom prst="rect">
            <a:avLst/>
          </a:prstGeom>
        </p:spPr>
      </p:pic>
      <p:sp>
        <p:nvSpPr>
          <p:cNvPr id="7" name="文本框 6"/>
          <p:cNvSpPr txBox="1"/>
          <p:nvPr/>
        </p:nvSpPr>
        <p:spPr>
          <a:xfrm>
            <a:off x="4775148" y="5507342"/>
            <a:ext cx="2702663" cy="369332"/>
          </a:xfrm>
          <a:prstGeom prst="rect">
            <a:avLst/>
          </a:prstGeom>
          <a:noFill/>
        </p:spPr>
        <p:txBody>
          <a:bodyPr wrap="none" rtlCol="0">
            <a:spAutoFit/>
          </a:bodyPr>
          <a:lstStyle/>
          <a:p>
            <a:r>
              <a:rPr kumimoji="1" lang="en-US" altLang="zh-CN" dirty="0" smtClean="0"/>
              <a:t>Localization</a:t>
            </a:r>
            <a:r>
              <a:rPr kumimoji="1" lang="zh-CN" altLang="en-US" dirty="0" smtClean="0"/>
              <a:t> </a:t>
            </a:r>
            <a:r>
              <a:rPr kumimoji="1" lang="en-US" altLang="zh-CN" dirty="0" smtClean="0"/>
              <a:t>+</a:t>
            </a:r>
            <a:r>
              <a:rPr kumimoji="1" lang="zh-CN" altLang="en-US" dirty="0" smtClean="0"/>
              <a:t> </a:t>
            </a:r>
            <a:r>
              <a:rPr kumimoji="1" lang="en-US" altLang="zh-CN" dirty="0" smtClean="0"/>
              <a:t>classification</a:t>
            </a:r>
            <a:endParaRPr kumimoji="1" lang="zh-CN" altLang="en-US" dirty="0"/>
          </a:p>
        </p:txBody>
      </p:sp>
      <p:sp>
        <p:nvSpPr>
          <p:cNvPr id="8" name="幻灯片编号占位符 7"/>
          <p:cNvSpPr>
            <a:spLocks noGrp="1"/>
          </p:cNvSpPr>
          <p:nvPr>
            <p:ph type="sldNum" sz="quarter" idx="12"/>
          </p:nvPr>
        </p:nvSpPr>
        <p:spPr/>
        <p:txBody>
          <a:bodyPr/>
          <a:lstStyle/>
          <a:p>
            <a:fld id="{4FAB73BC-B049-4115-A692-8D63A059BFB8}" type="slidenum">
              <a:rPr lang="en-US" smtClean="0"/>
              <a:t>72</a:t>
            </a:fld>
            <a:endParaRPr lang="en-US" dirty="0"/>
          </a:p>
        </p:txBody>
      </p:sp>
    </p:spTree>
    <p:extLst>
      <p:ext uri="{BB962C8B-B14F-4D97-AF65-F5344CB8AC3E}">
        <p14:creationId xmlns:p14="http://schemas.microsoft.com/office/powerpoint/2010/main" val="104997852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Strongly-supervised:</a:t>
            </a:r>
            <a:r>
              <a:rPr kumimoji="1" lang="zh-CN" altLang="en-US" dirty="0" smtClean="0"/>
              <a:t> </a:t>
            </a:r>
            <a:r>
              <a:rPr kumimoji="1" lang="en-US" altLang="zh-CN" dirty="0" smtClean="0"/>
              <a:t>R-CNN</a:t>
            </a:r>
            <a:endParaRPr kumimoji="1" lang="zh-CN" altLang="en-US" dirty="0"/>
          </a:p>
        </p:txBody>
      </p:sp>
      <p:sp>
        <p:nvSpPr>
          <p:cNvPr id="3" name="内容占位符 2"/>
          <p:cNvSpPr>
            <a:spLocks noGrp="1"/>
          </p:cNvSpPr>
          <p:nvPr>
            <p:ph idx="1"/>
          </p:nvPr>
        </p:nvSpPr>
        <p:spPr/>
        <p:txBody>
          <a:bodyPr/>
          <a:lstStyle/>
          <a:p>
            <a:r>
              <a:rPr kumimoji="1" lang="en-US" altLang="zh-CN" dirty="0" smtClean="0"/>
              <a:t>Localization</a:t>
            </a:r>
            <a:r>
              <a:rPr kumimoji="1" lang="zh-CN" altLang="en-US" dirty="0" smtClean="0"/>
              <a:t>：</a:t>
            </a:r>
            <a:endParaRPr kumimoji="1" lang="en-US" altLang="zh-CN" dirty="0" smtClean="0"/>
          </a:p>
          <a:p>
            <a:r>
              <a:rPr kumimoji="1" lang="en-US" altLang="zh-CN" dirty="0" smtClean="0"/>
              <a:t>Selective</a:t>
            </a:r>
            <a:r>
              <a:rPr kumimoji="1" lang="zh-CN" altLang="en-US" dirty="0" smtClean="0"/>
              <a:t> </a:t>
            </a:r>
            <a:r>
              <a:rPr kumimoji="1" lang="en-US" altLang="zh-CN" dirty="0" smtClean="0"/>
              <a:t>search:</a:t>
            </a:r>
            <a:r>
              <a:rPr kumimoji="1" lang="zh-CN" altLang="en-US" dirty="0" smtClean="0"/>
              <a:t> </a:t>
            </a:r>
            <a:r>
              <a:rPr kumimoji="1" lang="en-US" altLang="zh-CN" dirty="0" smtClean="0"/>
              <a:t>obtain</a:t>
            </a:r>
            <a:r>
              <a:rPr kumimoji="1" lang="zh-CN" altLang="en-US" dirty="0" smtClean="0"/>
              <a:t> </a:t>
            </a:r>
            <a:r>
              <a:rPr kumimoji="1" lang="en-US" altLang="zh-CN" dirty="0" smtClean="0"/>
              <a:t>region</a:t>
            </a:r>
            <a:r>
              <a:rPr kumimoji="1" lang="zh-CN" altLang="en-US" dirty="0" smtClean="0"/>
              <a:t> </a:t>
            </a:r>
            <a:r>
              <a:rPr kumimoji="1" lang="en-US" altLang="zh-CN" dirty="0" smtClean="0"/>
              <a:t>proposals</a:t>
            </a:r>
            <a:r>
              <a:rPr kumimoji="1" lang="zh-CN" altLang="en-US" dirty="0"/>
              <a:t> </a:t>
            </a:r>
            <a:endParaRPr kumimoji="1" lang="en-US" altLang="zh-CN" dirty="0"/>
          </a:p>
          <a:p>
            <a:r>
              <a:rPr kumimoji="1" lang="en-US" altLang="zh-CN" dirty="0" smtClean="0"/>
              <a:t>Warped</a:t>
            </a:r>
            <a:r>
              <a:rPr kumimoji="1" lang="zh-CN" altLang="en-US" dirty="0" smtClean="0"/>
              <a:t> </a:t>
            </a:r>
            <a:r>
              <a:rPr kumimoji="1" lang="en-US" altLang="zh-CN" dirty="0" smtClean="0"/>
              <a:t>region:</a:t>
            </a:r>
            <a:r>
              <a:rPr kumimoji="1" lang="zh-CN" altLang="en-US" dirty="0" smtClean="0"/>
              <a:t> </a:t>
            </a:r>
            <a:endParaRPr kumimoji="1" lang="en-US" altLang="zh-CN" dirty="0" smtClean="0"/>
          </a:p>
          <a:p>
            <a:r>
              <a:rPr kumimoji="1" lang="en-US" altLang="zh-CN" dirty="0" smtClean="0"/>
              <a:t>Warp</a:t>
            </a:r>
            <a:r>
              <a:rPr kumimoji="1" lang="zh-CN" altLang="en-US" dirty="0" smtClean="0"/>
              <a:t> </a:t>
            </a:r>
            <a:r>
              <a:rPr kumimoji="1" lang="en-US" altLang="zh-CN" dirty="0" smtClean="0"/>
              <a:t>all</a:t>
            </a:r>
            <a:r>
              <a:rPr kumimoji="1" lang="zh-CN" altLang="en-US" dirty="0" smtClean="0"/>
              <a:t> </a:t>
            </a:r>
            <a:r>
              <a:rPr kumimoji="1" lang="en-US" altLang="zh-CN" dirty="0" smtClean="0"/>
              <a:t>regions</a:t>
            </a:r>
            <a:r>
              <a:rPr kumimoji="1" lang="zh-CN" altLang="en-US" dirty="0" smtClean="0"/>
              <a:t> </a:t>
            </a:r>
            <a:r>
              <a:rPr kumimoji="1" lang="en-US" altLang="zh-CN" dirty="0" smtClean="0"/>
              <a:t>into</a:t>
            </a:r>
            <a:r>
              <a:rPr kumimoji="1" lang="zh-CN" altLang="en-US" dirty="0" smtClean="0"/>
              <a:t> </a:t>
            </a:r>
            <a:r>
              <a:rPr kumimoji="1" lang="en-US" altLang="zh-CN" dirty="0" smtClean="0"/>
              <a:t>normal</a:t>
            </a:r>
            <a:r>
              <a:rPr kumimoji="1" lang="zh-CN" altLang="en-US" dirty="0" smtClean="0"/>
              <a:t> </a:t>
            </a:r>
            <a:r>
              <a:rPr kumimoji="1" lang="en-US" altLang="zh-CN" dirty="0" smtClean="0"/>
              <a:t>size</a:t>
            </a:r>
          </a:p>
          <a:p>
            <a:r>
              <a:rPr kumimoji="1" lang="en-US" altLang="zh-CN" dirty="0" smtClean="0"/>
              <a:t>Feature</a:t>
            </a:r>
            <a:r>
              <a:rPr kumimoji="1" lang="zh-CN" altLang="en-US" dirty="0" smtClean="0"/>
              <a:t> </a:t>
            </a:r>
            <a:r>
              <a:rPr kumimoji="1" lang="en-US" altLang="zh-CN" dirty="0" smtClean="0"/>
              <a:t>extraction:</a:t>
            </a:r>
          </a:p>
          <a:p>
            <a:r>
              <a:rPr kumimoji="1" lang="en-US" altLang="zh-CN" dirty="0" err="1" smtClean="0"/>
              <a:t>AlexNet</a:t>
            </a:r>
            <a:r>
              <a:rPr kumimoji="1" lang="en-US" altLang="zh-CN" dirty="0" smtClean="0"/>
              <a:t>:</a:t>
            </a:r>
            <a:r>
              <a:rPr kumimoji="1" lang="zh-CN" altLang="en-US" dirty="0" smtClean="0"/>
              <a:t> </a:t>
            </a:r>
            <a:r>
              <a:rPr kumimoji="1" lang="en-US" altLang="zh-CN" dirty="0" smtClean="0"/>
              <a:t>extract</a:t>
            </a:r>
            <a:r>
              <a:rPr kumimoji="1" lang="zh-CN" altLang="en-US" dirty="0" smtClean="0"/>
              <a:t> </a:t>
            </a:r>
            <a:r>
              <a:rPr kumimoji="1" lang="en-US" altLang="zh-CN" dirty="0" smtClean="0"/>
              <a:t>a</a:t>
            </a:r>
            <a:r>
              <a:rPr kumimoji="1" lang="zh-CN" altLang="en-US" dirty="0" smtClean="0"/>
              <a:t> </a:t>
            </a:r>
            <a:r>
              <a:rPr kumimoji="1" lang="en-US" altLang="zh-CN" dirty="0" smtClean="0"/>
              <a:t>4096-dimensional</a:t>
            </a:r>
            <a:r>
              <a:rPr kumimoji="1" lang="zh-CN" altLang="en-US" dirty="0" smtClean="0"/>
              <a:t> </a:t>
            </a:r>
            <a:r>
              <a:rPr kumimoji="1" lang="en-US" altLang="zh-CN" dirty="0" smtClean="0"/>
              <a:t>feature</a:t>
            </a:r>
            <a:r>
              <a:rPr kumimoji="1" lang="zh-CN" altLang="en-US" dirty="0" smtClean="0"/>
              <a:t> </a:t>
            </a:r>
            <a:r>
              <a:rPr kumimoji="1" lang="en-US" altLang="zh-CN" dirty="0" smtClean="0"/>
              <a:t>vector</a:t>
            </a:r>
          </a:p>
          <a:p>
            <a:r>
              <a:rPr kumimoji="1" lang="en-US" altLang="zh-CN" dirty="0" smtClean="0"/>
              <a:t>Classification:</a:t>
            </a:r>
          </a:p>
          <a:p>
            <a:r>
              <a:rPr kumimoji="1" lang="en-US" altLang="zh-CN" dirty="0" smtClean="0"/>
              <a:t>SVM:</a:t>
            </a:r>
            <a:r>
              <a:rPr kumimoji="1" lang="zh-CN" altLang="en-US" dirty="0" smtClean="0"/>
              <a:t> </a:t>
            </a:r>
            <a:r>
              <a:rPr lang="en-US" altLang="zh-CN" dirty="0"/>
              <a:t>optimize one linear SVM per class </a:t>
            </a:r>
          </a:p>
          <a:p>
            <a:endParaRPr kumimoji="1" lang="en-US" altLang="zh-CN" dirty="0" smtClean="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sp>
        <p:nvSpPr>
          <p:cNvPr id="9" name="幻灯片编号占位符 8"/>
          <p:cNvSpPr>
            <a:spLocks noGrp="1"/>
          </p:cNvSpPr>
          <p:nvPr>
            <p:ph type="sldNum" sz="quarter" idx="12"/>
          </p:nvPr>
        </p:nvSpPr>
        <p:spPr/>
        <p:txBody>
          <a:bodyPr/>
          <a:lstStyle/>
          <a:p>
            <a:fld id="{4FAB73BC-B049-4115-A692-8D63A059BFB8}" type="slidenum">
              <a:rPr lang="en-US" smtClean="0"/>
              <a:t>73</a:t>
            </a:fld>
            <a:endParaRPr lang="en-US" dirty="0"/>
          </a:p>
        </p:txBody>
      </p:sp>
    </p:spTree>
    <p:extLst>
      <p:ext uri="{BB962C8B-B14F-4D97-AF65-F5344CB8AC3E}">
        <p14:creationId xmlns:p14="http://schemas.microsoft.com/office/powerpoint/2010/main" val="111589185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Strongly-supervised:</a:t>
            </a:r>
            <a:r>
              <a:rPr kumimoji="1" lang="zh-CN" altLang="en-US" dirty="0"/>
              <a:t> </a:t>
            </a:r>
            <a:r>
              <a:rPr kumimoji="1" lang="en-US" altLang="zh-CN" dirty="0"/>
              <a:t>R-CNN</a:t>
            </a:r>
            <a:endParaRPr kumimoji="1" lang="zh-CN" altLang="en-US" dirty="0"/>
          </a:p>
        </p:txBody>
      </p:sp>
      <p:sp>
        <p:nvSpPr>
          <p:cNvPr id="3" name="内容占位符 2"/>
          <p:cNvSpPr>
            <a:spLocks noGrp="1"/>
          </p:cNvSpPr>
          <p:nvPr>
            <p:ph idx="1"/>
          </p:nvPr>
        </p:nvSpPr>
        <p:spPr/>
        <p:txBody>
          <a:bodyPr/>
          <a:lstStyle/>
          <a:p>
            <a:r>
              <a:rPr kumimoji="1" lang="en-US" altLang="zh-CN" dirty="0"/>
              <a:t>Selective</a:t>
            </a:r>
            <a:r>
              <a:rPr kumimoji="1" lang="zh-CN" altLang="en-US" dirty="0"/>
              <a:t> </a:t>
            </a:r>
            <a:r>
              <a:rPr kumimoji="1" lang="en-US" altLang="zh-CN" dirty="0" smtClean="0"/>
              <a:t>search:</a:t>
            </a:r>
          </a:p>
          <a:p>
            <a:endParaRPr kumimoji="1" lang="en-US" altLang="zh-CN" dirty="0" smtClean="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sp>
        <p:nvSpPr>
          <p:cNvPr id="6" name="文本框 5"/>
          <p:cNvSpPr txBox="1"/>
          <p:nvPr/>
        </p:nvSpPr>
        <p:spPr>
          <a:xfrm>
            <a:off x="244548" y="6405161"/>
            <a:ext cx="8676167" cy="461665"/>
          </a:xfrm>
          <a:prstGeom prst="rect">
            <a:avLst/>
          </a:prstGeom>
          <a:noFill/>
        </p:spPr>
        <p:txBody>
          <a:bodyPr wrap="square" rtlCol="0">
            <a:spAutoFit/>
          </a:bodyPr>
          <a:lstStyle/>
          <a:p>
            <a:r>
              <a:rPr lang="en-US" altLang="zh-CN" sz="1200" dirty="0" err="1"/>
              <a:t>Uijlings</a:t>
            </a:r>
            <a:r>
              <a:rPr lang="en-US" altLang="zh-CN" sz="1200" dirty="0"/>
              <a:t> J R R, Van De </a:t>
            </a:r>
            <a:r>
              <a:rPr lang="en-US" altLang="zh-CN" sz="1200" dirty="0" err="1"/>
              <a:t>Sande</a:t>
            </a:r>
            <a:r>
              <a:rPr lang="en-US" altLang="zh-CN" sz="1200" dirty="0"/>
              <a:t> K E A, </a:t>
            </a:r>
            <a:r>
              <a:rPr lang="en-US" altLang="zh-CN" sz="1200" dirty="0" err="1"/>
              <a:t>Gevers</a:t>
            </a:r>
            <a:r>
              <a:rPr lang="en-US" altLang="zh-CN" sz="1200" dirty="0"/>
              <a:t> T, et al. Selective search for object recognition[J]. International journal of computer vision, 2013, 104(2): 154-171.</a:t>
            </a:r>
            <a:endParaRPr kumimoji="1" lang="zh-CN" altLang="en-US" sz="1200" dirty="0"/>
          </a:p>
        </p:txBody>
      </p:sp>
      <p:pic>
        <p:nvPicPr>
          <p:cNvPr id="8" name="图片 7"/>
          <p:cNvPicPr>
            <a:picLocks noChangeAspect="1"/>
          </p:cNvPicPr>
          <p:nvPr/>
        </p:nvPicPr>
        <p:blipFill>
          <a:blip r:embed="rId4"/>
          <a:stretch>
            <a:fillRect/>
          </a:stretch>
        </p:blipFill>
        <p:spPr>
          <a:xfrm>
            <a:off x="2525224" y="2387530"/>
            <a:ext cx="7202511" cy="2499732"/>
          </a:xfrm>
          <a:prstGeom prst="rect">
            <a:avLst/>
          </a:prstGeom>
        </p:spPr>
      </p:pic>
      <p:sp>
        <p:nvSpPr>
          <p:cNvPr id="9" name="文本框 8"/>
          <p:cNvSpPr txBox="1"/>
          <p:nvPr/>
        </p:nvSpPr>
        <p:spPr>
          <a:xfrm>
            <a:off x="1097280" y="4984299"/>
            <a:ext cx="5810565" cy="1615827"/>
          </a:xfrm>
          <a:prstGeom prst="rect">
            <a:avLst/>
          </a:prstGeom>
          <a:noFill/>
        </p:spPr>
        <p:txBody>
          <a:bodyPr wrap="none" rtlCol="0">
            <a:spAutoFit/>
          </a:bodyPr>
          <a:lstStyle/>
          <a:p>
            <a:pPr marL="342900" indent="-342900">
              <a:lnSpc>
                <a:spcPct val="150000"/>
              </a:lnSpc>
              <a:buAutoNum type="arabicPeriod"/>
            </a:pPr>
            <a:r>
              <a:rPr kumimoji="1" lang="en-US" altLang="zh-CN" dirty="0" smtClean="0"/>
              <a:t>Efficient </a:t>
            </a:r>
            <a:r>
              <a:rPr kumimoji="1" lang="en-US" altLang="zh-CN" dirty="0" err="1"/>
              <a:t>GraphBased</a:t>
            </a:r>
            <a:r>
              <a:rPr kumimoji="1" lang="en-US" altLang="zh-CN" dirty="0"/>
              <a:t> Image </a:t>
            </a:r>
            <a:r>
              <a:rPr kumimoji="1" lang="en-US" altLang="zh-CN" dirty="0" smtClean="0"/>
              <a:t>Segmentation</a:t>
            </a:r>
            <a:r>
              <a:rPr kumimoji="1" lang="zh-CN" altLang="en-US" dirty="0" smtClean="0"/>
              <a:t> </a:t>
            </a:r>
            <a:r>
              <a:rPr kumimoji="1" lang="en-US" altLang="zh-CN" dirty="0" smtClean="0"/>
              <a:t>to</a:t>
            </a:r>
            <a:r>
              <a:rPr kumimoji="1" lang="zh-CN" altLang="en-US" dirty="0" smtClean="0"/>
              <a:t> </a:t>
            </a:r>
            <a:r>
              <a:rPr kumimoji="1" lang="en-US" altLang="zh-CN" dirty="0" smtClean="0"/>
              <a:t>get</a:t>
            </a:r>
            <a:r>
              <a:rPr kumimoji="1" lang="zh-CN" altLang="en-US" dirty="0" smtClean="0"/>
              <a:t> </a:t>
            </a:r>
            <a:r>
              <a:rPr kumimoji="1" lang="en-US" altLang="zh-CN" dirty="0" smtClean="0"/>
              <a:t>regions</a:t>
            </a:r>
          </a:p>
          <a:p>
            <a:pPr marL="342900" indent="-342900">
              <a:lnSpc>
                <a:spcPct val="150000"/>
              </a:lnSpc>
              <a:buAutoNum type="arabicPeriod"/>
            </a:pPr>
            <a:r>
              <a:rPr lang="en-US" altLang="zh-CN" dirty="0"/>
              <a:t>calculate the </a:t>
            </a:r>
            <a:r>
              <a:rPr lang="en-US" altLang="zh-CN" dirty="0" smtClean="0"/>
              <a:t>comparability</a:t>
            </a:r>
            <a:r>
              <a:rPr lang="zh-CN" altLang="en-US" dirty="0" smtClean="0"/>
              <a:t> </a:t>
            </a:r>
            <a:r>
              <a:rPr lang="en-US" altLang="zh-CN" dirty="0" smtClean="0"/>
              <a:t>of</a:t>
            </a:r>
            <a:r>
              <a:rPr lang="zh-CN" altLang="en-US" dirty="0" smtClean="0"/>
              <a:t> </a:t>
            </a:r>
            <a:r>
              <a:rPr lang="en-US" altLang="zh-CN" dirty="0" smtClean="0"/>
              <a:t>each</a:t>
            </a:r>
            <a:r>
              <a:rPr lang="zh-CN" altLang="en-US" dirty="0" smtClean="0"/>
              <a:t> </a:t>
            </a:r>
            <a:r>
              <a:rPr lang="en-US" altLang="zh-CN" dirty="0" smtClean="0"/>
              <a:t>regions</a:t>
            </a:r>
          </a:p>
          <a:p>
            <a:pPr marL="342900" indent="-342900">
              <a:lnSpc>
                <a:spcPct val="150000"/>
              </a:lnSpc>
              <a:buAutoNum type="arabicPeriod"/>
            </a:pPr>
            <a:r>
              <a:rPr lang="en-US" altLang="zh-CN" dirty="0" smtClean="0"/>
              <a:t>Emerge</a:t>
            </a:r>
            <a:r>
              <a:rPr lang="zh-CN" altLang="en-US" dirty="0" smtClean="0"/>
              <a:t> </a:t>
            </a:r>
            <a:r>
              <a:rPr lang="en-US" altLang="zh-CN" dirty="0" smtClean="0"/>
              <a:t>the</a:t>
            </a:r>
            <a:r>
              <a:rPr lang="zh-CN" altLang="en-US" dirty="0" smtClean="0"/>
              <a:t> </a:t>
            </a:r>
            <a:r>
              <a:rPr lang="en-US" altLang="zh-CN" dirty="0" smtClean="0"/>
              <a:t>most</a:t>
            </a:r>
            <a:r>
              <a:rPr lang="zh-CN" altLang="en-US" dirty="0" smtClean="0"/>
              <a:t> </a:t>
            </a:r>
            <a:r>
              <a:rPr lang="en-US" altLang="zh-CN" dirty="0" smtClean="0"/>
              <a:t>similar</a:t>
            </a:r>
            <a:r>
              <a:rPr lang="zh-CN" altLang="en-US" dirty="0" smtClean="0"/>
              <a:t> </a:t>
            </a:r>
            <a:r>
              <a:rPr lang="en-US" altLang="zh-CN" dirty="0" smtClean="0"/>
              <a:t>two</a:t>
            </a:r>
            <a:r>
              <a:rPr lang="zh-CN" altLang="en-US" dirty="0" smtClean="0"/>
              <a:t> </a:t>
            </a:r>
            <a:r>
              <a:rPr lang="en-US" altLang="zh-CN" dirty="0" smtClean="0"/>
              <a:t>regions</a:t>
            </a:r>
          </a:p>
          <a:p>
            <a:pPr marL="342900" indent="-342900">
              <a:buAutoNum type="arabicPeriod"/>
            </a:pPr>
            <a:endParaRPr kumimoji="1" lang="zh-CN" altLang="en-US" dirty="0"/>
          </a:p>
        </p:txBody>
      </p:sp>
      <p:sp>
        <p:nvSpPr>
          <p:cNvPr id="13" name="幻灯片编号占位符 12"/>
          <p:cNvSpPr>
            <a:spLocks noGrp="1"/>
          </p:cNvSpPr>
          <p:nvPr>
            <p:ph type="sldNum" sz="quarter" idx="12"/>
          </p:nvPr>
        </p:nvSpPr>
        <p:spPr/>
        <p:txBody>
          <a:bodyPr/>
          <a:lstStyle/>
          <a:p>
            <a:fld id="{4FAB73BC-B049-4115-A692-8D63A059BFB8}" type="slidenum">
              <a:rPr lang="en-US" smtClean="0"/>
              <a:t>74</a:t>
            </a:fld>
            <a:endParaRPr lang="en-US" dirty="0"/>
          </a:p>
        </p:txBody>
      </p:sp>
    </p:spTree>
    <p:extLst>
      <p:ext uri="{BB962C8B-B14F-4D97-AF65-F5344CB8AC3E}">
        <p14:creationId xmlns:p14="http://schemas.microsoft.com/office/powerpoint/2010/main" val="81971773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Strongly-supervised:</a:t>
            </a:r>
            <a:r>
              <a:rPr kumimoji="1" lang="zh-CN" altLang="en-US" dirty="0"/>
              <a:t> </a:t>
            </a:r>
            <a:r>
              <a:rPr kumimoji="1" lang="en-US" altLang="zh-CN" dirty="0"/>
              <a:t>R-CNN</a:t>
            </a:r>
            <a:endParaRPr kumimoji="1" lang="zh-CN" altLang="en-US" dirty="0"/>
          </a:p>
        </p:txBody>
      </p:sp>
      <p:sp>
        <p:nvSpPr>
          <p:cNvPr id="3" name="内容占位符 2"/>
          <p:cNvSpPr>
            <a:spLocks noGrp="1"/>
          </p:cNvSpPr>
          <p:nvPr>
            <p:ph idx="1"/>
          </p:nvPr>
        </p:nvSpPr>
        <p:spPr/>
        <p:txBody>
          <a:bodyPr/>
          <a:lstStyle/>
          <a:p>
            <a:r>
              <a:rPr kumimoji="1" lang="en-US" altLang="zh-CN" dirty="0"/>
              <a:t>Selective</a:t>
            </a:r>
            <a:r>
              <a:rPr kumimoji="1" lang="zh-CN" altLang="en-US" dirty="0"/>
              <a:t> </a:t>
            </a:r>
            <a:r>
              <a:rPr kumimoji="1" lang="en-US" altLang="zh-CN" dirty="0" smtClean="0"/>
              <a:t>search:</a:t>
            </a:r>
          </a:p>
          <a:p>
            <a:endParaRPr kumimoji="1" lang="en-US" altLang="zh-CN" dirty="0" smtClean="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sp>
        <p:nvSpPr>
          <p:cNvPr id="6" name="文本框 5"/>
          <p:cNvSpPr txBox="1"/>
          <p:nvPr/>
        </p:nvSpPr>
        <p:spPr>
          <a:xfrm>
            <a:off x="244548" y="6405161"/>
            <a:ext cx="8676167" cy="461665"/>
          </a:xfrm>
          <a:prstGeom prst="rect">
            <a:avLst/>
          </a:prstGeom>
          <a:noFill/>
        </p:spPr>
        <p:txBody>
          <a:bodyPr wrap="square" rtlCol="0">
            <a:spAutoFit/>
          </a:bodyPr>
          <a:lstStyle/>
          <a:p>
            <a:r>
              <a:rPr lang="en-US" altLang="zh-CN" sz="1200" dirty="0" err="1"/>
              <a:t>Uijlings</a:t>
            </a:r>
            <a:r>
              <a:rPr lang="en-US" altLang="zh-CN" sz="1200" dirty="0"/>
              <a:t> J R R, Van De </a:t>
            </a:r>
            <a:r>
              <a:rPr lang="en-US" altLang="zh-CN" sz="1200" dirty="0" err="1"/>
              <a:t>Sande</a:t>
            </a:r>
            <a:r>
              <a:rPr lang="en-US" altLang="zh-CN" sz="1200" dirty="0"/>
              <a:t> K E A, </a:t>
            </a:r>
            <a:r>
              <a:rPr lang="en-US" altLang="zh-CN" sz="1200" dirty="0" err="1"/>
              <a:t>Gevers</a:t>
            </a:r>
            <a:r>
              <a:rPr lang="en-US" altLang="zh-CN" sz="1200" dirty="0"/>
              <a:t> T, et al. Selective search for object recognition[J]. International journal of computer vision, 2013, 104(2): 154-171.</a:t>
            </a:r>
            <a:endParaRPr kumimoji="1" lang="zh-CN" altLang="en-US" sz="1200" dirty="0"/>
          </a:p>
        </p:txBody>
      </p:sp>
      <p:pic>
        <p:nvPicPr>
          <p:cNvPr id="7" name="图片 6"/>
          <p:cNvPicPr>
            <a:picLocks noChangeAspect="1"/>
          </p:cNvPicPr>
          <p:nvPr/>
        </p:nvPicPr>
        <p:blipFill>
          <a:blip r:embed="rId4"/>
          <a:stretch>
            <a:fillRect/>
          </a:stretch>
        </p:blipFill>
        <p:spPr>
          <a:xfrm>
            <a:off x="1527345" y="2499033"/>
            <a:ext cx="8879293" cy="1984329"/>
          </a:xfrm>
          <a:prstGeom prst="rect">
            <a:avLst/>
          </a:prstGeom>
        </p:spPr>
      </p:pic>
      <p:sp>
        <p:nvSpPr>
          <p:cNvPr id="5" name="文本框 4"/>
          <p:cNvSpPr txBox="1"/>
          <p:nvPr/>
        </p:nvSpPr>
        <p:spPr>
          <a:xfrm>
            <a:off x="1382233" y="5039833"/>
            <a:ext cx="5070539" cy="923330"/>
          </a:xfrm>
          <a:prstGeom prst="rect">
            <a:avLst/>
          </a:prstGeom>
          <a:noFill/>
        </p:spPr>
        <p:txBody>
          <a:bodyPr wrap="square" rtlCol="0">
            <a:spAutoFit/>
          </a:bodyPr>
          <a:lstStyle/>
          <a:p>
            <a:r>
              <a:rPr kumimoji="1" lang="en-US" altLang="zh-CN" dirty="0" smtClean="0"/>
              <a:t>4.</a:t>
            </a:r>
            <a:r>
              <a:rPr kumimoji="1" lang="zh-CN" altLang="en-US" dirty="0" smtClean="0"/>
              <a:t> </a:t>
            </a:r>
            <a:r>
              <a:rPr kumimoji="1" lang="en-US" altLang="zh-CN" dirty="0" smtClean="0"/>
              <a:t>Select</a:t>
            </a:r>
            <a:r>
              <a:rPr kumimoji="1" lang="zh-CN" altLang="en-US" dirty="0" smtClean="0"/>
              <a:t> </a:t>
            </a:r>
            <a:r>
              <a:rPr kumimoji="1" lang="en-US" altLang="zh-CN" dirty="0" smtClean="0"/>
              <a:t>negative</a:t>
            </a:r>
            <a:r>
              <a:rPr kumimoji="1" lang="zh-CN" altLang="en-US" dirty="0" smtClean="0"/>
              <a:t> </a:t>
            </a:r>
            <a:r>
              <a:rPr kumimoji="1" lang="en-US" altLang="zh-CN" dirty="0" smtClean="0"/>
              <a:t>examples</a:t>
            </a:r>
          </a:p>
          <a:p>
            <a:r>
              <a:rPr kumimoji="1" lang="en-US" altLang="zh-CN" dirty="0" smtClean="0"/>
              <a:t>5.</a:t>
            </a:r>
            <a:r>
              <a:rPr kumimoji="1" lang="zh-CN" altLang="en-US" dirty="0" smtClean="0"/>
              <a:t> </a:t>
            </a:r>
            <a:r>
              <a:rPr kumimoji="1" lang="en-US" altLang="zh-CN" dirty="0" smtClean="0"/>
              <a:t>SVM</a:t>
            </a:r>
            <a:r>
              <a:rPr kumimoji="1" lang="zh-CN" altLang="en-US" dirty="0" smtClean="0"/>
              <a:t> </a:t>
            </a:r>
            <a:endParaRPr kumimoji="1" lang="en-US" altLang="zh-CN" dirty="0" smtClean="0"/>
          </a:p>
          <a:p>
            <a:r>
              <a:rPr kumimoji="1" lang="en-US" altLang="zh-CN" dirty="0" smtClean="0"/>
              <a:t>6.</a:t>
            </a:r>
            <a:r>
              <a:rPr kumimoji="1" lang="zh-CN" altLang="en-US" dirty="0" smtClean="0"/>
              <a:t> </a:t>
            </a:r>
            <a:r>
              <a:rPr kumimoji="1" lang="en-US" altLang="zh-CN" dirty="0" smtClean="0"/>
              <a:t>Test</a:t>
            </a:r>
          </a:p>
        </p:txBody>
      </p:sp>
      <p:grpSp>
        <p:nvGrpSpPr>
          <p:cNvPr id="9" name="组 8"/>
          <p:cNvGrpSpPr/>
          <p:nvPr/>
        </p:nvGrpSpPr>
        <p:grpSpPr>
          <a:xfrm>
            <a:off x="4240640" y="4925233"/>
            <a:ext cx="4231758" cy="662065"/>
            <a:chOff x="5644698" y="5372859"/>
            <a:chExt cx="4231758" cy="662065"/>
          </a:xfrm>
        </p:grpSpPr>
        <p:sp>
          <p:nvSpPr>
            <p:cNvPr id="10" name="左箭头标注 9"/>
            <p:cNvSpPr/>
            <p:nvPr/>
          </p:nvSpPr>
          <p:spPr>
            <a:xfrm>
              <a:off x="5644698" y="5372859"/>
              <a:ext cx="4231758" cy="662065"/>
            </a:xfrm>
            <a:prstGeom prst="left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7401355" y="5482571"/>
              <a:ext cx="2475101" cy="400110"/>
            </a:xfrm>
            <a:prstGeom prst="rect">
              <a:avLst/>
            </a:prstGeom>
            <a:noFill/>
          </p:spPr>
          <p:txBody>
            <a:bodyPr wrap="none" rtlCol="0">
              <a:spAutoFit/>
            </a:bodyPr>
            <a:lstStyle/>
            <a:p>
              <a:r>
                <a:rPr kumimoji="1" lang="en-US" altLang="zh-CN" sz="2000" dirty="0" smtClean="0"/>
                <a:t>color,</a:t>
              </a:r>
              <a:r>
                <a:rPr kumimoji="1" lang="zh-CN" altLang="en-US" sz="2000" dirty="0" smtClean="0"/>
                <a:t> </a:t>
              </a:r>
              <a:r>
                <a:rPr kumimoji="1" lang="en-US" altLang="zh-CN" sz="2000" dirty="0" smtClean="0"/>
                <a:t>texture,</a:t>
              </a:r>
              <a:r>
                <a:rPr kumimoji="1" lang="zh-CN" altLang="en-US" sz="2000" dirty="0" smtClean="0"/>
                <a:t> </a:t>
              </a:r>
              <a:r>
                <a:rPr kumimoji="1" lang="en-US" altLang="zh-CN" sz="2000" dirty="0" smtClean="0"/>
                <a:t>size,</a:t>
              </a:r>
              <a:r>
                <a:rPr kumimoji="1" lang="zh-CN" altLang="en-US" sz="2000" dirty="0" smtClean="0"/>
                <a:t> </a:t>
              </a:r>
              <a:r>
                <a:rPr kumimoji="1" lang="en-US" altLang="zh-CN" sz="2000" dirty="0" smtClean="0"/>
                <a:t>fit</a:t>
              </a:r>
              <a:r>
                <a:rPr kumimoji="1" lang="zh-CN" altLang="en-US" sz="2000" dirty="0" smtClean="0"/>
                <a:t> </a:t>
              </a:r>
              <a:endParaRPr kumimoji="1" lang="zh-CN" altLang="en-US" sz="2000" dirty="0"/>
            </a:p>
          </p:txBody>
        </p:sp>
      </p:grpSp>
      <p:sp>
        <p:nvSpPr>
          <p:cNvPr id="12" name="幻灯片编号占位符 11"/>
          <p:cNvSpPr>
            <a:spLocks noGrp="1"/>
          </p:cNvSpPr>
          <p:nvPr>
            <p:ph type="sldNum" sz="quarter" idx="12"/>
          </p:nvPr>
        </p:nvSpPr>
        <p:spPr/>
        <p:txBody>
          <a:bodyPr/>
          <a:lstStyle/>
          <a:p>
            <a:fld id="{4FAB73BC-B049-4115-A692-8D63A059BFB8}" type="slidenum">
              <a:rPr lang="en-US" smtClean="0"/>
              <a:t>75</a:t>
            </a:fld>
            <a:endParaRPr lang="en-US" dirty="0"/>
          </a:p>
        </p:txBody>
      </p:sp>
    </p:spTree>
    <p:extLst>
      <p:ext uri="{BB962C8B-B14F-4D97-AF65-F5344CB8AC3E}">
        <p14:creationId xmlns:p14="http://schemas.microsoft.com/office/powerpoint/2010/main" val="148924659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Strongly-supervised:</a:t>
            </a:r>
            <a:r>
              <a:rPr kumimoji="1" lang="zh-CN" altLang="en-US" dirty="0" smtClean="0"/>
              <a:t> </a:t>
            </a:r>
            <a:r>
              <a:rPr kumimoji="1" lang="en-US" altLang="zh-CN" dirty="0" smtClean="0"/>
              <a:t>R-CNN</a:t>
            </a:r>
            <a:endParaRPr kumimoji="1" lang="zh-CN" altLang="en-US" dirty="0"/>
          </a:p>
        </p:txBody>
      </p:sp>
      <p:sp>
        <p:nvSpPr>
          <p:cNvPr id="3" name="内容占位符 2"/>
          <p:cNvSpPr>
            <a:spLocks noGrp="1"/>
          </p:cNvSpPr>
          <p:nvPr>
            <p:ph idx="1"/>
          </p:nvPr>
        </p:nvSpPr>
        <p:spPr/>
        <p:txBody>
          <a:bodyPr/>
          <a:lstStyle/>
          <a:p>
            <a:r>
              <a:rPr kumimoji="1" lang="en-US" altLang="zh-CN" dirty="0" smtClean="0"/>
              <a:t>Localization</a:t>
            </a:r>
            <a:r>
              <a:rPr kumimoji="1" lang="zh-CN" altLang="en-US" dirty="0" smtClean="0"/>
              <a:t>：</a:t>
            </a:r>
            <a:endParaRPr kumimoji="1" lang="en-US" altLang="zh-CN" dirty="0" smtClean="0"/>
          </a:p>
          <a:p>
            <a:r>
              <a:rPr kumimoji="1" lang="en-US" altLang="zh-CN" dirty="0" smtClean="0"/>
              <a:t>Selective</a:t>
            </a:r>
            <a:r>
              <a:rPr kumimoji="1" lang="zh-CN" altLang="en-US" dirty="0" smtClean="0"/>
              <a:t> </a:t>
            </a:r>
            <a:r>
              <a:rPr kumimoji="1" lang="en-US" altLang="zh-CN" dirty="0" smtClean="0"/>
              <a:t>search:</a:t>
            </a:r>
            <a:r>
              <a:rPr kumimoji="1" lang="zh-CN" altLang="en-US" dirty="0" smtClean="0"/>
              <a:t> </a:t>
            </a:r>
            <a:r>
              <a:rPr kumimoji="1" lang="en-US" altLang="zh-CN" dirty="0" smtClean="0"/>
              <a:t>obtain</a:t>
            </a:r>
            <a:r>
              <a:rPr kumimoji="1" lang="zh-CN" altLang="en-US" dirty="0" smtClean="0"/>
              <a:t> </a:t>
            </a:r>
            <a:r>
              <a:rPr kumimoji="1" lang="en-US" altLang="zh-CN" dirty="0" smtClean="0"/>
              <a:t>region</a:t>
            </a:r>
            <a:r>
              <a:rPr kumimoji="1" lang="zh-CN" altLang="en-US" dirty="0" smtClean="0"/>
              <a:t> </a:t>
            </a:r>
            <a:r>
              <a:rPr kumimoji="1" lang="en-US" altLang="zh-CN" dirty="0" smtClean="0"/>
              <a:t>proposals</a:t>
            </a:r>
            <a:r>
              <a:rPr kumimoji="1" lang="zh-CN" altLang="en-US" dirty="0"/>
              <a:t> </a:t>
            </a:r>
            <a:endParaRPr kumimoji="1" lang="en-US" altLang="zh-CN" dirty="0"/>
          </a:p>
          <a:p>
            <a:r>
              <a:rPr kumimoji="1" lang="en-US" altLang="zh-CN" dirty="0" smtClean="0"/>
              <a:t>Warped</a:t>
            </a:r>
            <a:r>
              <a:rPr kumimoji="1" lang="zh-CN" altLang="en-US" dirty="0" smtClean="0"/>
              <a:t> </a:t>
            </a:r>
            <a:r>
              <a:rPr kumimoji="1" lang="en-US" altLang="zh-CN" dirty="0" smtClean="0"/>
              <a:t>region:</a:t>
            </a:r>
            <a:r>
              <a:rPr kumimoji="1" lang="zh-CN" altLang="en-US" dirty="0" smtClean="0"/>
              <a:t> </a:t>
            </a:r>
            <a:endParaRPr kumimoji="1" lang="en-US" altLang="zh-CN" dirty="0" smtClean="0"/>
          </a:p>
          <a:p>
            <a:r>
              <a:rPr kumimoji="1" lang="en-US" altLang="zh-CN" dirty="0" smtClean="0"/>
              <a:t>Warp</a:t>
            </a:r>
            <a:r>
              <a:rPr kumimoji="1" lang="zh-CN" altLang="en-US" dirty="0" smtClean="0"/>
              <a:t> </a:t>
            </a:r>
            <a:r>
              <a:rPr kumimoji="1" lang="en-US" altLang="zh-CN" dirty="0" smtClean="0"/>
              <a:t>all</a:t>
            </a:r>
            <a:r>
              <a:rPr kumimoji="1" lang="zh-CN" altLang="en-US" dirty="0" smtClean="0"/>
              <a:t> </a:t>
            </a:r>
            <a:r>
              <a:rPr kumimoji="1" lang="en-US" altLang="zh-CN" dirty="0" smtClean="0"/>
              <a:t>regions</a:t>
            </a:r>
            <a:r>
              <a:rPr kumimoji="1" lang="zh-CN" altLang="en-US" dirty="0" smtClean="0"/>
              <a:t> </a:t>
            </a:r>
            <a:r>
              <a:rPr kumimoji="1" lang="en-US" altLang="zh-CN" dirty="0" smtClean="0"/>
              <a:t>into</a:t>
            </a:r>
            <a:r>
              <a:rPr kumimoji="1" lang="zh-CN" altLang="en-US" dirty="0" smtClean="0"/>
              <a:t> </a:t>
            </a:r>
            <a:r>
              <a:rPr kumimoji="1" lang="en-US" altLang="zh-CN" dirty="0" smtClean="0"/>
              <a:t>normal</a:t>
            </a:r>
            <a:r>
              <a:rPr kumimoji="1" lang="zh-CN" altLang="en-US" dirty="0" smtClean="0"/>
              <a:t> </a:t>
            </a:r>
            <a:r>
              <a:rPr kumimoji="1" lang="en-US" altLang="zh-CN" dirty="0" smtClean="0"/>
              <a:t>size</a:t>
            </a:r>
            <a:r>
              <a:rPr kumimoji="1" lang="zh-CN" altLang="en-US" dirty="0" smtClean="0"/>
              <a:t>              </a:t>
            </a:r>
            <a:r>
              <a:rPr kumimoji="1" lang="en-US" altLang="zh-CN" dirty="0" smtClean="0"/>
              <a:t>224</a:t>
            </a:r>
            <a:r>
              <a:rPr kumimoji="1" lang="zh-CN" altLang="en-US" dirty="0" smtClean="0"/>
              <a:t>*</a:t>
            </a:r>
            <a:r>
              <a:rPr kumimoji="1" lang="en-US" altLang="zh-CN" dirty="0" smtClean="0"/>
              <a:t>224</a:t>
            </a:r>
          </a:p>
          <a:p>
            <a:r>
              <a:rPr kumimoji="1" lang="en-US" altLang="zh-CN" dirty="0" smtClean="0"/>
              <a:t>Feature</a:t>
            </a:r>
            <a:r>
              <a:rPr kumimoji="1" lang="zh-CN" altLang="en-US" dirty="0" smtClean="0"/>
              <a:t> </a:t>
            </a:r>
            <a:r>
              <a:rPr kumimoji="1" lang="en-US" altLang="zh-CN" dirty="0" smtClean="0"/>
              <a:t>extraction:</a:t>
            </a:r>
          </a:p>
          <a:p>
            <a:r>
              <a:rPr kumimoji="1" lang="en-US" altLang="zh-CN" dirty="0" err="1" smtClean="0"/>
              <a:t>AlexNet</a:t>
            </a:r>
            <a:r>
              <a:rPr kumimoji="1" lang="en-US" altLang="zh-CN" dirty="0" smtClean="0"/>
              <a:t>:</a:t>
            </a:r>
            <a:r>
              <a:rPr kumimoji="1" lang="zh-CN" altLang="en-US" dirty="0" smtClean="0"/>
              <a:t> </a:t>
            </a:r>
            <a:r>
              <a:rPr kumimoji="1" lang="en-US" altLang="zh-CN" dirty="0" smtClean="0"/>
              <a:t>extract</a:t>
            </a:r>
            <a:r>
              <a:rPr kumimoji="1" lang="zh-CN" altLang="en-US" dirty="0" smtClean="0"/>
              <a:t> </a:t>
            </a:r>
            <a:r>
              <a:rPr kumimoji="1" lang="en-US" altLang="zh-CN" dirty="0" smtClean="0"/>
              <a:t>a</a:t>
            </a:r>
            <a:r>
              <a:rPr kumimoji="1" lang="zh-CN" altLang="en-US" dirty="0" smtClean="0"/>
              <a:t> </a:t>
            </a:r>
            <a:r>
              <a:rPr kumimoji="1" lang="en-US" altLang="zh-CN" dirty="0" smtClean="0"/>
              <a:t>4096-dimensional</a:t>
            </a:r>
            <a:r>
              <a:rPr kumimoji="1" lang="zh-CN" altLang="en-US" dirty="0" smtClean="0"/>
              <a:t> </a:t>
            </a:r>
            <a:r>
              <a:rPr kumimoji="1" lang="en-US" altLang="zh-CN" dirty="0" smtClean="0"/>
              <a:t>feature</a:t>
            </a:r>
            <a:r>
              <a:rPr kumimoji="1" lang="zh-CN" altLang="en-US" dirty="0" smtClean="0"/>
              <a:t> </a:t>
            </a:r>
            <a:r>
              <a:rPr kumimoji="1" lang="en-US" altLang="zh-CN" dirty="0" smtClean="0"/>
              <a:t>vector</a:t>
            </a:r>
          </a:p>
          <a:p>
            <a:r>
              <a:rPr kumimoji="1" lang="en-US" altLang="zh-CN" dirty="0" smtClean="0"/>
              <a:t>Classification:</a:t>
            </a:r>
          </a:p>
          <a:p>
            <a:r>
              <a:rPr kumimoji="1" lang="en-US" altLang="zh-CN" dirty="0" smtClean="0"/>
              <a:t>SVM:</a:t>
            </a:r>
            <a:r>
              <a:rPr kumimoji="1" lang="zh-CN" altLang="en-US" dirty="0" smtClean="0"/>
              <a:t> </a:t>
            </a:r>
            <a:r>
              <a:rPr lang="en-US" altLang="zh-CN" dirty="0"/>
              <a:t>optimize one linear SVM per class </a:t>
            </a:r>
          </a:p>
          <a:p>
            <a:endParaRPr kumimoji="1" lang="en-US" altLang="zh-CN" dirty="0" smtClean="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cxnSp>
        <p:nvCxnSpPr>
          <p:cNvPr id="7" name="直线箭头连接符 6"/>
          <p:cNvCxnSpPr/>
          <p:nvPr/>
        </p:nvCxnSpPr>
        <p:spPr>
          <a:xfrm>
            <a:off x="4795284" y="3381153"/>
            <a:ext cx="3508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幻灯片编号占位符 9"/>
          <p:cNvSpPr>
            <a:spLocks noGrp="1"/>
          </p:cNvSpPr>
          <p:nvPr>
            <p:ph type="sldNum" sz="quarter" idx="12"/>
          </p:nvPr>
        </p:nvSpPr>
        <p:spPr/>
        <p:txBody>
          <a:bodyPr/>
          <a:lstStyle/>
          <a:p>
            <a:fld id="{4FAB73BC-B049-4115-A692-8D63A059BFB8}" type="slidenum">
              <a:rPr lang="en-US" smtClean="0"/>
              <a:t>76</a:t>
            </a:fld>
            <a:endParaRPr lang="en-US" dirty="0"/>
          </a:p>
        </p:txBody>
      </p:sp>
    </p:spTree>
    <p:extLst>
      <p:ext uri="{BB962C8B-B14F-4D97-AF65-F5344CB8AC3E}">
        <p14:creationId xmlns:p14="http://schemas.microsoft.com/office/powerpoint/2010/main" val="168380619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Strongly-supervised:</a:t>
            </a:r>
            <a:r>
              <a:rPr kumimoji="1" lang="zh-CN" altLang="en-US" dirty="0" smtClean="0"/>
              <a:t> </a:t>
            </a:r>
            <a:r>
              <a:rPr kumimoji="1" lang="en-US" altLang="zh-CN" dirty="0" smtClean="0"/>
              <a:t>Part</a:t>
            </a:r>
            <a:r>
              <a:rPr kumimoji="1" lang="zh-CN" altLang="en-US" dirty="0" smtClean="0"/>
              <a:t> </a:t>
            </a:r>
            <a:r>
              <a:rPr kumimoji="1" lang="en-US" altLang="zh-CN" dirty="0" smtClean="0"/>
              <a:t>R-CNN</a:t>
            </a:r>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sp>
        <p:nvSpPr>
          <p:cNvPr id="5" name="文本框 4"/>
          <p:cNvSpPr txBox="1"/>
          <p:nvPr/>
        </p:nvSpPr>
        <p:spPr>
          <a:xfrm>
            <a:off x="95693" y="6405161"/>
            <a:ext cx="9027042" cy="461665"/>
          </a:xfrm>
          <a:prstGeom prst="rect">
            <a:avLst/>
          </a:prstGeom>
          <a:noFill/>
        </p:spPr>
        <p:txBody>
          <a:bodyPr wrap="square" rtlCol="0">
            <a:spAutoFit/>
          </a:bodyPr>
          <a:lstStyle/>
          <a:p>
            <a:r>
              <a:rPr lang="en-US" altLang="zh-CN" sz="1200" dirty="0"/>
              <a:t>Zhang N, Donahue J, </a:t>
            </a:r>
            <a:r>
              <a:rPr lang="en-US" altLang="zh-CN" sz="1200" dirty="0" err="1"/>
              <a:t>Girshick</a:t>
            </a:r>
            <a:r>
              <a:rPr lang="en-US" altLang="zh-CN" sz="1200" dirty="0"/>
              <a:t> R, et al. Part-based R-CNNs for fine-grained category detection[C]//European conference on computer vision. Springer International Publishing, 2014: 834-849.</a:t>
            </a:r>
            <a:endParaRPr kumimoji="1" lang="zh-CN" altLang="en-US" sz="1200" dirty="0"/>
          </a:p>
        </p:txBody>
      </p:sp>
      <p:pic>
        <p:nvPicPr>
          <p:cNvPr id="6" name="图片 5"/>
          <p:cNvPicPr>
            <a:picLocks noChangeAspect="1"/>
          </p:cNvPicPr>
          <p:nvPr/>
        </p:nvPicPr>
        <p:blipFill>
          <a:blip r:embed="rId4"/>
          <a:stretch>
            <a:fillRect/>
          </a:stretch>
        </p:blipFill>
        <p:spPr>
          <a:xfrm>
            <a:off x="4869771" y="2273427"/>
            <a:ext cx="6445398" cy="3482721"/>
          </a:xfrm>
          <a:prstGeom prst="rect">
            <a:avLst/>
          </a:prstGeom>
        </p:spPr>
      </p:pic>
      <p:sp>
        <p:nvSpPr>
          <p:cNvPr id="8" name="文本框 7"/>
          <p:cNvSpPr txBox="1"/>
          <p:nvPr/>
        </p:nvSpPr>
        <p:spPr>
          <a:xfrm>
            <a:off x="1220401" y="2158409"/>
            <a:ext cx="3388813" cy="923330"/>
          </a:xfrm>
          <a:prstGeom prst="rect">
            <a:avLst/>
          </a:prstGeom>
          <a:noFill/>
        </p:spPr>
        <p:txBody>
          <a:bodyPr wrap="none" rtlCol="0">
            <a:spAutoFit/>
          </a:bodyPr>
          <a:lstStyle/>
          <a:p>
            <a:r>
              <a:rPr kumimoji="1" lang="en-US" altLang="zh-CN" dirty="0"/>
              <a:t>Part</a:t>
            </a:r>
            <a:r>
              <a:rPr kumimoji="1" lang="zh-CN" altLang="en-US" dirty="0"/>
              <a:t> </a:t>
            </a:r>
            <a:r>
              <a:rPr kumimoji="1" lang="en-US" altLang="zh-CN" dirty="0"/>
              <a:t>R-CNN:</a:t>
            </a:r>
          </a:p>
          <a:p>
            <a:r>
              <a:rPr kumimoji="1" lang="en-US" altLang="zh-CN" dirty="0"/>
              <a:t>R-CNN:</a:t>
            </a:r>
            <a:r>
              <a:rPr kumimoji="1" lang="zh-CN" altLang="en-US" dirty="0"/>
              <a:t> </a:t>
            </a:r>
            <a:r>
              <a:rPr kumimoji="1" lang="en-US" altLang="zh-CN" dirty="0"/>
              <a:t>Object</a:t>
            </a:r>
            <a:r>
              <a:rPr kumimoji="1" lang="zh-CN" altLang="en-US" dirty="0"/>
              <a:t> </a:t>
            </a:r>
            <a:r>
              <a:rPr kumimoji="1" lang="en-US" altLang="zh-CN" dirty="0"/>
              <a:t>detection</a:t>
            </a:r>
            <a:r>
              <a:rPr kumimoji="1" lang="zh-CN" altLang="en-US" dirty="0"/>
              <a:t> </a:t>
            </a:r>
            <a:r>
              <a:rPr kumimoji="1" lang="en-US" altLang="zh-CN" dirty="0"/>
              <a:t>and</a:t>
            </a:r>
            <a:r>
              <a:rPr kumimoji="1" lang="zh-CN" altLang="en-US" dirty="0"/>
              <a:t> </a:t>
            </a:r>
            <a:r>
              <a:rPr kumimoji="1" lang="en-US" altLang="zh-CN" dirty="0"/>
              <a:t>part</a:t>
            </a:r>
            <a:r>
              <a:rPr kumimoji="1" lang="zh-CN" altLang="en-US" dirty="0"/>
              <a:t> </a:t>
            </a:r>
            <a:endParaRPr kumimoji="1" lang="en-US" altLang="zh-CN" dirty="0"/>
          </a:p>
          <a:p>
            <a:r>
              <a:rPr kumimoji="1" lang="en-US" altLang="zh-CN" dirty="0"/>
              <a:t>(head</a:t>
            </a:r>
            <a:r>
              <a:rPr kumimoji="1" lang="zh-CN" altLang="en-US" dirty="0"/>
              <a:t> </a:t>
            </a:r>
            <a:r>
              <a:rPr kumimoji="1" lang="en-US" altLang="zh-CN" dirty="0"/>
              <a:t>&amp;</a:t>
            </a:r>
            <a:r>
              <a:rPr kumimoji="1" lang="zh-CN" altLang="en-US" dirty="0"/>
              <a:t> </a:t>
            </a:r>
            <a:r>
              <a:rPr kumimoji="1" lang="en-US" altLang="zh-CN" dirty="0"/>
              <a:t>body)</a:t>
            </a:r>
            <a:r>
              <a:rPr kumimoji="1" lang="zh-CN" altLang="en-US" dirty="0"/>
              <a:t> </a:t>
            </a:r>
            <a:r>
              <a:rPr kumimoji="1" lang="en-US" altLang="zh-CN" dirty="0"/>
              <a:t>Localization</a:t>
            </a:r>
            <a:r>
              <a:rPr kumimoji="1" lang="en-US" altLang="zh-CN" dirty="0" smtClean="0"/>
              <a:t>.</a:t>
            </a:r>
            <a:endParaRPr kumimoji="1" lang="en-US" altLang="zh-CN" dirty="0"/>
          </a:p>
        </p:txBody>
      </p:sp>
      <p:sp>
        <p:nvSpPr>
          <p:cNvPr id="9" name="文本框 8"/>
          <p:cNvSpPr txBox="1"/>
          <p:nvPr/>
        </p:nvSpPr>
        <p:spPr>
          <a:xfrm>
            <a:off x="491341" y="3820120"/>
            <a:ext cx="4272045" cy="2031325"/>
          </a:xfrm>
          <a:prstGeom prst="rect">
            <a:avLst/>
          </a:prstGeom>
          <a:noFill/>
        </p:spPr>
        <p:txBody>
          <a:bodyPr wrap="square" rtlCol="0">
            <a:spAutoFit/>
          </a:bodyPr>
          <a:lstStyle/>
          <a:p>
            <a:r>
              <a:rPr kumimoji="1" lang="en-US" altLang="zh-CN" dirty="0"/>
              <a:t>Constraints:</a:t>
            </a:r>
          </a:p>
          <a:p>
            <a:pPr marL="285750" indent="-285750">
              <a:buFont typeface="Wingdings" charset="2"/>
              <a:buChar char="Ø"/>
            </a:pPr>
            <a:r>
              <a:rPr kumimoji="1" lang="en-US" altLang="zh-CN" dirty="0"/>
              <a:t>All</a:t>
            </a:r>
            <a:r>
              <a:rPr kumimoji="1" lang="zh-CN" altLang="en-US" dirty="0"/>
              <a:t> </a:t>
            </a:r>
            <a:r>
              <a:rPr kumimoji="1" lang="en-US" altLang="zh-CN" dirty="0"/>
              <a:t>part</a:t>
            </a:r>
            <a:r>
              <a:rPr kumimoji="1" lang="zh-CN" altLang="en-US" dirty="0"/>
              <a:t> </a:t>
            </a:r>
            <a:r>
              <a:rPr kumimoji="1" lang="en-US" altLang="zh-CN" dirty="0"/>
              <a:t>windows</a:t>
            </a:r>
            <a:r>
              <a:rPr kumimoji="1" lang="zh-CN" altLang="en-US" dirty="0"/>
              <a:t> </a:t>
            </a:r>
            <a:r>
              <a:rPr kumimoji="1" lang="en-US" altLang="zh-CN" dirty="0"/>
              <a:t>are</a:t>
            </a:r>
            <a:r>
              <a:rPr kumimoji="1" lang="zh-CN" altLang="en-US" dirty="0"/>
              <a:t> </a:t>
            </a:r>
            <a:r>
              <a:rPr kumimoji="1" lang="en-US" altLang="zh-CN" dirty="0"/>
              <a:t>inside</a:t>
            </a:r>
            <a:r>
              <a:rPr kumimoji="1" lang="zh-CN" altLang="en-US" dirty="0"/>
              <a:t> </a:t>
            </a:r>
            <a:r>
              <a:rPr kumimoji="1" lang="en-US" altLang="zh-CN" dirty="0" smtClean="0"/>
              <a:t>object</a:t>
            </a:r>
            <a:r>
              <a:rPr kumimoji="1" lang="zh-CN" altLang="en-US" dirty="0" smtClean="0"/>
              <a:t> </a:t>
            </a:r>
            <a:r>
              <a:rPr kumimoji="1" lang="en-US" altLang="zh-CN" dirty="0" smtClean="0"/>
              <a:t>windows</a:t>
            </a:r>
          </a:p>
          <a:p>
            <a:pPr marL="285750" indent="-285750">
              <a:buFont typeface="Wingdings" charset="2"/>
              <a:buChar char="Ø"/>
            </a:pPr>
            <a:r>
              <a:rPr kumimoji="1" lang="en-US" altLang="zh-CN" dirty="0"/>
              <a:t>constraints over the layout of the parts relative to the object</a:t>
            </a:r>
            <a:endParaRPr kumimoji="1" lang="en-US" altLang="zh-CN" dirty="0" smtClean="0"/>
          </a:p>
          <a:p>
            <a:endParaRPr kumimoji="1" lang="en-US" altLang="zh-CN" dirty="0"/>
          </a:p>
          <a:p>
            <a:endParaRPr kumimoji="1" lang="zh-CN" altLang="en-US" dirty="0"/>
          </a:p>
        </p:txBody>
      </p:sp>
      <p:sp>
        <p:nvSpPr>
          <p:cNvPr id="10" name="幻灯片编号占位符 9"/>
          <p:cNvSpPr>
            <a:spLocks noGrp="1"/>
          </p:cNvSpPr>
          <p:nvPr>
            <p:ph type="sldNum" sz="quarter" idx="12"/>
          </p:nvPr>
        </p:nvSpPr>
        <p:spPr/>
        <p:txBody>
          <a:bodyPr/>
          <a:lstStyle/>
          <a:p>
            <a:fld id="{4FAB73BC-B049-4115-A692-8D63A059BFB8}" type="slidenum">
              <a:rPr lang="en-US" smtClean="0"/>
              <a:t>77</a:t>
            </a:fld>
            <a:endParaRPr lang="en-US" dirty="0"/>
          </a:p>
        </p:txBody>
      </p:sp>
    </p:spTree>
    <p:extLst>
      <p:ext uri="{BB962C8B-B14F-4D97-AF65-F5344CB8AC3E}">
        <p14:creationId xmlns:p14="http://schemas.microsoft.com/office/powerpoint/2010/main" val="135739928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Strongly-supervised:</a:t>
            </a:r>
            <a:r>
              <a:rPr kumimoji="1" lang="zh-CN" altLang="en-US" dirty="0"/>
              <a:t> </a:t>
            </a:r>
            <a:r>
              <a:rPr kumimoji="1" lang="en-US" altLang="zh-CN" dirty="0"/>
              <a:t>Part</a:t>
            </a:r>
            <a:r>
              <a:rPr kumimoji="1" lang="zh-CN" altLang="en-US" dirty="0"/>
              <a:t> </a:t>
            </a:r>
            <a:r>
              <a:rPr kumimoji="1" lang="en-US" altLang="zh-CN" dirty="0"/>
              <a:t>R-CNN</a:t>
            </a:r>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pic>
        <p:nvPicPr>
          <p:cNvPr id="5" name="图片 4"/>
          <p:cNvPicPr>
            <a:picLocks noChangeAspect="1"/>
          </p:cNvPicPr>
          <p:nvPr/>
        </p:nvPicPr>
        <p:blipFill>
          <a:blip r:embed="rId4"/>
          <a:stretch>
            <a:fillRect/>
          </a:stretch>
        </p:blipFill>
        <p:spPr>
          <a:xfrm>
            <a:off x="2543988" y="2275663"/>
            <a:ext cx="6494159" cy="2827965"/>
          </a:xfrm>
          <a:prstGeom prst="rect">
            <a:avLst/>
          </a:prstGeom>
        </p:spPr>
      </p:pic>
      <p:sp>
        <p:nvSpPr>
          <p:cNvPr id="6" name="幻灯片编号占位符 5"/>
          <p:cNvSpPr>
            <a:spLocks noGrp="1"/>
          </p:cNvSpPr>
          <p:nvPr>
            <p:ph type="sldNum" sz="quarter" idx="12"/>
          </p:nvPr>
        </p:nvSpPr>
        <p:spPr/>
        <p:txBody>
          <a:bodyPr/>
          <a:lstStyle/>
          <a:p>
            <a:fld id="{4FAB73BC-B049-4115-A692-8D63A059BFB8}" type="slidenum">
              <a:rPr lang="en-US" smtClean="0"/>
              <a:t>78</a:t>
            </a:fld>
            <a:endParaRPr lang="en-US" dirty="0"/>
          </a:p>
        </p:txBody>
      </p:sp>
    </p:spTree>
    <p:extLst>
      <p:ext uri="{BB962C8B-B14F-4D97-AF65-F5344CB8AC3E}">
        <p14:creationId xmlns:p14="http://schemas.microsoft.com/office/powerpoint/2010/main" val="109103452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Strongly-supervised:</a:t>
            </a:r>
            <a:r>
              <a:rPr kumimoji="1" lang="zh-CN" altLang="en-US" dirty="0" smtClean="0"/>
              <a:t> </a:t>
            </a:r>
            <a:r>
              <a:rPr kumimoji="1" lang="en-US" altLang="zh-CN" dirty="0" smtClean="0"/>
              <a:t>Part</a:t>
            </a:r>
            <a:r>
              <a:rPr kumimoji="1" lang="zh-CN" altLang="en-US" dirty="0" smtClean="0"/>
              <a:t> </a:t>
            </a:r>
            <a:r>
              <a:rPr kumimoji="1" lang="en-US" altLang="zh-CN" dirty="0" smtClean="0"/>
              <a:t>R-CNN</a:t>
            </a:r>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sp>
        <p:nvSpPr>
          <p:cNvPr id="5" name="文本框 4"/>
          <p:cNvSpPr txBox="1"/>
          <p:nvPr/>
        </p:nvSpPr>
        <p:spPr>
          <a:xfrm>
            <a:off x="95693" y="6405161"/>
            <a:ext cx="9027042" cy="461665"/>
          </a:xfrm>
          <a:prstGeom prst="rect">
            <a:avLst/>
          </a:prstGeom>
          <a:noFill/>
        </p:spPr>
        <p:txBody>
          <a:bodyPr wrap="square" rtlCol="0">
            <a:spAutoFit/>
          </a:bodyPr>
          <a:lstStyle/>
          <a:p>
            <a:r>
              <a:rPr lang="en-US" altLang="zh-CN" sz="1200" dirty="0"/>
              <a:t>Zhang N, Donahue J, </a:t>
            </a:r>
            <a:r>
              <a:rPr lang="en-US" altLang="zh-CN" sz="1200" dirty="0" err="1"/>
              <a:t>Girshick</a:t>
            </a:r>
            <a:r>
              <a:rPr lang="en-US" altLang="zh-CN" sz="1200" dirty="0"/>
              <a:t> R, et al. Part-based R-CNNs for fine-grained category detection[C]//European conference on computer vision. Springer International Publishing, 2014: 834-849.</a:t>
            </a:r>
            <a:endParaRPr kumimoji="1" lang="zh-CN" altLang="en-US" sz="1200" dirty="0"/>
          </a:p>
        </p:txBody>
      </p:sp>
      <p:pic>
        <p:nvPicPr>
          <p:cNvPr id="6" name="图片 5"/>
          <p:cNvPicPr>
            <a:picLocks noChangeAspect="1"/>
          </p:cNvPicPr>
          <p:nvPr/>
        </p:nvPicPr>
        <p:blipFill>
          <a:blip r:embed="rId4"/>
          <a:stretch>
            <a:fillRect/>
          </a:stretch>
        </p:blipFill>
        <p:spPr>
          <a:xfrm>
            <a:off x="4869771" y="2273427"/>
            <a:ext cx="6445398" cy="3482721"/>
          </a:xfrm>
          <a:prstGeom prst="rect">
            <a:avLst/>
          </a:prstGeom>
        </p:spPr>
      </p:pic>
      <p:sp>
        <p:nvSpPr>
          <p:cNvPr id="8" name="文本框 7"/>
          <p:cNvSpPr txBox="1"/>
          <p:nvPr/>
        </p:nvSpPr>
        <p:spPr>
          <a:xfrm>
            <a:off x="1220401" y="2158409"/>
            <a:ext cx="3388813" cy="923330"/>
          </a:xfrm>
          <a:prstGeom prst="rect">
            <a:avLst/>
          </a:prstGeom>
          <a:noFill/>
        </p:spPr>
        <p:txBody>
          <a:bodyPr wrap="none" rtlCol="0">
            <a:spAutoFit/>
          </a:bodyPr>
          <a:lstStyle/>
          <a:p>
            <a:r>
              <a:rPr kumimoji="1" lang="en-US" altLang="zh-CN" dirty="0"/>
              <a:t>Part</a:t>
            </a:r>
            <a:r>
              <a:rPr kumimoji="1" lang="zh-CN" altLang="en-US" dirty="0"/>
              <a:t> </a:t>
            </a:r>
            <a:r>
              <a:rPr kumimoji="1" lang="en-US" altLang="zh-CN" dirty="0"/>
              <a:t>R-CNN:</a:t>
            </a:r>
          </a:p>
          <a:p>
            <a:r>
              <a:rPr kumimoji="1" lang="en-US" altLang="zh-CN" dirty="0"/>
              <a:t>R-CNN:</a:t>
            </a:r>
            <a:r>
              <a:rPr kumimoji="1" lang="zh-CN" altLang="en-US" dirty="0"/>
              <a:t> </a:t>
            </a:r>
            <a:r>
              <a:rPr kumimoji="1" lang="en-US" altLang="zh-CN" dirty="0"/>
              <a:t>Object</a:t>
            </a:r>
            <a:r>
              <a:rPr kumimoji="1" lang="zh-CN" altLang="en-US" dirty="0"/>
              <a:t> </a:t>
            </a:r>
            <a:r>
              <a:rPr kumimoji="1" lang="en-US" altLang="zh-CN" dirty="0"/>
              <a:t>detection</a:t>
            </a:r>
            <a:r>
              <a:rPr kumimoji="1" lang="zh-CN" altLang="en-US" dirty="0"/>
              <a:t> </a:t>
            </a:r>
            <a:r>
              <a:rPr kumimoji="1" lang="en-US" altLang="zh-CN" dirty="0"/>
              <a:t>and</a:t>
            </a:r>
            <a:r>
              <a:rPr kumimoji="1" lang="zh-CN" altLang="en-US" dirty="0"/>
              <a:t> </a:t>
            </a:r>
            <a:r>
              <a:rPr kumimoji="1" lang="en-US" altLang="zh-CN" dirty="0"/>
              <a:t>part</a:t>
            </a:r>
            <a:r>
              <a:rPr kumimoji="1" lang="zh-CN" altLang="en-US" dirty="0"/>
              <a:t> </a:t>
            </a:r>
            <a:endParaRPr kumimoji="1" lang="en-US" altLang="zh-CN" dirty="0"/>
          </a:p>
          <a:p>
            <a:r>
              <a:rPr kumimoji="1" lang="en-US" altLang="zh-CN" dirty="0"/>
              <a:t>(head</a:t>
            </a:r>
            <a:r>
              <a:rPr kumimoji="1" lang="zh-CN" altLang="en-US" dirty="0"/>
              <a:t> </a:t>
            </a:r>
            <a:r>
              <a:rPr kumimoji="1" lang="en-US" altLang="zh-CN" dirty="0"/>
              <a:t>&amp;</a:t>
            </a:r>
            <a:r>
              <a:rPr kumimoji="1" lang="zh-CN" altLang="en-US" dirty="0"/>
              <a:t> </a:t>
            </a:r>
            <a:r>
              <a:rPr kumimoji="1" lang="en-US" altLang="zh-CN" dirty="0"/>
              <a:t>body)</a:t>
            </a:r>
            <a:r>
              <a:rPr kumimoji="1" lang="zh-CN" altLang="en-US" dirty="0"/>
              <a:t> </a:t>
            </a:r>
            <a:r>
              <a:rPr kumimoji="1" lang="en-US" altLang="zh-CN" dirty="0"/>
              <a:t>Localization</a:t>
            </a:r>
            <a:r>
              <a:rPr kumimoji="1" lang="en-US" altLang="zh-CN" dirty="0" smtClean="0"/>
              <a:t>.</a:t>
            </a:r>
            <a:endParaRPr kumimoji="1" lang="en-US" altLang="zh-CN" dirty="0"/>
          </a:p>
        </p:txBody>
      </p:sp>
      <p:sp>
        <p:nvSpPr>
          <p:cNvPr id="9" name="文本框 8"/>
          <p:cNvSpPr txBox="1"/>
          <p:nvPr/>
        </p:nvSpPr>
        <p:spPr>
          <a:xfrm>
            <a:off x="491341" y="3820120"/>
            <a:ext cx="4272045" cy="2031325"/>
          </a:xfrm>
          <a:prstGeom prst="rect">
            <a:avLst/>
          </a:prstGeom>
          <a:noFill/>
        </p:spPr>
        <p:txBody>
          <a:bodyPr wrap="square" rtlCol="0">
            <a:spAutoFit/>
          </a:bodyPr>
          <a:lstStyle/>
          <a:p>
            <a:r>
              <a:rPr kumimoji="1" lang="en-US" altLang="zh-CN" dirty="0"/>
              <a:t>Constraints:</a:t>
            </a:r>
          </a:p>
          <a:p>
            <a:pPr marL="285750" indent="-285750">
              <a:buFont typeface="Wingdings" charset="2"/>
              <a:buChar char="Ø"/>
            </a:pPr>
            <a:r>
              <a:rPr kumimoji="1" lang="en-US" altLang="zh-CN" dirty="0"/>
              <a:t>All</a:t>
            </a:r>
            <a:r>
              <a:rPr kumimoji="1" lang="zh-CN" altLang="en-US" dirty="0"/>
              <a:t> </a:t>
            </a:r>
            <a:r>
              <a:rPr kumimoji="1" lang="en-US" altLang="zh-CN" dirty="0"/>
              <a:t>part</a:t>
            </a:r>
            <a:r>
              <a:rPr kumimoji="1" lang="zh-CN" altLang="en-US" dirty="0"/>
              <a:t> </a:t>
            </a:r>
            <a:r>
              <a:rPr kumimoji="1" lang="en-US" altLang="zh-CN" dirty="0"/>
              <a:t>windows</a:t>
            </a:r>
            <a:r>
              <a:rPr kumimoji="1" lang="zh-CN" altLang="en-US" dirty="0"/>
              <a:t> </a:t>
            </a:r>
            <a:r>
              <a:rPr kumimoji="1" lang="en-US" altLang="zh-CN" dirty="0"/>
              <a:t>are</a:t>
            </a:r>
            <a:r>
              <a:rPr kumimoji="1" lang="zh-CN" altLang="en-US" dirty="0"/>
              <a:t> </a:t>
            </a:r>
            <a:r>
              <a:rPr kumimoji="1" lang="en-US" altLang="zh-CN" dirty="0"/>
              <a:t>inside</a:t>
            </a:r>
            <a:r>
              <a:rPr kumimoji="1" lang="zh-CN" altLang="en-US" dirty="0"/>
              <a:t> </a:t>
            </a:r>
            <a:r>
              <a:rPr kumimoji="1" lang="en-US" altLang="zh-CN" dirty="0" smtClean="0"/>
              <a:t>object</a:t>
            </a:r>
            <a:r>
              <a:rPr kumimoji="1" lang="zh-CN" altLang="en-US" dirty="0" smtClean="0"/>
              <a:t> </a:t>
            </a:r>
            <a:r>
              <a:rPr kumimoji="1" lang="en-US" altLang="zh-CN" dirty="0" smtClean="0"/>
              <a:t>windows</a:t>
            </a:r>
          </a:p>
          <a:p>
            <a:pPr marL="285750" indent="-285750">
              <a:buFont typeface="Wingdings" charset="2"/>
              <a:buChar char="Ø"/>
            </a:pPr>
            <a:r>
              <a:rPr kumimoji="1" lang="en-US" altLang="zh-CN" dirty="0"/>
              <a:t>constraints over the layout of the parts relative to the object</a:t>
            </a:r>
            <a:endParaRPr kumimoji="1" lang="en-US" altLang="zh-CN" dirty="0" smtClean="0"/>
          </a:p>
          <a:p>
            <a:endParaRPr kumimoji="1" lang="en-US" altLang="zh-CN" dirty="0"/>
          </a:p>
          <a:p>
            <a:endParaRPr kumimoji="1" lang="zh-CN" altLang="en-US" dirty="0"/>
          </a:p>
        </p:txBody>
      </p:sp>
      <p:sp>
        <p:nvSpPr>
          <p:cNvPr id="3" name="幻灯片编号占位符 2"/>
          <p:cNvSpPr>
            <a:spLocks noGrp="1"/>
          </p:cNvSpPr>
          <p:nvPr>
            <p:ph type="sldNum" sz="quarter" idx="12"/>
          </p:nvPr>
        </p:nvSpPr>
        <p:spPr/>
        <p:txBody>
          <a:bodyPr/>
          <a:lstStyle/>
          <a:p>
            <a:fld id="{4FAB73BC-B049-4115-A692-8D63A059BFB8}" type="slidenum">
              <a:rPr lang="en-US" smtClean="0"/>
              <a:t>79</a:t>
            </a:fld>
            <a:endParaRPr lang="en-US" dirty="0"/>
          </a:p>
        </p:txBody>
      </p:sp>
    </p:spTree>
    <p:extLst>
      <p:ext uri="{BB962C8B-B14F-4D97-AF65-F5344CB8AC3E}">
        <p14:creationId xmlns:p14="http://schemas.microsoft.com/office/powerpoint/2010/main" val="9843230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Datasets</a:t>
            </a:r>
            <a:endParaRPr kumimoji="1" lang="zh-CN" altLang="en-US" dirty="0"/>
          </a:p>
        </p:txBody>
      </p:sp>
      <p:sp>
        <p:nvSpPr>
          <p:cNvPr id="3" name="内容占位符 2"/>
          <p:cNvSpPr>
            <a:spLocks noGrp="1"/>
          </p:cNvSpPr>
          <p:nvPr>
            <p:ph idx="1"/>
          </p:nvPr>
        </p:nvSpPr>
        <p:spPr/>
        <p:txBody>
          <a:bodyPr/>
          <a:lstStyle/>
          <a:p>
            <a:r>
              <a:rPr kumimoji="1" lang="en-US" altLang="zh-CN" dirty="0" smtClean="0"/>
              <a:t>MNIST(1998)</a:t>
            </a:r>
            <a:r>
              <a:rPr kumimoji="1" lang="zh-CN" altLang="en-US" dirty="0" smtClean="0"/>
              <a:t>：</a:t>
            </a:r>
            <a:endParaRPr kumimoji="1" lang="en-US" altLang="zh-CN" dirty="0" smtClean="0"/>
          </a:p>
          <a:p>
            <a:endParaRPr kumimoji="1" lang="en-US" altLang="zh-CN" dirty="0" smtClean="0"/>
          </a:p>
          <a:p>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pic>
        <p:nvPicPr>
          <p:cNvPr id="6" name="图片 5"/>
          <p:cNvPicPr>
            <a:picLocks noChangeAspect="1"/>
          </p:cNvPicPr>
          <p:nvPr/>
        </p:nvPicPr>
        <p:blipFill>
          <a:blip r:embed="rId4"/>
          <a:stretch>
            <a:fillRect/>
          </a:stretch>
        </p:blipFill>
        <p:spPr>
          <a:xfrm>
            <a:off x="6968746" y="2216894"/>
            <a:ext cx="3281040" cy="3281040"/>
          </a:xfrm>
          <a:prstGeom prst="rect">
            <a:avLst/>
          </a:prstGeom>
        </p:spPr>
      </p:pic>
      <p:sp>
        <p:nvSpPr>
          <p:cNvPr id="8" name="文本框 7"/>
          <p:cNvSpPr txBox="1"/>
          <p:nvPr/>
        </p:nvSpPr>
        <p:spPr>
          <a:xfrm>
            <a:off x="2045180" y="3395749"/>
            <a:ext cx="3506024" cy="923330"/>
          </a:xfrm>
          <a:prstGeom prst="rect">
            <a:avLst/>
          </a:prstGeom>
          <a:noFill/>
        </p:spPr>
        <p:txBody>
          <a:bodyPr wrap="none" rtlCol="0">
            <a:spAutoFit/>
          </a:bodyPr>
          <a:lstStyle/>
          <a:p>
            <a:r>
              <a:rPr kumimoji="1" lang="en-US" altLang="zh-CN" dirty="0" smtClean="0"/>
              <a:t>Number</a:t>
            </a:r>
            <a:r>
              <a:rPr kumimoji="1" lang="zh-CN" altLang="en-US" dirty="0" smtClean="0"/>
              <a:t> </a:t>
            </a:r>
            <a:r>
              <a:rPr kumimoji="1" lang="en-US" altLang="zh-CN" dirty="0" smtClean="0"/>
              <a:t>of</a:t>
            </a:r>
            <a:r>
              <a:rPr kumimoji="1" lang="zh-CN" altLang="en-US" dirty="0" smtClean="0"/>
              <a:t> </a:t>
            </a:r>
            <a:r>
              <a:rPr kumimoji="1" lang="en-US" altLang="zh-CN" dirty="0" smtClean="0"/>
              <a:t>training</a:t>
            </a:r>
            <a:r>
              <a:rPr kumimoji="1" lang="zh-CN" altLang="en-US" dirty="0" smtClean="0"/>
              <a:t> </a:t>
            </a:r>
            <a:r>
              <a:rPr kumimoji="1" lang="en-US" altLang="zh-CN" dirty="0" smtClean="0"/>
              <a:t>images</a:t>
            </a:r>
            <a:r>
              <a:rPr kumimoji="1" lang="zh-CN" altLang="en-US" dirty="0" smtClean="0"/>
              <a:t>：</a:t>
            </a:r>
            <a:r>
              <a:rPr kumimoji="1" lang="en-US" altLang="zh-CN" dirty="0" smtClean="0"/>
              <a:t>60000</a:t>
            </a:r>
          </a:p>
          <a:p>
            <a:r>
              <a:rPr kumimoji="1" lang="en-US" altLang="zh-CN" dirty="0" smtClean="0"/>
              <a:t>Number</a:t>
            </a:r>
            <a:r>
              <a:rPr kumimoji="1" lang="zh-CN" altLang="en-US" dirty="0" smtClean="0"/>
              <a:t> </a:t>
            </a:r>
            <a:r>
              <a:rPr kumimoji="1" lang="en-US" altLang="zh-CN" dirty="0" smtClean="0"/>
              <a:t>of</a:t>
            </a:r>
            <a:r>
              <a:rPr kumimoji="1" lang="zh-CN" altLang="en-US" dirty="0" smtClean="0"/>
              <a:t> </a:t>
            </a:r>
            <a:r>
              <a:rPr kumimoji="1" lang="en-US" altLang="zh-CN" dirty="0" smtClean="0"/>
              <a:t>testing</a:t>
            </a:r>
            <a:r>
              <a:rPr kumimoji="1" lang="zh-CN" altLang="en-US" dirty="0" smtClean="0"/>
              <a:t> </a:t>
            </a:r>
            <a:r>
              <a:rPr kumimoji="1" lang="en-US" altLang="zh-CN" dirty="0" smtClean="0"/>
              <a:t>images</a:t>
            </a:r>
            <a:r>
              <a:rPr kumimoji="1" lang="zh-CN" altLang="en-US" dirty="0" smtClean="0"/>
              <a:t>：</a:t>
            </a:r>
            <a:r>
              <a:rPr kumimoji="1" lang="en-US" altLang="zh-CN" dirty="0" smtClean="0"/>
              <a:t>10000</a:t>
            </a:r>
          </a:p>
          <a:p>
            <a:r>
              <a:rPr kumimoji="1" lang="en-US" altLang="zh-CN" dirty="0" smtClean="0"/>
              <a:t>Number</a:t>
            </a:r>
            <a:r>
              <a:rPr kumimoji="1" lang="zh-CN" altLang="en-US" dirty="0" smtClean="0"/>
              <a:t> </a:t>
            </a:r>
            <a:r>
              <a:rPr kumimoji="1" lang="en-US" altLang="zh-CN" dirty="0" smtClean="0"/>
              <a:t>of</a:t>
            </a:r>
            <a:r>
              <a:rPr kumimoji="1" lang="zh-CN" altLang="en-US" dirty="0" smtClean="0"/>
              <a:t> </a:t>
            </a:r>
            <a:r>
              <a:rPr kumimoji="1" lang="en-US" altLang="zh-CN" dirty="0" smtClean="0"/>
              <a:t>categories:</a:t>
            </a:r>
            <a:r>
              <a:rPr kumimoji="1" lang="zh-CN" altLang="en-US" dirty="0" smtClean="0"/>
              <a:t> </a:t>
            </a:r>
            <a:r>
              <a:rPr kumimoji="1" lang="en-US" altLang="zh-CN" dirty="0" smtClean="0"/>
              <a:t>10</a:t>
            </a:r>
            <a:endParaRPr kumimoji="1" lang="zh-CN" altLang="en-US" dirty="0"/>
          </a:p>
        </p:txBody>
      </p:sp>
      <p:sp>
        <p:nvSpPr>
          <p:cNvPr id="9" name="文本框 8"/>
          <p:cNvSpPr txBox="1"/>
          <p:nvPr/>
        </p:nvSpPr>
        <p:spPr>
          <a:xfrm>
            <a:off x="222141" y="6505602"/>
            <a:ext cx="2413418" cy="276999"/>
          </a:xfrm>
          <a:prstGeom prst="rect">
            <a:avLst/>
          </a:prstGeom>
          <a:noFill/>
        </p:spPr>
        <p:txBody>
          <a:bodyPr wrap="none" rtlCol="0">
            <a:spAutoFit/>
          </a:bodyPr>
          <a:lstStyle/>
          <a:p>
            <a:r>
              <a:rPr kumimoji="1" lang="en-US" altLang="zh-CN" sz="1200" dirty="0"/>
              <a:t>http://</a:t>
            </a:r>
            <a:r>
              <a:rPr kumimoji="1" lang="en-US" altLang="zh-CN" sz="1200" dirty="0" err="1"/>
              <a:t>yann.lecun.com</a:t>
            </a:r>
            <a:r>
              <a:rPr kumimoji="1" lang="en-US" altLang="zh-CN" sz="1200" dirty="0"/>
              <a:t>/</a:t>
            </a:r>
            <a:r>
              <a:rPr kumimoji="1" lang="en-US" altLang="zh-CN" sz="1200" dirty="0" err="1"/>
              <a:t>exdb</a:t>
            </a:r>
            <a:r>
              <a:rPr kumimoji="1" lang="en-US" altLang="zh-CN" sz="1200" dirty="0"/>
              <a:t>/</a:t>
            </a:r>
            <a:r>
              <a:rPr kumimoji="1" lang="en-US" altLang="zh-CN" sz="1200" dirty="0" err="1"/>
              <a:t>mnist</a:t>
            </a:r>
            <a:r>
              <a:rPr kumimoji="1" lang="en-US" altLang="zh-CN" sz="1200" dirty="0"/>
              <a:t>/</a:t>
            </a:r>
            <a:endParaRPr kumimoji="1" lang="zh-CN" altLang="en-US" sz="1200" dirty="0"/>
          </a:p>
        </p:txBody>
      </p:sp>
      <p:sp>
        <p:nvSpPr>
          <p:cNvPr id="5" name="幻灯片编号占位符 4"/>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202362918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Strongly-supervised:</a:t>
            </a:r>
            <a:r>
              <a:rPr kumimoji="1" lang="zh-CN" altLang="en-US" dirty="0"/>
              <a:t> </a:t>
            </a:r>
            <a:r>
              <a:rPr kumimoji="1" lang="en-US" altLang="zh-CN" dirty="0"/>
              <a:t>Part</a:t>
            </a:r>
            <a:r>
              <a:rPr kumimoji="1" lang="zh-CN" altLang="en-US" dirty="0"/>
              <a:t> </a:t>
            </a:r>
            <a:r>
              <a:rPr kumimoji="1" lang="en-US" altLang="zh-CN" dirty="0"/>
              <a:t>R-CNN</a:t>
            </a:r>
            <a:endParaRPr kumimoji="1" lang="zh-CN" altLang="en-US" dirty="0"/>
          </a:p>
        </p:txBody>
      </p:sp>
      <p:pic>
        <p:nvPicPr>
          <p:cNvPr id="5" name="内容占位符 4"/>
          <p:cNvPicPr>
            <a:picLocks noGrp="1" noChangeAspect="1"/>
          </p:cNvPicPr>
          <p:nvPr>
            <p:ph idx="1"/>
          </p:nvPr>
        </p:nvPicPr>
        <p:blipFill>
          <a:blip r:embed="rId3"/>
          <a:stretch>
            <a:fillRect/>
          </a:stretch>
        </p:blipFill>
        <p:spPr>
          <a:xfrm>
            <a:off x="4265007" y="1891031"/>
            <a:ext cx="3722946" cy="4288723"/>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sp>
        <p:nvSpPr>
          <p:cNvPr id="7" name="幻灯片编号占位符 6"/>
          <p:cNvSpPr>
            <a:spLocks noGrp="1"/>
          </p:cNvSpPr>
          <p:nvPr>
            <p:ph type="sldNum" sz="quarter" idx="12"/>
          </p:nvPr>
        </p:nvSpPr>
        <p:spPr/>
        <p:txBody>
          <a:bodyPr/>
          <a:lstStyle/>
          <a:p>
            <a:fld id="{4FAB73BC-B049-4115-A692-8D63A059BFB8}" type="slidenum">
              <a:rPr lang="en-US" smtClean="0"/>
              <a:t>80</a:t>
            </a:fld>
            <a:endParaRPr lang="en-US" dirty="0"/>
          </a:p>
        </p:txBody>
      </p:sp>
    </p:spTree>
    <p:extLst>
      <p:ext uri="{BB962C8B-B14F-4D97-AF65-F5344CB8AC3E}">
        <p14:creationId xmlns:p14="http://schemas.microsoft.com/office/powerpoint/2010/main" val="180193401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Pose</a:t>
            </a:r>
            <a:r>
              <a:rPr kumimoji="1" lang="zh-CN" altLang="en-US" dirty="0"/>
              <a:t> </a:t>
            </a:r>
            <a:r>
              <a:rPr kumimoji="1" lang="en-US" altLang="zh-CN" dirty="0"/>
              <a:t>Normalized</a:t>
            </a:r>
            <a:r>
              <a:rPr kumimoji="1" lang="zh-CN" altLang="en-US" dirty="0"/>
              <a:t> </a:t>
            </a:r>
            <a:r>
              <a:rPr kumimoji="1" lang="en-US" altLang="zh-CN" dirty="0"/>
              <a:t>CNN	</a:t>
            </a:r>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pic>
        <p:nvPicPr>
          <p:cNvPr id="5" name="内容占位符 4"/>
          <p:cNvPicPr>
            <a:picLocks noGrp="1" noChangeAspect="1"/>
          </p:cNvPicPr>
          <p:nvPr>
            <p:ph idx="1"/>
          </p:nvPr>
        </p:nvPicPr>
        <p:blipFill>
          <a:blip r:embed="rId4"/>
          <a:stretch>
            <a:fillRect/>
          </a:stretch>
        </p:blipFill>
        <p:spPr>
          <a:xfrm>
            <a:off x="1532898" y="2164243"/>
            <a:ext cx="9184721" cy="3073171"/>
          </a:xfrm>
          <a:prstGeom prst="rect">
            <a:avLst/>
          </a:prstGeom>
        </p:spPr>
      </p:pic>
      <p:sp>
        <p:nvSpPr>
          <p:cNvPr id="6" name="幻灯片编号占位符 5"/>
          <p:cNvSpPr>
            <a:spLocks noGrp="1"/>
          </p:cNvSpPr>
          <p:nvPr>
            <p:ph type="sldNum" sz="quarter" idx="12"/>
          </p:nvPr>
        </p:nvSpPr>
        <p:spPr/>
        <p:txBody>
          <a:bodyPr/>
          <a:lstStyle/>
          <a:p>
            <a:fld id="{4FAB73BC-B049-4115-A692-8D63A059BFB8}" type="slidenum">
              <a:rPr lang="en-US" smtClean="0"/>
              <a:t>81</a:t>
            </a:fld>
            <a:endParaRPr lang="en-US" dirty="0"/>
          </a:p>
        </p:txBody>
      </p:sp>
    </p:spTree>
    <p:extLst>
      <p:ext uri="{BB962C8B-B14F-4D97-AF65-F5344CB8AC3E}">
        <p14:creationId xmlns:p14="http://schemas.microsoft.com/office/powerpoint/2010/main" val="11885463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Pose</a:t>
            </a:r>
            <a:r>
              <a:rPr kumimoji="1" lang="zh-CN" altLang="en-US" dirty="0"/>
              <a:t> </a:t>
            </a:r>
            <a:r>
              <a:rPr kumimoji="1" lang="en-US" altLang="zh-CN" dirty="0"/>
              <a:t>Normalized</a:t>
            </a:r>
            <a:r>
              <a:rPr kumimoji="1" lang="zh-CN" altLang="en-US" dirty="0"/>
              <a:t> </a:t>
            </a:r>
            <a:r>
              <a:rPr kumimoji="1" lang="en-US" altLang="zh-CN" dirty="0"/>
              <a:t>CNN	</a:t>
            </a:r>
            <a:endParaRPr kumimoji="1" lang="zh-CN" altLang="en-US" dirty="0"/>
          </a:p>
        </p:txBody>
      </p:sp>
      <p:pic>
        <p:nvPicPr>
          <p:cNvPr id="5" name="内容占位符 4"/>
          <p:cNvPicPr>
            <a:picLocks noGrp="1" noChangeAspect="1"/>
          </p:cNvPicPr>
          <p:nvPr>
            <p:ph idx="1"/>
          </p:nvPr>
        </p:nvPicPr>
        <p:blipFill>
          <a:blip r:embed="rId2"/>
          <a:stretch>
            <a:fillRect/>
          </a:stretch>
        </p:blipFill>
        <p:spPr>
          <a:xfrm>
            <a:off x="3090863" y="2809875"/>
            <a:ext cx="6070600" cy="2095500"/>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sp>
        <p:nvSpPr>
          <p:cNvPr id="6" name="幻灯片编号占位符 5"/>
          <p:cNvSpPr>
            <a:spLocks noGrp="1"/>
          </p:cNvSpPr>
          <p:nvPr>
            <p:ph type="sldNum" sz="quarter" idx="12"/>
          </p:nvPr>
        </p:nvSpPr>
        <p:spPr/>
        <p:txBody>
          <a:bodyPr/>
          <a:lstStyle/>
          <a:p>
            <a:fld id="{4FAB73BC-B049-4115-A692-8D63A059BFB8}" type="slidenum">
              <a:rPr lang="en-US" smtClean="0"/>
              <a:t>82</a:t>
            </a:fld>
            <a:endParaRPr lang="en-US" dirty="0"/>
          </a:p>
        </p:txBody>
      </p:sp>
    </p:spTree>
    <p:extLst>
      <p:ext uri="{BB962C8B-B14F-4D97-AF65-F5344CB8AC3E}">
        <p14:creationId xmlns:p14="http://schemas.microsoft.com/office/powerpoint/2010/main" val="43000831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Strongly-supervised</a:t>
            </a:r>
            <a:endParaRPr kumimoji="1" lang="zh-CN" altLang="en-US" dirty="0"/>
          </a:p>
        </p:txBody>
      </p:sp>
      <p:sp>
        <p:nvSpPr>
          <p:cNvPr id="3" name="内容占位符 2"/>
          <p:cNvSpPr>
            <a:spLocks noGrp="1"/>
          </p:cNvSpPr>
          <p:nvPr>
            <p:ph idx="1"/>
          </p:nvPr>
        </p:nvSpPr>
        <p:spPr/>
        <p:txBody>
          <a:bodyPr/>
          <a:lstStyle/>
          <a:p>
            <a:r>
              <a:rPr kumimoji="1" lang="en-US" altLang="zh-CN" dirty="0" smtClean="0"/>
              <a:t>Deep</a:t>
            </a:r>
            <a:r>
              <a:rPr kumimoji="1" lang="zh-CN" altLang="en-US" dirty="0" smtClean="0"/>
              <a:t> </a:t>
            </a:r>
            <a:r>
              <a:rPr kumimoji="1" lang="en-US" altLang="zh-CN" dirty="0" smtClean="0"/>
              <a:t>LAC:</a:t>
            </a:r>
          </a:p>
          <a:p>
            <a:r>
              <a:rPr kumimoji="1" lang="en-US" altLang="zh-CN" dirty="0" smtClean="0"/>
              <a:t>Localization</a:t>
            </a:r>
            <a:r>
              <a:rPr kumimoji="1" lang="zh-CN" altLang="en-US" dirty="0" smtClean="0"/>
              <a:t> </a:t>
            </a:r>
            <a:r>
              <a:rPr kumimoji="1" lang="en-US" altLang="zh-CN" dirty="0" smtClean="0"/>
              <a:t>+</a:t>
            </a:r>
            <a:r>
              <a:rPr kumimoji="1" lang="zh-CN" altLang="en-US" dirty="0" smtClean="0"/>
              <a:t> </a:t>
            </a:r>
            <a:r>
              <a:rPr kumimoji="1" lang="en-US" altLang="zh-CN" dirty="0" smtClean="0"/>
              <a:t>Alignment</a:t>
            </a:r>
            <a:r>
              <a:rPr kumimoji="1" lang="zh-CN" altLang="en-US" dirty="0" smtClean="0"/>
              <a:t> </a:t>
            </a:r>
            <a:r>
              <a:rPr kumimoji="1" lang="en-US" altLang="zh-CN" dirty="0" smtClean="0"/>
              <a:t>+</a:t>
            </a:r>
            <a:r>
              <a:rPr kumimoji="1" lang="zh-CN" altLang="en-US" dirty="0" smtClean="0"/>
              <a:t> </a:t>
            </a:r>
            <a:r>
              <a:rPr kumimoji="1" lang="en-US" altLang="zh-CN" dirty="0" smtClean="0"/>
              <a:t>Classification</a:t>
            </a:r>
          </a:p>
          <a:p>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sp>
        <p:nvSpPr>
          <p:cNvPr id="5" name="文本框 4"/>
          <p:cNvSpPr txBox="1"/>
          <p:nvPr/>
        </p:nvSpPr>
        <p:spPr>
          <a:xfrm>
            <a:off x="85060" y="6405161"/>
            <a:ext cx="9069572" cy="461665"/>
          </a:xfrm>
          <a:prstGeom prst="rect">
            <a:avLst/>
          </a:prstGeom>
          <a:noFill/>
        </p:spPr>
        <p:txBody>
          <a:bodyPr wrap="square" rtlCol="0">
            <a:spAutoFit/>
          </a:bodyPr>
          <a:lstStyle/>
          <a:p>
            <a:r>
              <a:rPr lang="en-US" altLang="zh-CN" sz="1200" dirty="0"/>
              <a:t>Lin D, Shen X, Lu C, et al. Deep lac: Deep localization, alignment and classification for fine-grained recognition[C]//Proceedings of the IEEE Conference on Computer Vision and Pattern Recognition. 2015: 1666-1674.</a:t>
            </a:r>
            <a:endParaRPr kumimoji="1" lang="zh-CN" altLang="en-US" sz="1200" dirty="0"/>
          </a:p>
        </p:txBody>
      </p:sp>
      <p:pic>
        <p:nvPicPr>
          <p:cNvPr id="6" name="图片 5"/>
          <p:cNvPicPr>
            <a:picLocks noChangeAspect="1"/>
          </p:cNvPicPr>
          <p:nvPr/>
        </p:nvPicPr>
        <p:blipFill>
          <a:blip r:embed="rId4"/>
          <a:stretch>
            <a:fillRect/>
          </a:stretch>
        </p:blipFill>
        <p:spPr>
          <a:xfrm>
            <a:off x="3112517" y="2682202"/>
            <a:ext cx="6027926" cy="3295266"/>
          </a:xfrm>
          <a:prstGeom prst="rect">
            <a:avLst/>
          </a:prstGeom>
        </p:spPr>
      </p:pic>
      <p:sp>
        <p:nvSpPr>
          <p:cNvPr id="7" name="幻灯片编号占位符 6"/>
          <p:cNvSpPr>
            <a:spLocks noGrp="1"/>
          </p:cNvSpPr>
          <p:nvPr>
            <p:ph type="sldNum" sz="quarter" idx="12"/>
          </p:nvPr>
        </p:nvSpPr>
        <p:spPr/>
        <p:txBody>
          <a:bodyPr/>
          <a:lstStyle/>
          <a:p>
            <a:fld id="{4FAB73BC-B049-4115-A692-8D63A059BFB8}" type="slidenum">
              <a:rPr lang="en-US" smtClean="0"/>
              <a:t>83</a:t>
            </a:fld>
            <a:endParaRPr lang="en-US" dirty="0"/>
          </a:p>
        </p:txBody>
      </p:sp>
    </p:spTree>
    <p:extLst>
      <p:ext uri="{BB962C8B-B14F-4D97-AF65-F5344CB8AC3E}">
        <p14:creationId xmlns:p14="http://schemas.microsoft.com/office/powerpoint/2010/main" val="45458604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Strongly-supervised</a:t>
            </a:r>
            <a:endParaRPr kumimoji="1" lang="zh-CN" altLang="en-US" dirty="0"/>
          </a:p>
        </p:txBody>
      </p:sp>
      <p:sp>
        <p:nvSpPr>
          <p:cNvPr id="3" name="内容占位符 2"/>
          <p:cNvSpPr>
            <a:spLocks noGrp="1"/>
          </p:cNvSpPr>
          <p:nvPr>
            <p:ph idx="1"/>
          </p:nvPr>
        </p:nvSpPr>
        <p:spPr/>
        <p:txBody>
          <a:bodyPr/>
          <a:lstStyle/>
          <a:p>
            <a:r>
              <a:rPr kumimoji="1" lang="en-US" altLang="zh-CN" dirty="0" smtClean="0"/>
              <a:t>Part-stack</a:t>
            </a:r>
            <a:r>
              <a:rPr kumimoji="1" lang="zh-CN" altLang="en-US" dirty="0" smtClean="0"/>
              <a:t> </a:t>
            </a:r>
            <a:r>
              <a:rPr kumimoji="1" lang="en-US" altLang="zh-CN" dirty="0" smtClean="0"/>
              <a:t>CNN:</a:t>
            </a:r>
          </a:p>
          <a:p>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sp>
        <p:nvSpPr>
          <p:cNvPr id="5" name="文本框 4"/>
          <p:cNvSpPr txBox="1"/>
          <p:nvPr/>
        </p:nvSpPr>
        <p:spPr>
          <a:xfrm>
            <a:off x="0" y="6405161"/>
            <a:ext cx="9229060" cy="461665"/>
          </a:xfrm>
          <a:prstGeom prst="rect">
            <a:avLst/>
          </a:prstGeom>
          <a:noFill/>
        </p:spPr>
        <p:txBody>
          <a:bodyPr wrap="square" rtlCol="0">
            <a:spAutoFit/>
          </a:bodyPr>
          <a:lstStyle/>
          <a:p>
            <a:r>
              <a:rPr lang="en-US" altLang="zh-CN" sz="1200" dirty="0"/>
              <a:t>Huang S, Xu Z, Tao D, et al. Part-stacked </a:t>
            </a:r>
            <a:r>
              <a:rPr lang="en-US" altLang="zh-CN" sz="1200" dirty="0" err="1"/>
              <a:t>cnn</a:t>
            </a:r>
            <a:r>
              <a:rPr lang="en-US" altLang="zh-CN" sz="1200" dirty="0"/>
              <a:t> for fine-grained visual categorization[C]//Proceedings of the IEEE Conference on Computer Vision and Pattern Recognition. 2016: 1173-1182.</a:t>
            </a:r>
            <a:endParaRPr kumimoji="1" lang="zh-CN" altLang="en-US" sz="1200" dirty="0"/>
          </a:p>
        </p:txBody>
      </p:sp>
      <p:pic>
        <p:nvPicPr>
          <p:cNvPr id="6" name="图片 5"/>
          <p:cNvPicPr>
            <a:picLocks noChangeAspect="1"/>
          </p:cNvPicPr>
          <p:nvPr/>
        </p:nvPicPr>
        <p:blipFill>
          <a:blip r:embed="rId4"/>
          <a:stretch>
            <a:fillRect/>
          </a:stretch>
        </p:blipFill>
        <p:spPr>
          <a:xfrm>
            <a:off x="1220534" y="2273427"/>
            <a:ext cx="5913912" cy="3162375"/>
          </a:xfrm>
          <a:prstGeom prst="rect">
            <a:avLst/>
          </a:prstGeom>
        </p:spPr>
      </p:pic>
      <p:sp>
        <p:nvSpPr>
          <p:cNvPr id="7" name="文本框 6"/>
          <p:cNvSpPr txBox="1"/>
          <p:nvPr/>
        </p:nvSpPr>
        <p:spPr>
          <a:xfrm>
            <a:off x="7564790" y="3286040"/>
            <a:ext cx="4395049" cy="646331"/>
          </a:xfrm>
          <a:prstGeom prst="rect">
            <a:avLst/>
          </a:prstGeom>
          <a:noFill/>
        </p:spPr>
        <p:txBody>
          <a:bodyPr wrap="none" rtlCol="0">
            <a:spAutoFit/>
          </a:bodyPr>
          <a:lstStyle/>
          <a:p>
            <a:r>
              <a:rPr kumimoji="1" lang="en-US" altLang="zh-CN" dirty="0" smtClean="0"/>
              <a:t>Two-stream</a:t>
            </a:r>
            <a:r>
              <a:rPr kumimoji="1" lang="zh-CN" altLang="en-US" dirty="0" smtClean="0"/>
              <a:t> </a:t>
            </a:r>
            <a:r>
              <a:rPr kumimoji="1" lang="en-US" altLang="zh-CN" dirty="0" smtClean="0"/>
              <a:t>neural</a:t>
            </a:r>
            <a:r>
              <a:rPr kumimoji="1" lang="zh-CN" altLang="en-US" dirty="0" smtClean="0"/>
              <a:t> </a:t>
            </a:r>
            <a:r>
              <a:rPr kumimoji="1" lang="en-US" altLang="zh-CN" dirty="0" smtClean="0"/>
              <a:t>network</a:t>
            </a:r>
            <a:r>
              <a:rPr kumimoji="1" lang="zh-CN" altLang="en-US" dirty="0" smtClean="0"/>
              <a:t> </a:t>
            </a:r>
            <a:r>
              <a:rPr kumimoji="1" lang="en-US" altLang="zh-CN" dirty="0" smtClean="0"/>
              <a:t>for</a:t>
            </a:r>
            <a:r>
              <a:rPr kumimoji="1" lang="zh-CN" altLang="en-US" dirty="0" smtClean="0"/>
              <a:t> </a:t>
            </a:r>
            <a:r>
              <a:rPr kumimoji="1" lang="en-US" altLang="zh-CN" dirty="0" smtClean="0"/>
              <a:t>object</a:t>
            </a:r>
            <a:r>
              <a:rPr kumimoji="1" lang="zh-CN" altLang="en-US" dirty="0" smtClean="0"/>
              <a:t> </a:t>
            </a:r>
            <a:r>
              <a:rPr kumimoji="1" lang="en-US" altLang="zh-CN" dirty="0" smtClean="0"/>
              <a:t>&amp;</a:t>
            </a:r>
            <a:r>
              <a:rPr kumimoji="1" lang="zh-CN" altLang="en-US" dirty="0" smtClean="0"/>
              <a:t> </a:t>
            </a:r>
            <a:r>
              <a:rPr kumimoji="1" lang="en-US" altLang="zh-CN" dirty="0" smtClean="0"/>
              <a:t>part</a:t>
            </a:r>
          </a:p>
          <a:p>
            <a:r>
              <a:rPr kumimoji="1" lang="en-US" altLang="zh-CN" dirty="0" smtClean="0"/>
              <a:t>FCN:</a:t>
            </a:r>
            <a:r>
              <a:rPr kumimoji="1" lang="zh-CN" altLang="en-US" dirty="0" smtClean="0"/>
              <a:t> </a:t>
            </a:r>
            <a:r>
              <a:rPr kumimoji="1" lang="en-US" altLang="zh-CN" dirty="0" smtClean="0"/>
              <a:t>Fully</a:t>
            </a:r>
            <a:r>
              <a:rPr kumimoji="1" lang="zh-CN" altLang="en-US" dirty="0" smtClean="0"/>
              <a:t> </a:t>
            </a:r>
            <a:r>
              <a:rPr kumimoji="1" lang="en-US" altLang="zh-CN" dirty="0" smtClean="0"/>
              <a:t>Convolutional</a:t>
            </a:r>
            <a:r>
              <a:rPr kumimoji="1" lang="zh-CN" altLang="en-US" dirty="0" smtClean="0"/>
              <a:t> </a:t>
            </a:r>
            <a:r>
              <a:rPr kumimoji="1" lang="en-US" altLang="zh-CN" dirty="0" smtClean="0"/>
              <a:t>Network</a:t>
            </a:r>
            <a:endParaRPr kumimoji="1" lang="zh-CN" altLang="en-US" dirty="0"/>
          </a:p>
        </p:txBody>
      </p:sp>
      <p:sp>
        <p:nvSpPr>
          <p:cNvPr id="8" name="幻灯片编号占位符 7"/>
          <p:cNvSpPr>
            <a:spLocks noGrp="1"/>
          </p:cNvSpPr>
          <p:nvPr>
            <p:ph type="sldNum" sz="quarter" idx="12"/>
          </p:nvPr>
        </p:nvSpPr>
        <p:spPr/>
        <p:txBody>
          <a:bodyPr/>
          <a:lstStyle/>
          <a:p>
            <a:fld id="{4FAB73BC-B049-4115-A692-8D63A059BFB8}" type="slidenum">
              <a:rPr lang="en-US" smtClean="0"/>
              <a:t>84</a:t>
            </a:fld>
            <a:endParaRPr lang="en-US" dirty="0"/>
          </a:p>
        </p:txBody>
      </p:sp>
    </p:spTree>
    <p:extLst>
      <p:ext uri="{BB962C8B-B14F-4D97-AF65-F5344CB8AC3E}">
        <p14:creationId xmlns:p14="http://schemas.microsoft.com/office/powerpoint/2010/main" val="16901090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Strongly-supervised</a:t>
            </a:r>
            <a:endParaRPr kumimoji="1" lang="zh-CN" altLang="en-US" dirty="0"/>
          </a:p>
        </p:txBody>
      </p:sp>
      <p:sp>
        <p:nvSpPr>
          <p:cNvPr id="3" name="内容占位符 2"/>
          <p:cNvSpPr>
            <a:spLocks noGrp="1"/>
          </p:cNvSpPr>
          <p:nvPr>
            <p:ph idx="1"/>
          </p:nvPr>
        </p:nvSpPr>
        <p:spPr/>
        <p:txBody>
          <a:bodyPr/>
          <a:lstStyle/>
          <a:p>
            <a:r>
              <a:rPr kumimoji="1" lang="en-US" altLang="zh-CN" dirty="0" smtClean="0"/>
              <a:t>FCN:</a:t>
            </a:r>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pic>
        <p:nvPicPr>
          <p:cNvPr id="5" name="图片 4"/>
          <p:cNvPicPr>
            <a:picLocks noChangeAspect="1"/>
          </p:cNvPicPr>
          <p:nvPr/>
        </p:nvPicPr>
        <p:blipFill>
          <a:blip r:embed="rId4"/>
          <a:stretch>
            <a:fillRect/>
          </a:stretch>
        </p:blipFill>
        <p:spPr>
          <a:xfrm>
            <a:off x="3020148" y="2485508"/>
            <a:ext cx="6212663" cy="1846112"/>
          </a:xfrm>
          <a:prstGeom prst="rect">
            <a:avLst/>
          </a:prstGeom>
        </p:spPr>
      </p:pic>
      <p:sp>
        <p:nvSpPr>
          <p:cNvPr id="6" name="文本框 5"/>
          <p:cNvSpPr txBox="1"/>
          <p:nvPr/>
        </p:nvSpPr>
        <p:spPr>
          <a:xfrm>
            <a:off x="584790" y="4690758"/>
            <a:ext cx="10792047" cy="923330"/>
          </a:xfrm>
          <a:prstGeom prst="rect">
            <a:avLst/>
          </a:prstGeom>
          <a:noFill/>
        </p:spPr>
        <p:txBody>
          <a:bodyPr wrap="square" rtlCol="0">
            <a:spAutoFit/>
          </a:bodyPr>
          <a:lstStyle/>
          <a:p>
            <a:pPr marL="342900" indent="-342900">
              <a:buAutoNum type="arabicPeriod"/>
            </a:pPr>
            <a:r>
              <a:rPr lang="en-US" altLang="zh-CN" dirty="0" smtClean="0"/>
              <a:t>feature </a:t>
            </a:r>
            <a:r>
              <a:rPr lang="en-US" altLang="zh-CN" dirty="0"/>
              <a:t>maps generated by FCN can be directly utilized as the part locating results in the classification </a:t>
            </a:r>
            <a:r>
              <a:rPr lang="en-US" altLang="zh-CN" dirty="0" smtClean="0"/>
              <a:t>network</a:t>
            </a:r>
          </a:p>
          <a:p>
            <a:pPr marL="342900" indent="-342900">
              <a:buAutoNum type="arabicPeriod"/>
            </a:pPr>
            <a:r>
              <a:rPr lang="en-US" altLang="zh-CN" dirty="0"/>
              <a:t>results of multiple object parts can be obtained simultaneously using an </a:t>
            </a:r>
            <a:r>
              <a:rPr lang="en-US" altLang="zh-CN" dirty="0" smtClean="0"/>
              <a:t>FCN</a:t>
            </a:r>
          </a:p>
          <a:p>
            <a:pPr marL="342900" indent="-342900">
              <a:buAutoNum type="arabicPeriod"/>
            </a:pPr>
            <a:r>
              <a:rPr lang="en-US" altLang="zh-CN" dirty="0"/>
              <a:t>FCN is very efficient in both learning and inference</a:t>
            </a:r>
            <a:endParaRPr kumimoji="1" lang="zh-CN" altLang="en-US" dirty="0"/>
          </a:p>
        </p:txBody>
      </p:sp>
      <p:sp>
        <p:nvSpPr>
          <p:cNvPr id="7" name="幻灯片编号占位符 6"/>
          <p:cNvSpPr>
            <a:spLocks noGrp="1"/>
          </p:cNvSpPr>
          <p:nvPr>
            <p:ph type="sldNum" sz="quarter" idx="12"/>
          </p:nvPr>
        </p:nvSpPr>
        <p:spPr/>
        <p:txBody>
          <a:bodyPr/>
          <a:lstStyle/>
          <a:p>
            <a:fld id="{4FAB73BC-B049-4115-A692-8D63A059BFB8}" type="slidenum">
              <a:rPr lang="en-US" smtClean="0"/>
              <a:t>85</a:t>
            </a:fld>
            <a:endParaRPr lang="en-US" dirty="0"/>
          </a:p>
        </p:txBody>
      </p:sp>
    </p:spTree>
    <p:extLst>
      <p:ext uri="{BB962C8B-B14F-4D97-AF65-F5344CB8AC3E}">
        <p14:creationId xmlns:p14="http://schemas.microsoft.com/office/powerpoint/2010/main" val="75741580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Strongly-supervised</a:t>
            </a:r>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sp>
        <p:nvSpPr>
          <p:cNvPr id="6" name="内容占位符 5"/>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dirty="0" smtClean="0"/>
              <a:t> </a:t>
            </a:r>
            <a:r>
              <a:rPr kumimoji="1" lang="en-US" altLang="zh-CN" dirty="0" smtClean="0"/>
              <a:t>Coarse-to-fine:</a:t>
            </a:r>
          </a:p>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dirty="0"/>
          </a:p>
        </p:txBody>
      </p:sp>
      <p:pic>
        <p:nvPicPr>
          <p:cNvPr id="3" name="图片 2"/>
          <p:cNvPicPr>
            <a:picLocks noChangeAspect="1"/>
          </p:cNvPicPr>
          <p:nvPr/>
        </p:nvPicPr>
        <p:blipFill>
          <a:blip r:embed="rId4"/>
          <a:stretch>
            <a:fillRect/>
          </a:stretch>
        </p:blipFill>
        <p:spPr>
          <a:xfrm>
            <a:off x="3442290" y="2335947"/>
            <a:ext cx="4521495" cy="1735314"/>
          </a:xfrm>
          <a:prstGeom prst="rect">
            <a:avLst/>
          </a:prstGeom>
        </p:spPr>
      </p:pic>
      <p:sp>
        <p:nvSpPr>
          <p:cNvPr id="5" name="文本框 4"/>
          <p:cNvSpPr txBox="1"/>
          <p:nvPr/>
        </p:nvSpPr>
        <p:spPr>
          <a:xfrm>
            <a:off x="233918" y="6405161"/>
            <a:ext cx="9420445" cy="461665"/>
          </a:xfrm>
          <a:prstGeom prst="rect">
            <a:avLst/>
          </a:prstGeom>
          <a:noFill/>
        </p:spPr>
        <p:txBody>
          <a:bodyPr wrap="square" rtlCol="0">
            <a:spAutoFit/>
          </a:bodyPr>
          <a:lstStyle/>
          <a:p>
            <a:r>
              <a:rPr lang="en-US" altLang="zh-CN" sz="1200" dirty="0"/>
              <a:t>Wang Y, Zhang X Y, Zhang Y, et al. Exploiting coarse-to-fine mechanism for fine-grained recognition[C]//Image Processing (ICIP), 2016 IEEE International Conference on. IEEE, 2016: 649-653.</a:t>
            </a:r>
            <a:endParaRPr kumimoji="1" lang="zh-CN" altLang="en-US" sz="1200" dirty="0"/>
          </a:p>
        </p:txBody>
      </p:sp>
      <p:graphicFrame>
        <p:nvGraphicFramePr>
          <p:cNvPr id="8" name="表格 7"/>
          <p:cNvGraphicFramePr>
            <a:graphicFrameLocks noGrp="1"/>
          </p:cNvGraphicFramePr>
          <p:nvPr>
            <p:extLst>
              <p:ext uri="{D42A27DB-BD31-4B8C-83A1-F6EECF244321}">
                <p14:modId xmlns:p14="http://schemas.microsoft.com/office/powerpoint/2010/main" val="1633193412"/>
              </p:ext>
            </p:extLst>
          </p:nvPr>
        </p:nvGraphicFramePr>
        <p:xfrm>
          <a:off x="3118470" y="4457469"/>
          <a:ext cx="6016020" cy="1483360"/>
        </p:xfrm>
        <a:graphic>
          <a:graphicData uri="http://schemas.openxmlformats.org/drawingml/2006/table">
            <a:tbl>
              <a:tblPr firstRow="1" bandRow="1">
                <a:tableStyleId>{5940675A-B579-460E-94D1-54222C63F5DA}</a:tableStyleId>
              </a:tblPr>
              <a:tblGrid>
                <a:gridCol w="2005340"/>
                <a:gridCol w="2005340"/>
                <a:gridCol w="2005340"/>
              </a:tblGrid>
              <a:tr h="370840">
                <a:tc>
                  <a:txBody>
                    <a:bodyPr/>
                    <a:lstStyle/>
                    <a:p>
                      <a:pPr algn="ctr"/>
                      <a:r>
                        <a:rPr lang="en-US" altLang="zh-CN" dirty="0" smtClean="0"/>
                        <a:t>Dataset</a:t>
                      </a:r>
                      <a:endParaRPr lang="zh-CN" altLang="en-US" dirty="0"/>
                    </a:p>
                  </a:txBody>
                  <a:tcPr anchor="ctr"/>
                </a:tc>
                <a:tc>
                  <a:txBody>
                    <a:bodyPr/>
                    <a:lstStyle/>
                    <a:p>
                      <a:pPr algn="ctr"/>
                      <a:r>
                        <a:rPr lang="en-US" altLang="zh-CN" dirty="0" smtClean="0"/>
                        <a:t>Annotation</a:t>
                      </a:r>
                      <a:endParaRPr lang="zh-CN" altLang="en-US" dirty="0"/>
                    </a:p>
                  </a:txBody>
                  <a:tcPr anchor="ctr"/>
                </a:tc>
                <a:tc>
                  <a:txBody>
                    <a:bodyPr/>
                    <a:lstStyle/>
                    <a:p>
                      <a:pPr algn="ctr"/>
                      <a:r>
                        <a:rPr lang="en-US" altLang="zh-CN" dirty="0" smtClean="0"/>
                        <a:t>Accuracy</a:t>
                      </a:r>
                      <a:r>
                        <a:rPr lang="zh-CN" altLang="en-US" dirty="0" smtClean="0"/>
                        <a:t> </a:t>
                      </a:r>
                      <a:r>
                        <a:rPr lang="en-US" altLang="zh-CN" dirty="0" smtClean="0"/>
                        <a:t>(%)</a:t>
                      </a:r>
                      <a:endParaRPr lang="zh-CN" altLang="en-US" dirty="0"/>
                    </a:p>
                  </a:txBody>
                  <a:tcPr anchor="ctr"/>
                </a:tc>
              </a:tr>
              <a:tr h="370840">
                <a:tc>
                  <a:txBody>
                    <a:bodyPr/>
                    <a:lstStyle/>
                    <a:p>
                      <a:pPr algn="ctr"/>
                      <a:r>
                        <a:rPr lang="en-US" altLang="zh-CN" dirty="0" smtClean="0"/>
                        <a:t>CUB-2011</a:t>
                      </a:r>
                      <a:endParaRPr lang="zh-CN" altLang="en-US" dirty="0"/>
                    </a:p>
                  </a:txBody>
                  <a:tcPr anchor="ctr"/>
                </a:tc>
                <a:tc>
                  <a:txBody>
                    <a:bodyPr/>
                    <a:lstStyle/>
                    <a:p>
                      <a:pPr algn="ctr"/>
                      <a:r>
                        <a:rPr lang="en-US" altLang="zh-CN" dirty="0" err="1" smtClean="0"/>
                        <a:t>BBox</a:t>
                      </a:r>
                      <a:endParaRPr lang="zh-CN" altLang="en-US" dirty="0"/>
                    </a:p>
                  </a:txBody>
                  <a:tcPr anchor="ctr"/>
                </a:tc>
                <a:tc>
                  <a:txBody>
                    <a:bodyPr/>
                    <a:lstStyle/>
                    <a:p>
                      <a:pPr algn="ctr"/>
                      <a:r>
                        <a:rPr lang="en-US" altLang="zh-CN" dirty="0" smtClean="0"/>
                        <a:t>83.7</a:t>
                      </a:r>
                      <a:endParaRPr lang="zh-CN" altLang="en-US" dirty="0"/>
                    </a:p>
                  </a:txBody>
                  <a:tcPr anchor="ct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kern="1200" dirty="0" smtClean="0">
                          <a:effectLst/>
                        </a:rPr>
                        <a:t>Aircraft-100</a:t>
                      </a:r>
                      <a:endParaRPr lang="zh-CN" altLang="en-US" sz="1800" kern="1200" dirty="0" smtClean="0">
                        <a:solidFill>
                          <a:schemeClr val="dk1"/>
                        </a:solidFill>
                        <a:effectLst/>
                        <a:latin typeface="+mn-lt"/>
                        <a:ea typeface="+mn-ea"/>
                        <a:cs typeface="+mn-cs"/>
                      </a:endParaRPr>
                    </a:p>
                  </a:txBody>
                  <a:tcPr anchor="ctr"/>
                </a:tc>
                <a:tc>
                  <a:txBody>
                    <a:bodyPr/>
                    <a:lstStyle/>
                    <a:p>
                      <a:pPr algn="ctr"/>
                      <a:r>
                        <a:rPr lang="en-US" altLang="zh-CN" dirty="0" err="1" smtClean="0"/>
                        <a:t>Bbox</a:t>
                      </a:r>
                      <a:r>
                        <a:rPr lang="zh-CN" altLang="en-US" dirty="0" smtClean="0"/>
                        <a:t> </a:t>
                      </a:r>
                      <a:r>
                        <a:rPr lang="en-US" altLang="zh-CN" dirty="0" smtClean="0"/>
                        <a:t>&amp;</a:t>
                      </a:r>
                      <a:r>
                        <a:rPr lang="zh-CN" altLang="en-US" dirty="0" smtClean="0"/>
                        <a:t> </a:t>
                      </a:r>
                      <a:r>
                        <a:rPr lang="en-US" altLang="zh-CN" dirty="0" smtClean="0"/>
                        <a:t>Part</a:t>
                      </a:r>
                      <a:r>
                        <a:rPr lang="zh-CN" altLang="en-US" baseline="0" dirty="0" smtClean="0"/>
                        <a:t> </a:t>
                      </a:r>
                      <a:endParaRPr lang="zh-CN" altLang="en-US" dirty="0"/>
                    </a:p>
                  </a:txBody>
                  <a:tcPr anchor="ctr"/>
                </a:tc>
                <a:tc>
                  <a:txBody>
                    <a:bodyPr/>
                    <a:lstStyle/>
                    <a:p>
                      <a:pPr algn="ctr"/>
                      <a:r>
                        <a:rPr lang="en-US" altLang="zh-CN" dirty="0" smtClean="0"/>
                        <a:t>87.6</a:t>
                      </a:r>
                      <a:endParaRPr lang="zh-CN" altLang="en-US" dirty="0"/>
                    </a:p>
                  </a:txBody>
                  <a:tcPr anchor="ctr"/>
                </a:tc>
              </a:tr>
              <a:tr h="370840">
                <a:tc>
                  <a:txBody>
                    <a:bodyPr/>
                    <a:lstStyle/>
                    <a:p>
                      <a:pPr algn="ctr"/>
                      <a:r>
                        <a:rPr lang="en-US" altLang="zh-CN" dirty="0" smtClean="0"/>
                        <a:t>Cars-196</a:t>
                      </a:r>
                      <a:endParaRPr lang="zh-CN" altLang="en-US" dirty="0"/>
                    </a:p>
                  </a:txBody>
                  <a:tcPr anchor="ctr"/>
                </a:tc>
                <a:tc>
                  <a:txBody>
                    <a:bodyPr/>
                    <a:lstStyle/>
                    <a:p>
                      <a:pPr algn="ctr"/>
                      <a:r>
                        <a:rPr lang="en-US" altLang="zh-CN" dirty="0" err="1" smtClean="0"/>
                        <a:t>BBox</a:t>
                      </a:r>
                      <a:endParaRPr lang="zh-CN" altLang="en-US" dirty="0"/>
                    </a:p>
                  </a:txBody>
                  <a:tcPr anchor="ctr"/>
                </a:tc>
                <a:tc>
                  <a:txBody>
                    <a:bodyPr/>
                    <a:lstStyle/>
                    <a:p>
                      <a:pPr algn="ctr"/>
                      <a:r>
                        <a:rPr lang="en-US" altLang="zh-CN" dirty="0" smtClean="0"/>
                        <a:t>91.5</a:t>
                      </a:r>
                      <a:endParaRPr lang="zh-CN" altLang="en-US" dirty="0"/>
                    </a:p>
                  </a:txBody>
                  <a:tcPr anchor="ctr"/>
                </a:tc>
              </a:tr>
            </a:tbl>
          </a:graphicData>
        </a:graphic>
      </p:graphicFrame>
      <p:sp>
        <p:nvSpPr>
          <p:cNvPr id="9" name="幻灯片编号占位符 8"/>
          <p:cNvSpPr>
            <a:spLocks noGrp="1"/>
          </p:cNvSpPr>
          <p:nvPr>
            <p:ph type="sldNum" sz="quarter" idx="12"/>
          </p:nvPr>
        </p:nvSpPr>
        <p:spPr/>
        <p:txBody>
          <a:bodyPr/>
          <a:lstStyle/>
          <a:p>
            <a:fld id="{4FAB73BC-B049-4115-A692-8D63A059BFB8}" type="slidenum">
              <a:rPr lang="en-US" smtClean="0"/>
              <a:t>86</a:t>
            </a:fld>
            <a:endParaRPr lang="en-US" dirty="0"/>
          </a:p>
        </p:txBody>
      </p:sp>
    </p:spTree>
    <p:extLst>
      <p:ext uri="{BB962C8B-B14F-4D97-AF65-F5344CB8AC3E}">
        <p14:creationId xmlns:p14="http://schemas.microsoft.com/office/powerpoint/2010/main" val="213642498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Strongly-supervised</a:t>
            </a:r>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sp>
        <p:nvSpPr>
          <p:cNvPr id="6" name="内容占位符 5"/>
          <p:cNvSpPr>
            <a:spLocks noGrp="1"/>
          </p:cNvSpPr>
          <p:nvPr>
            <p:ph idx="1"/>
          </p:nvPr>
        </p:nvSpPr>
        <p:spPr/>
        <p:txBody>
          <a:bodyPr/>
          <a:lstStyle/>
          <a:p>
            <a:r>
              <a:rPr kumimoji="1" lang="en-US" altLang="zh-CN" dirty="0" smtClean="0"/>
              <a:t>Mix</a:t>
            </a:r>
            <a:r>
              <a:rPr kumimoji="1" lang="zh-CN" altLang="en-US" dirty="0" smtClean="0"/>
              <a:t> </a:t>
            </a:r>
            <a:r>
              <a:rPr kumimoji="1" lang="en-US" altLang="zh-CN" dirty="0" smtClean="0"/>
              <a:t>DCNN:</a:t>
            </a:r>
            <a:r>
              <a:rPr kumimoji="1" lang="zh-CN" altLang="en-US" dirty="0" smtClean="0"/>
              <a:t> </a:t>
            </a:r>
            <a:r>
              <a:rPr lang="en-US" altLang="zh-CN" dirty="0" smtClean="0"/>
              <a:t>Mixture </a:t>
            </a:r>
            <a:r>
              <a:rPr lang="en-US" altLang="zh-CN" dirty="0"/>
              <a:t>of </a:t>
            </a:r>
            <a:r>
              <a:rPr lang="en-US" altLang="zh-CN" dirty="0" smtClean="0"/>
              <a:t>Deep Convolutional Neural Networks</a:t>
            </a:r>
            <a:endParaRPr kumimoji="1" lang="zh-CN" altLang="en-US" dirty="0"/>
          </a:p>
        </p:txBody>
      </p:sp>
      <p:sp>
        <p:nvSpPr>
          <p:cNvPr id="3" name="文本框 2"/>
          <p:cNvSpPr txBox="1"/>
          <p:nvPr/>
        </p:nvSpPr>
        <p:spPr>
          <a:xfrm>
            <a:off x="191386" y="6405161"/>
            <a:ext cx="9101469" cy="461665"/>
          </a:xfrm>
          <a:prstGeom prst="rect">
            <a:avLst/>
          </a:prstGeom>
          <a:noFill/>
        </p:spPr>
        <p:txBody>
          <a:bodyPr wrap="square" rtlCol="0">
            <a:spAutoFit/>
          </a:bodyPr>
          <a:lstStyle/>
          <a:p>
            <a:r>
              <a:rPr lang="en-US" altLang="zh-CN" sz="1200" dirty="0"/>
              <a:t>Ge Z Y, </a:t>
            </a:r>
            <a:r>
              <a:rPr lang="en-US" altLang="zh-CN" sz="1200" dirty="0" err="1"/>
              <a:t>Bewley</a:t>
            </a:r>
            <a:r>
              <a:rPr lang="en-US" altLang="zh-CN" sz="1200" dirty="0"/>
              <a:t> A, McCool C, et al. Fine-grained classification via mixture of deep convolutional neural networks[C]//Applications of Computer Vision (WACV), 2016 IEEE Winter Conference on. IEEE, 2016: 1-6.</a:t>
            </a:r>
            <a:endParaRPr kumimoji="1" lang="zh-CN" altLang="en-US" sz="1200" dirty="0"/>
          </a:p>
        </p:txBody>
      </p:sp>
      <p:pic>
        <p:nvPicPr>
          <p:cNvPr id="5" name="图片 4"/>
          <p:cNvPicPr>
            <a:picLocks noChangeAspect="1"/>
          </p:cNvPicPr>
          <p:nvPr/>
        </p:nvPicPr>
        <p:blipFill rotWithShape="1">
          <a:blip r:embed="rId4"/>
          <a:srcRect t="52905"/>
          <a:stretch/>
        </p:blipFill>
        <p:spPr>
          <a:xfrm>
            <a:off x="3320666" y="2360428"/>
            <a:ext cx="5610683" cy="1830761"/>
          </a:xfrm>
          <a:prstGeom prst="rect">
            <a:avLst/>
          </a:prstGeom>
        </p:spPr>
      </p:pic>
      <mc:AlternateContent xmlns:mc="http://schemas.openxmlformats.org/markup-compatibility/2006" xmlns:a14="http://schemas.microsoft.com/office/drawing/2010/main">
        <mc:Choice Requires="a14">
          <p:sp>
            <p:nvSpPr>
              <p:cNvPr id="7" name="文本框 6"/>
              <p:cNvSpPr txBox="1"/>
              <p:nvPr/>
            </p:nvSpPr>
            <p:spPr>
              <a:xfrm>
                <a:off x="4199860" y="4635795"/>
                <a:ext cx="2649571" cy="887038"/>
              </a:xfrm>
              <a:prstGeom prst="rect">
                <a:avLst/>
              </a:prstGeom>
              <a:noFill/>
            </p:spPr>
            <p:txBody>
              <a:bodyPr wrap="none" rtlCol="0">
                <a:spAutoFit/>
              </a:bodyPr>
              <a:lstStyle/>
              <a:p>
                <a:r>
                  <a:rPr kumimoji="1" lang="en-US" altLang="zh-CN" dirty="0" smtClean="0"/>
                  <a:t>K</a:t>
                </a:r>
                <a:r>
                  <a:rPr kumimoji="1" lang="zh-CN" altLang="en-US" dirty="0" smtClean="0"/>
                  <a:t> </a:t>
                </a:r>
                <a:r>
                  <a:rPr kumimoji="1" lang="en-US" altLang="zh-CN" dirty="0" smtClean="0"/>
                  <a:t>Components</a:t>
                </a:r>
              </a:p>
              <a:p>
                <a:r>
                  <a:rPr kumimoji="1" lang="en-US" altLang="zh-CN" dirty="0" smtClean="0"/>
                  <a:t>occupation</a:t>
                </a:r>
                <a:r>
                  <a:rPr kumimoji="1" lang="zh-CN" altLang="en-US" dirty="0" smtClean="0"/>
                  <a:t> </a:t>
                </a:r>
                <a:r>
                  <a:rPr kumimoji="1" lang="en-US" altLang="zh-CN" dirty="0" smtClean="0"/>
                  <a:t>:</a:t>
                </a:r>
                <a:r>
                  <a:rPr kumimoji="1" lang="zh-CN" altLang="en-US" dirty="0" smtClean="0"/>
                  <a:t> </a:t>
                </a:r>
                <a14:m>
                  <m:oMath xmlns:m="http://schemas.openxmlformats.org/officeDocument/2006/math">
                    <m:sSub>
                      <m:sSubPr>
                        <m:ctrlPr>
                          <a:rPr kumimoji="1" lang="en-US" altLang="zh-CN" i="1" smtClean="0">
                            <a:latin typeface="Cambria Math" charset="0"/>
                          </a:rPr>
                        </m:ctrlPr>
                      </m:sSubPr>
                      <m:e>
                        <m:r>
                          <a:rPr kumimoji="1" lang="en-US" altLang="zh-CN" i="1" smtClean="0">
                            <a:latin typeface="Cambria Math" charset="0"/>
                            <a:ea typeface="Cambria Math" charset="0"/>
                            <a:cs typeface="Cambria Math" charset="0"/>
                          </a:rPr>
                          <m:t>𝛼</m:t>
                        </m:r>
                      </m:e>
                      <m:sub>
                        <m:r>
                          <a:rPr kumimoji="1" lang="en-US" altLang="zh-CN" b="0" i="1" smtClean="0">
                            <a:latin typeface="Cambria Math" charset="0"/>
                          </a:rPr>
                          <m:t>𝑘</m:t>
                        </m:r>
                      </m:sub>
                    </m:sSub>
                    <m:r>
                      <a:rPr kumimoji="1" lang="en-US" altLang="zh-CN" b="0" i="1" smtClean="0">
                        <a:latin typeface="Cambria Math" charset="0"/>
                      </a:rPr>
                      <m:t>=</m:t>
                    </m:r>
                    <m:f>
                      <m:fPr>
                        <m:ctrlPr>
                          <a:rPr kumimoji="1" lang="mr-IN" altLang="zh-CN" b="0" i="1" smtClean="0">
                            <a:latin typeface="Cambria Math" charset="0"/>
                          </a:rPr>
                        </m:ctrlPr>
                      </m:fPr>
                      <m:num>
                        <m:sSup>
                          <m:sSupPr>
                            <m:ctrlPr>
                              <a:rPr kumimoji="1" lang="mr-IN" altLang="zh-CN" b="0" i="1" smtClean="0">
                                <a:latin typeface="Cambria Math" charset="0"/>
                              </a:rPr>
                            </m:ctrlPr>
                          </m:sSupPr>
                          <m:e>
                            <m:r>
                              <a:rPr kumimoji="1" lang="en-US" altLang="zh-CN" b="0" i="1" smtClean="0">
                                <a:latin typeface="Cambria Math" charset="0"/>
                              </a:rPr>
                              <m:t>𝑒</m:t>
                            </m:r>
                          </m:e>
                          <m:sup>
                            <m:sSubSup>
                              <m:sSubSupPr>
                                <m:ctrlPr>
                                  <a:rPr kumimoji="1" lang="en-US" altLang="zh-CN" b="0" i="1" smtClean="0">
                                    <a:latin typeface="Cambria Math" charset="0"/>
                                  </a:rPr>
                                </m:ctrlPr>
                              </m:sSubSupPr>
                              <m:e>
                                <m:r>
                                  <a:rPr kumimoji="1" lang="en-US" altLang="zh-CN" b="0" i="1" smtClean="0">
                                    <a:latin typeface="Cambria Math" charset="0"/>
                                  </a:rPr>
                                  <m:t>𝐶</m:t>
                                </m:r>
                              </m:e>
                              <m:sub>
                                <m:r>
                                  <a:rPr lang="en-US" altLang="zh-CN" b="0" i="1" smtClean="0">
                                    <a:latin typeface="Cambria Math" charset="0"/>
                                  </a:rPr>
                                  <m:t>𝑘</m:t>
                                </m:r>
                              </m:sub>
                              <m:sup>
                                <m:r>
                                  <a:rPr lang="zh-CN" altLang="en-US" b="0" i="1" smtClean="0">
                                    <a:latin typeface="Cambria Math" charset="0"/>
                                  </a:rPr>
                                  <m:t> </m:t>
                                </m:r>
                              </m:sup>
                            </m:sSubSup>
                          </m:sup>
                        </m:sSup>
                      </m:num>
                      <m:den>
                        <m:nary>
                          <m:naryPr>
                            <m:chr m:val="∑"/>
                            <m:ctrlPr>
                              <a:rPr kumimoji="1" lang="is-IS" altLang="zh-CN" b="0" i="1" smtClean="0">
                                <a:latin typeface="Cambria Math" charset="0"/>
                              </a:rPr>
                            </m:ctrlPr>
                          </m:naryPr>
                          <m:sub>
                            <m:r>
                              <m:rPr>
                                <m:brk m:alnAt="23"/>
                              </m:rPr>
                              <a:rPr kumimoji="1" lang="en-US" altLang="zh-CN" b="0" i="1" smtClean="0">
                                <a:latin typeface="Cambria Math" charset="0"/>
                              </a:rPr>
                              <m:t>𝑐</m:t>
                            </m:r>
                            <m:r>
                              <a:rPr kumimoji="1" lang="en-US" altLang="zh-CN" b="0" i="1" smtClean="0">
                                <a:latin typeface="Cambria Math" charset="0"/>
                              </a:rPr>
                              <m:t>=1</m:t>
                            </m:r>
                          </m:sub>
                          <m:sup>
                            <m:r>
                              <a:rPr kumimoji="1" lang="en-US" altLang="zh-CN" b="0" i="1" smtClean="0">
                                <a:latin typeface="Cambria Math" charset="0"/>
                              </a:rPr>
                              <m:t>𝐾</m:t>
                            </m:r>
                          </m:sup>
                          <m:e>
                            <m:sSup>
                              <m:sSupPr>
                                <m:ctrlPr>
                                  <a:rPr kumimoji="1" lang="is-IS" altLang="zh-CN" b="0" i="1" smtClean="0">
                                    <a:latin typeface="Cambria Math" charset="0"/>
                                  </a:rPr>
                                </m:ctrlPr>
                              </m:sSupPr>
                              <m:e>
                                <m:r>
                                  <a:rPr kumimoji="1" lang="en-US" altLang="zh-CN" b="0" i="1" smtClean="0">
                                    <a:latin typeface="Cambria Math" charset="0"/>
                                  </a:rPr>
                                  <m:t>𝑒</m:t>
                                </m:r>
                              </m:e>
                              <m:sup>
                                <m:sSub>
                                  <m:sSubPr>
                                    <m:ctrlPr>
                                      <a:rPr kumimoji="1" lang="en-US" altLang="zh-CN" b="0" i="1" smtClean="0">
                                        <a:latin typeface="Cambria Math" charset="0"/>
                                      </a:rPr>
                                    </m:ctrlPr>
                                  </m:sSubPr>
                                  <m:e>
                                    <m:r>
                                      <a:rPr kumimoji="1" lang="en-US" altLang="zh-CN" b="0" i="1" smtClean="0">
                                        <a:latin typeface="Cambria Math" charset="0"/>
                                      </a:rPr>
                                      <m:t>𝐶</m:t>
                                    </m:r>
                                  </m:e>
                                  <m:sub>
                                    <m:r>
                                      <a:rPr kumimoji="1" lang="en-US" altLang="zh-CN" b="0" i="1" smtClean="0">
                                        <a:latin typeface="Cambria Math" charset="0"/>
                                      </a:rPr>
                                      <m:t>𝑐</m:t>
                                    </m:r>
                                  </m:sub>
                                </m:sSub>
                              </m:sup>
                            </m:sSup>
                          </m:e>
                        </m:nary>
                      </m:den>
                    </m:f>
                  </m:oMath>
                </a14:m>
                <a:endParaRPr kumimoji="1"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4199860" y="4635795"/>
                <a:ext cx="2649571" cy="887038"/>
              </a:xfrm>
              <a:prstGeom prst="rect">
                <a:avLst/>
              </a:prstGeom>
              <a:blipFill rotWithShape="0">
                <a:blip r:embed="rId5"/>
                <a:stretch>
                  <a:fillRect l="-2069" t="-3425"/>
                </a:stretch>
              </a:blipFill>
            </p:spPr>
            <p:txBody>
              <a:bodyPr/>
              <a:lstStyle/>
              <a:p>
                <a:r>
                  <a:rPr lang="zh-CN" altLang="en-US">
                    <a:noFill/>
                  </a:rPr>
                  <a:t> </a:t>
                </a:r>
              </a:p>
            </p:txBody>
          </p:sp>
        </mc:Fallback>
      </mc:AlternateContent>
      <p:sp>
        <p:nvSpPr>
          <p:cNvPr id="8" name="幻灯片编号占位符 7"/>
          <p:cNvSpPr>
            <a:spLocks noGrp="1"/>
          </p:cNvSpPr>
          <p:nvPr>
            <p:ph type="sldNum" sz="quarter" idx="12"/>
          </p:nvPr>
        </p:nvSpPr>
        <p:spPr/>
        <p:txBody>
          <a:bodyPr/>
          <a:lstStyle/>
          <a:p>
            <a:fld id="{4FAB73BC-B049-4115-A692-8D63A059BFB8}" type="slidenum">
              <a:rPr lang="en-US" smtClean="0"/>
              <a:t>87</a:t>
            </a:fld>
            <a:endParaRPr lang="en-US" dirty="0"/>
          </a:p>
        </p:txBody>
      </p:sp>
    </p:spTree>
    <p:extLst>
      <p:ext uri="{BB962C8B-B14F-4D97-AF65-F5344CB8AC3E}">
        <p14:creationId xmlns:p14="http://schemas.microsoft.com/office/powerpoint/2010/main" val="3416733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Strongly-supervised</a:t>
            </a:r>
            <a:endParaRPr kumimoji="1"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896552157"/>
              </p:ext>
            </p:extLst>
          </p:nvPr>
        </p:nvGraphicFramePr>
        <p:xfrm>
          <a:off x="1688291" y="2399157"/>
          <a:ext cx="8876377" cy="3795727"/>
        </p:xfrm>
        <a:graphic>
          <a:graphicData uri="http://schemas.openxmlformats.org/drawingml/2006/table">
            <a:tbl>
              <a:tblPr firstRow="1" bandRow="1">
                <a:tableStyleId>{72833802-FEF1-4C79-8D5D-14CF1EAF98D9}</a:tableStyleId>
              </a:tblPr>
              <a:tblGrid>
                <a:gridCol w="1826990"/>
                <a:gridCol w="1392866"/>
                <a:gridCol w="999460"/>
                <a:gridCol w="978195"/>
                <a:gridCol w="1095154"/>
                <a:gridCol w="1031358"/>
                <a:gridCol w="1552354"/>
              </a:tblGrid>
              <a:tr h="370840">
                <a:tc>
                  <a:txBody>
                    <a:bodyPr/>
                    <a:lstStyle/>
                    <a:p>
                      <a:pPr algn="ctr"/>
                      <a:r>
                        <a:rPr lang="en-US" altLang="zh-CN" dirty="0" smtClean="0"/>
                        <a:t>Method</a:t>
                      </a:r>
                      <a:endParaRPr lang="zh-CN" altLang="en-US" dirty="0"/>
                    </a:p>
                  </a:txBody>
                  <a:tcPr anchor="ctr"/>
                </a:tc>
                <a:tc>
                  <a:txBody>
                    <a:bodyPr/>
                    <a:lstStyle/>
                    <a:p>
                      <a:pPr algn="ctr"/>
                      <a:r>
                        <a:rPr lang="en-US" altLang="zh-CN" dirty="0" smtClean="0"/>
                        <a:t>Architecture</a:t>
                      </a:r>
                      <a:endParaRPr lang="zh-CN" altLang="en-US" dirty="0"/>
                    </a:p>
                  </a:txBody>
                  <a:tcPr anchor="ctr"/>
                </a:tc>
                <a:tc>
                  <a:txBody>
                    <a:bodyPr/>
                    <a:lstStyle/>
                    <a:p>
                      <a:pPr algn="ctr"/>
                      <a:r>
                        <a:rPr lang="en-US" altLang="zh-CN" dirty="0" err="1" smtClean="0"/>
                        <a:t>Bbox</a:t>
                      </a:r>
                      <a:r>
                        <a:rPr lang="zh-CN" altLang="en-US" dirty="0" smtClean="0"/>
                        <a:t> </a:t>
                      </a:r>
                      <a:r>
                        <a:rPr lang="en-US" altLang="zh-CN" dirty="0" smtClean="0"/>
                        <a:t>(training)</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err="1" smtClean="0"/>
                        <a:t>Bbox</a:t>
                      </a:r>
                      <a:r>
                        <a:rPr lang="zh-CN" altLang="en-US" dirty="0" smtClean="0"/>
                        <a:t> </a:t>
                      </a:r>
                      <a:r>
                        <a:rPr lang="en-US" altLang="zh-CN" dirty="0" smtClean="0"/>
                        <a:t>(testing)</a:t>
                      </a:r>
                      <a:endParaRPr lang="zh-CN" altLang="en-US"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Parts</a:t>
                      </a:r>
                      <a:r>
                        <a:rPr lang="zh-CN" altLang="en-US" dirty="0" smtClean="0"/>
                        <a:t> </a:t>
                      </a:r>
                      <a:r>
                        <a:rPr lang="en-US" altLang="zh-CN" dirty="0" smtClean="0"/>
                        <a:t>(training)</a:t>
                      </a:r>
                      <a:endParaRPr lang="zh-CN" altLang="en-US"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Parts</a:t>
                      </a:r>
                      <a:r>
                        <a:rPr lang="zh-CN" altLang="en-US" dirty="0" smtClean="0"/>
                        <a:t> </a:t>
                      </a:r>
                      <a:r>
                        <a:rPr lang="en-US" altLang="zh-CN" dirty="0" smtClean="0"/>
                        <a:t>(testing)</a:t>
                      </a:r>
                      <a:endParaRPr lang="zh-CN" altLang="en-US" dirty="0" smtClean="0"/>
                    </a:p>
                  </a:txBody>
                  <a:tcPr anchor="ctr"/>
                </a:tc>
                <a:tc>
                  <a:txBody>
                    <a:bodyPr/>
                    <a:lstStyle/>
                    <a:p>
                      <a:pPr algn="ctr"/>
                      <a:r>
                        <a:rPr lang="en-US" altLang="zh-CN" dirty="0" smtClean="0"/>
                        <a:t>Accuracy</a:t>
                      </a:r>
                      <a:r>
                        <a:rPr lang="zh-CN" altLang="en-US" dirty="0" smtClean="0"/>
                        <a:t> </a:t>
                      </a:r>
                      <a:r>
                        <a:rPr lang="en-US" altLang="zh-CN" dirty="0" smtClean="0"/>
                        <a:t>(%)</a:t>
                      </a:r>
                      <a:endParaRPr lang="zh-CN" altLang="en-US" dirty="0"/>
                    </a:p>
                  </a:txBody>
                  <a:tcPr anchor="ctr"/>
                </a:tc>
              </a:tr>
              <a:tr h="370840">
                <a:tc>
                  <a:txBody>
                    <a:bodyPr/>
                    <a:lstStyle/>
                    <a:p>
                      <a:pPr algn="ctr"/>
                      <a:r>
                        <a:rPr lang="en-US" altLang="zh-CN" dirty="0" smtClean="0"/>
                        <a:t>Part</a:t>
                      </a:r>
                      <a:r>
                        <a:rPr lang="zh-CN" altLang="en-US" dirty="0" smtClean="0"/>
                        <a:t> </a:t>
                      </a:r>
                      <a:r>
                        <a:rPr lang="en-US" altLang="zh-CN" dirty="0" smtClean="0"/>
                        <a:t>R-CNN</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err="1" smtClean="0"/>
                        <a:t>AlexNet</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a:t>
                      </a:r>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r>
                        <a:rPr lang="en-US" altLang="zh-CN" dirty="0" smtClean="0"/>
                        <a:t>73.9</a:t>
                      </a:r>
                      <a:endParaRPr lang="zh-CN" altLang="en-US" dirty="0"/>
                    </a:p>
                  </a:txBody>
                  <a:tcPr anchor="ctr"/>
                </a:tc>
              </a:tr>
              <a:tr h="370840">
                <a:tc>
                  <a:txBody>
                    <a:bodyPr/>
                    <a:lstStyle/>
                    <a:p>
                      <a:pPr algn="ctr"/>
                      <a:r>
                        <a:rPr lang="en-US" altLang="zh-CN" dirty="0" smtClean="0"/>
                        <a:t>Pose</a:t>
                      </a:r>
                      <a:r>
                        <a:rPr lang="zh-CN" altLang="en-US" dirty="0" smtClean="0"/>
                        <a:t> </a:t>
                      </a:r>
                      <a:r>
                        <a:rPr lang="en-US" altLang="zh-CN" dirty="0" smtClean="0"/>
                        <a:t>Normalized</a:t>
                      </a:r>
                      <a:r>
                        <a:rPr lang="zh-CN" altLang="en-US" dirty="0" smtClean="0"/>
                        <a:t> </a:t>
                      </a:r>
                      <a:r>
                        <a:rPr lang="en-US" altLang="zh-CN" dirty="0" smtClean="0"/>
                        <a:t>CNN</a:t>
                      </a:r>
                      <a:r>
                        <a:rPr lang="zh-CN" altLang="en-US" dirty="0" smtClean="0"/>
                        <a:t> </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err="1" smtClean="0"/>
                        <a:t>AlexNet</a:t>
                      </a:r>
                      <a:endParaRPr lang="zh-CN" altLang="en-US" dirty="0" smtClean="0"/>
                    </a:p>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a:t>
                      </a:r>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r>
                        <a:rPr lang="en-US" altLang="zh-CN" dirty="0" smtClean="0"/>
                        <a:t>75.7</a:t>
                      </a:r>
                      <a:endParaRPr lang="zh-CN" altLang="en-US" dirty="0"/>
                    </a:p>
                  </a:txBody>
                  <a:tcPr anchor="ct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Pose</a:t>
                      </a:r>
                      <a:r>
                        <a:rPr lang="zh-CN" altLang="en-US" dirty="0" smtClean="0"/>
                        <a:t> </a:t>
                      </a:r>
                      <a:r>
                        <a:rPr lang="en-US" altLang="zh-CN" dirty="0" smtClean="0"/>
                        <a:t>Normalized</a:t>
                      </a:r>
                      <a:r>
                        <a:rPr lang="zh-CN" altLang="en-US" dirty="0" smtClean="0"/>
                        <a:t> </a:t>
                      </a:r>
                      <a:r>
                        <a:rPr lang="en-US" altLang="zh-CN" dirty="0" smtClean="0"/>
                        <a:t>CNN</a:t>
                      </a:r>
                      <a:r>
                        <a:rPr lang="zh-CN" altLang="en-US" dirty="0" smtClean="0"/>
                        <a:t> </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err="1" smtClean="0"/>
                        <a:t>AlexNet</a:t>
                      </a:r>
                      <a:endParaRPr lang="zh-CN" altLang="en-US" dirty="0" smtClean="0"/>
                    </a:p>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a:t>
                      </a:r>
                    </a:p>
                  </a:txBody>
                  <a:tcPr anchor="ctr"/>
                </a:tc>
                <a:tc>
                  <a:txBody>
                    <a:bodyPr/>
                    <a:lstStyle/>
                    <a:p>
                      <a:pPr algn="ctr"/>
                      <a:r>
                        <a:rPr lang="en-US" altLang="zh-CN" dirty="0" smtClean="0"/>
                        <a:t>85.4</a:t>
                      </a:r>
                      <a:endParaRPr lang="zh-CN" altLang="en-US" b="1" dirty="0"/>
                    </a:p>
                  </a:txBody>
                  <a:tcPr anchor="ctr"/>
                </a:tc>
              </a:tr>
              <a:tr h="370840">
                <a:tc>
                  <a:txBody>
                    <a:bodyPr/>
                    <a:lstStyle/>
                    <a:p>
                      <a:pPr algn="ctr"/>
                      <a:r>
                        <a:rPr lang="en-US" altLang="zh-CN" dirty="0" smtClean="0"/>
                        <a:t>Deep</a:t>
                      </a:r>
                      <a:r>
                        <a:rPr lang="zh-CN" altLang="en-US" baseline="0" dirty="0" smtClean="0"/>
                        <a:t> </a:t>
                      </a:r>
                      <a:r>
                        <a:rPr lang="en-US" altLang="zh-CN" baseline="0" dirty="0" smtClean="0"/>
                        <a:t>LAC</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kern="1200" dirty="0" err="1" smtClean="0">
                          <a:effectLst/>
                        </a:rPr>
                        <a:t>AlexNet</a:t>
                      </a:r>
                      <a:r>
                        <a:rPr lang="en-US" altLang="zh-CN" sz="1800" kern="1200" dirty="0" smtClean="0">
                          <a:effectLst/>
                        </a:rPr>
                        <a:t> </a:t>
                      </a:r>
                      <a:endParaRPr lang="en-US" altLang="zh-CN"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a:t>
                      </a:r>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r>
                        <a:rPr lang="en-US" altLang="zh-CN" dirty="0" smtClean="0"/>
                        <a:t>80.3</a:t>
                      </a:r>
                      <a:endParaRPr lang="zh-CN" altLang="en-US" dirty="0"/>
                    </a:p>
                  </a:txBody>
                  <a:tcPr anchor="ctr"/>
                </a:tc>
              </a:tr>
              <a:tr h="392127">
                <a:tc>
                  <a:txBody>
                    <a:bodyPr/>
                    <a:lstStyle/>
                    <a:p>
                      <a:pPr algn="ctr"/>
                      <a:r>
                        <a:rPr lang="en-US" altLang="zh-CN" dirty="0" smtClean="0"/>
                        <a:t>Part-stack</a:t>
                      </a:r>
                      <a:r>
                        <a:rPr lang="zh-CN" altLang="en-US" dirty="0" smtClean="0"/>
                        <a:t> </a:t>
                      </a:r>
                      <a:r>
                        <a:rPr lang="en-US" altLang="zh-CN" dirty="0" smtClean="0"/>
                        <a:t>CNN</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kern="1200" dirty="0" err="1" smtClean="0">
                          <a:effectLst/>
                        </a:rPr>
                        <a:t>AlexNet</a:t>
                      </a:r>
                      <a:r>
                        <a:rPr lang="en-US" altLang="zh-CN" sz="1800" kern="1200" dirty="0" smtClean="0">
                          <a:effectLst/>
                        </a:rPr>
                        <a:t> </a:t>
                      </a:r>
                      <a:endParaRPr lang="en-US" altLang="zh-CN"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a:t>
                      </a:r>
                    </a:p>
                  </a:txBody>
                  <a:tcPr anchor="ctr"/>
                </a:tc>
                <a:tc>
                  <a:txBody>
                    <a:bodyPr/>
                    <a:lstStyle/>
                    <a:p>
                      <a:pPr algn="ctr"/>
                      <a:endParaRPr lang="zh-CN" altLang="en-US"/>
                    </a:p>
                  </a:txBody>
                  <a:tcPr anchor="ctr"/>
                </a:tc>
                <a:tc>
                  <a:txBody>
                    <a:bodyPr/>
                    <a:lstStyle/>
                    <a:p>
                      <a:pPr algn="ctr"/>
                      <a:r>
                        <a:rPr lang="en-US" altLang="zh-CN" dirty="0" smtClean="0"/>
                        <a:t>76.2</a:t>
                      </a:r>
                      <a:endParaRPr lang="zh-CN" altLang="en-US" dirty="0"/>
                    </a:p>
                  </a:txBody>
                  <a:tcPr anchor="ctr"/>
                </a:tc>
              </a:tr>
              <a:tr h="370840">
                <a:tc>
                  <a:txBody>
                    <a:bodyPr/>
                    <a:lstStyle/>
                    <a:p>
                      <a:pPr algn="ctr"/>
                      <a:r>
                        <a:rPr lang="en-US" altLang="zh-CN" dirty="0" smtClean="0"/>
                        <a:t>Coarse-to-fine</a:t>
                      </a:r>
                      <a:endParaRPr lang="zh-CN" altLang="en-US" dirty="0"/>
                    </a:p>
                  </a:txBody>
                  <a:tcPr anchor="ctr"/>
                </a:tc>
                <a:tc>
                  <a:txBody>
                    <a:bodyPr/>
                    <a:lstStyle/>
                    <a:p>
                      <a:pPr algn="ctr"/>
                      <a:r>
                        <a:rPr lang="en-US" altLang="zh-CN" sz="1800" kern="1200" dirty="0" err="1" smtClean="0">
                          <a:effectLst/>
                        </a:rPr>
                        <a:t>AlexNet</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a:t>
                      </a:r>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r>
                        <a:rPr lang="en-US" altLang="zh-CN" dirty="0" smtClean="0"/>
                        <a:t>83.7</a:t>
                      </a:r>
                      <a:endParaRPr lang="zh-CN" altLang="en-US" dirty="0"/>
                    </a:p>
                  </a:txBody>
                  <a:tcPr anchor="ctr"/>
                </a:tc>
              </a:tr>
              <a:tr h="370840">
                <a:tc>
                  <a:txBody>
                    <a:bodyPr/>
                    <a:lstStyle/>
                    <a:p>
                      <a:pPr algn="ctr"/>
                      <a:r>
                        <a:rPr lang="en-US" altLang="zh-CN" dirty="0" smtClean="0"/>
                        <a:t>Mix</a:t>
                      </a:r>
                      <a:r>
                        <a:rPr lang="zh-CN" altLang="en-US" dirty="0" smtClean="0"/>
                        <a:t> </a:t>
                      </a:r>
                      <a:r>
                        <a:rPr lang="en-US" altLang="zh-CN" dirty="0" smtClean="0"/>
                        <a:t>DCNN</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kern="1200" dirty="0" err="1" smtClean="0">
                          <a:effectLst/>
                        </a:rPr>
                        <a:t>AlexNet</a:t>
                      </a:r>
                      <a:endParaRPr lang="zh-CN" altLang="en-US"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a:t>
                      </a:r>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r>
                        <a:rPr lang="en-US" altLang="zh-CN" dirty="0" smtClean="0"/>
                        <a:t>74.1</a:t>
                      </a:r>
                      <a:endParaRPr lang="zh-CN" altLang="en-US" dirty="0"/>
                    </a:p>
                  </a:txBody>
                  <a:tcPr anchor="ctr"/>
                </a:tc>
              </a:tr>
            </a:tbl>
          </a:graphicData>
        </a:graphic>
      </p:graphicFrame>
      <p:sp>
        <p:nvSpPr>
          <p:cNvPr id="5" name="文本框 4"/>
          <p:cNvSpPr txBox="1"/>
          <p:nvPr/>
        </p:nvSpPr>
        <p:spPr>
          <a:xfrm>
            <a:off x="1307805" y="1931439"/>
            <a:ext cx="9366410" cy="369332"/>
          </a:xfrm>
          <a:prstGeom prst="rect">
            <a:avLst/>
          </a:prstGeom>
          <a:noFill/>
        </p:spPr>
        <p:txBody>
          <a:bodyPr wrap="none" rtlCol="0">
            <a:spAutoFit/>
          </a:bodyPr>
          <a:lstStyle/>
          <a:p>
            <a:r>
              <a:rPr kumimoji="1" lang="en-US" altLang="zh-CN" dirty="0" smtClean="0"/>
              <a:t>Strongly-supervised</a:t>
            </a:r>
            <a:r>
              <a:rPr kumimoji="1" lang="zh-CN" altLang="en-US" dirty="0" smtClean="0"/>
              <a:t> </a:t>
            </a:r>
            <a:r>
              <a:rPr kumimoji="1" lang="en-US" altLang="zh-CN" dirty="0" smtClean="0"/>
              <a:t>fine-grained</a:t>
            </a:r>
            <a:r>
              <a:rPr kumimoji="1" lang="zh-CN" altLang="en-US" dirty="0" smtClean="0"/>
              <a:t> </a:t>
            </a:r>
            <a:r>
              <a:rPr kumimoji="1" lang="en-US" altLang="zh-CN" dirty="0" smtClean="0"/>
              <a:t>classification</a:t>
            </a:r>
            <a:r>
              <a:rPr kumimoji="1" lang="zh-CN" altLang="en-US" dirty="0" smtClean="0"/>
              <a:t> </a:t>
            </a:r>
            <a:r>
              <a:rPr kumimoji="1" lang="en-US" altLang="zh-CN" dirty="0" smtClean="0"/>
              <a:t>methods’</a:t>
            </a:r>
            <a:r>
              <a:rPr kumimoji="1" lang="zh-CN" altLang="en-US" dirty="0" smtClean="0"/>
              <a:t> </a:t>
            </a:r>
            <a:r>
              <a:rPr kumimoji="1" lang="en-US" altLang="zh-CN" dirty="0" smtClean="0"/>
              <a:t>classification</a:t>
            </a:r>
            <a:r>
              <a:rPr kumimoji="1" lang="zh-CN" altLang="en-US" dirty="0" smtClean="0"/>
              <a:t> </a:t>
            </a:r>
            <a:r>
              <a:rPr kumimoji="1" lang="en-US" altLang="zh-CN" dirty="0" smtClean="0"/>
              <a:t>results</a:t>
            </a:r>
            <a:r>
              <a:rPr kumimoji="1" lang="zh-CN" altLang="en-US" dirty="0" smtClean="0"/>
              <a:t> </a:t>
            </a:r>
            <a:r>
              <a:rPr kumimoji="1" lang="en-US" altLang="zh-CN" dirty="0" smtClean="0"/>
              <a:t>on</a:t>
            </a:r>
            <a:r>
              <a:rPr kumimoji="1" lang="zh-CN" altLang="en-US" dirty="0" smtClean="0"/>
              <a:t> </a:t>
            </a:r>
            <a:r>
              <a:rPr kumimoji="1" lang="en-US" altLang="zh-CN" dirty="0" smtClean="0"/>
              <a:t>CUB-2011</a:t>
            </a:r>
            <a:r>
              <a:rPr kumimoji="1" lang="zh-CN" altLang="en-US" dirty="0" smtClean="0"/>
              <a:t> </a:t>
            </a:r>
            <a:r>
              <a:rPr kumimoji="1" lang="en-US" altLang="zh-CN" dirty="0" smtClean="0"/>
              <a:t>dataset:</a:t>
            </a:r>
            <a:endParaRPr kumimoji="1" lang="zh-CN" altLang="en-US" dirty="0"/>
          </a:p>
        </p:txBody>
      </p:sp>
      <p:sp>
        <p:nvSpPr>
          <p:cNvPr id="6" name="幻灯片编号占位符 5"/>
          <p:cNvSpPr>
            <a:spLocks noGrp="1"/>
          </p:cNvSpPr>
          <p:nvPr>
            <p:ph type="sldNum" sz="quarter" idx="12"/>
          </p:nvPr>
        </p:nvSpPr>
        <p:spPr/>
        <p:txBody>
          <a:bodyPr/>
          <a:lstStyle/>
          <a:p>
            <a:fld id="{4FAB73BC-B049-4115-A692-8D63A059BFB8}" type="slidenum">
              <a:rPr lang="en-US" smtClean="0"/>
              <a:t>88</a:t>
            </a:fld>
            <a:endParaRPr lang="en-US" dirty="0"/>
          </a:p>
        </p:txBody>
      </p:sp>
    </p:spTree>
    <p:extLst>
      <p:ext uri="{BB962C8B-B14F-4D97-AF65-F5344CB8AC3E}">
        <p14:creationId xmlns:p14="http://schemas.microsoft.com/office/powerpoint/2010/main" val="10182044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Strongly-supervised</a:t>
            </a:r>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sp>
        <p:nvSpPr>
          <p:cNvPr id="6" name="内容占位符 5"/>
          <p:cNvSpPr>
            <a:spLocks noGrp="1"/>
          </p:cNvSpPr>
          <p:nvPr>
            <p:ph idx="1"/>
          </p:nvPr>
        </p:nvSpPr>
        <p:spPr/>
        <p:txBody>
          <a:bodyPr/>
          <a:lstStyle/>
          <a:p>
            <a:r>
              <a:rPr kumimoji="1" lang="en-US" altLang="zh-CN" dirty="0" smtClean="0"/>
              <a:t>1.</a:t>
            </a:r>
            <a:r>
              <a:rPr kumimoji="1" lang="zh-CN" altLang="en-US" dirty="0" smtClean="0"/>
              <a:t> </a:t>
            </a:r>
            <a:r>
              <a:rPr kumimoji="1" lang="en-US" altLang="zh-CN" dirty="0" smtClean="0"/>
              <a:t>Too</a:t>
            </a:r>
            <a:r>
              <a:rPr kumimoji="1" lang="zh-CN" altLang="en-US" dirty="0" smtClean="0"/>
              <a:t> </a:t>
            </a:r>
            <a:r>
              <a:rPr kumimoji="1" lang="en-US" altLang="zh-CN" dirty="0" smtClean="0"/>
              <a:t>much</a:t>
            </a:r>
            <a:r>
              <a:rPr kumimoji="1" lang="zh-CN" altLang="en-US" dirty="0" smtClean="0"/>
              <a:t> </a:t>
            </a:r>
            <a:r>
              <a:rPr kumimoji="1" lang="en-US" altLang="zh-CN" dirty="0" smtClean="0"/>
              <a:t>annotation</a:t>
            </a:r>
            <a:r>
              <a:rPr kumimoji="1" lang="zh-CN" altLang="en-US" dirty="0" smtClean="0"/>
              <a:t> </a:t>
            </a:r>
            <a:r>
              <a:rPr kumimoji="1" lang="en-US" altLang="zh-CN" dirty="0" smtClean="0"/>
              <a:t>costs</a:t>
            </a:r>
            <a:r>
              <a:rPr kumimoji="1" lang="zh-CN" altLang="en-US" dirty="0" smtClean="0"/>
              <a:t> </a:t>
            </a:r>
            <a:r>
              <a:rPr kumimoji="1" lang="en-US" altLang="zh-CN" dirty="0" smtClean="0"/>
              <a:t>a</a:t>
            </a:r>
            <a:r>
              <a:rPr kumimoji="1" lang="zh-CN" altLang="en-US" dirty="0" smtClean="0"/>
              <a:t> </a:t>
            </a:r>
            <a:r>
              <a:rPr kumimoji="1" lang="en-US" altLang="zh-CN" dirty="0" smtClean="0"/>
              <a:t>lot</a:t>
            </a:r>
          </a:p>
          <a:p>
            <a:r>
              <a:rPr kumimoji="1" lang="en-US" altLang="zh-CN" dirty="0" smtClean="0"/>
              <a:t>2.</a:t>
            </a:r>
            <a:r>
              <a:rPr kumimoji="1" lang="zh-CN" altLang="en-US" dirty="0" smtClean="0"/>
              <a:t> </a:t>
            </a:r>
            <a:r>
              <a:rPr kumimoji="1" lang="en-US" altLang="zh-CN" dirty="0" smtClean="0"/>
              <a:t>Without</a:t>
            </a:r>
            <a:r>
              <a:rPr kumimoji="1" lang="zh-CN" altLang="en-US" dirty="0" smtClean="0"/>
              <a:t> </a:t>
            </a:r>
            <a:r>
              <a:rPr kumimoji="1" lang="en-US" altLang="zh-CN" dirty="0" smtClean="0"/>
              <a:t>End</a:t>
            </a:r>
            <a:r>
              <a:rPr kumimoji="1" lang="zh-CN" altLang="en-US" dirty="0" smtClean="0"/>
              <a:t> </a:t>
            </a:r>
            <a:r>
              <a:rPr kumimoji="1" lang="en-US" altLang="zh-CN" dirty="0"/>
              <a:t>-</a:t>
            </a:r>
            <a:r>
              <a:rPr kumimoji="1" lang="zh-CN" altLang="en-US" dirty="0" smtClean="0"/>
              <a:t> </a:t>
            </a:r>
            <a:r>
              <a:rPr kumimoji="1" lang="en-US" altLang="zh-CN" dirty="0" smtClean="0"/>
              <a:t>to</a:t>
            </a:r>
            <a:r>
              <a:rPr kumimoji="1" lang="zh-CN" altLang="en-US" dirty="0" smtClean="0"/>
              <a:t> </a:t>
            </a:r>
            <a:r>
              <a:rPr kumimoji="1" lang="en-US" altLang="zh-CN" dirty="0"/>
              <a:t>-</a:t>
            </a:r>
            <a:r>
              <a:rPr kumimoji="1" lang="zh-CN" altLang="en-US" dirty="0" smtClean="0"/>
              <a:t> </a:t>
            </a:r>
            <a:r>
              <a:rPr kumimoji="1" lang="en-US" altLang="zh-CN" dirty="0" smtClean="0"/>
              <a:t>End</a:t>
            </a:r>
            <a:r>
              <a:rPr kumimoji="1" lang="zh-CN" altLang="en-US" dirty="0" smtClean="0"/>
              <a:t> </a:t>
            </a:r>
            <a:r>
              <a:rPr kumimoji="1" lang="en-US" altLang="zh-CN" dirty="0" smtClean="0"/>
              <a:t>training</a:t>
            </a:r>
          </a:p>
        </p:txBody>
      </p:sp>
      <p:sp>
        <p:nvSpPr>
          <p:cNvPr id="7" name="幻灯片编号占位符 6"/>
          <p:cNvSpPr>
            <a:spLocks noGrp="1"/>
          </p:cNvSpPr>
          <p:nvPr>
            <p:ph type="sldNum" sz="quarter" idx="12"/>
          </p:nvPr>
        </p:nvSpPr>
        <p:spPr/>
        <p:txBody>
          <a:bodyPr/>
          <a:lstStyle/>
          <a:p>
            <a:fld id="{4FAB73BC-B049-4115-A692-8D63A059BFB8}" type="slidenum">
              <a:rPr lang="en-US" smtClean="0"/>
              <a:t>89</a:t>
            </a:fld>
            <a:endParaRPr lang="en-US" dirty="0"/>
          </a:p>
        </p:txBody>
      </p:sp>
    </p:spTree>
    <p:extLst>
      <p:ext uri="{BB962C8B-B14F-4D97-AF65-F5344CB8AC3E}">
        <p14:creationId xmlns:p14="http://schemas.microsoft.com/office/powerpoint/2010/main" val="20866077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Datasets</a:t>
            </a:r>
            <a:endParaRPr kumimoji="1" lang="zh-CN" altLang="en-US" dirty="0"/>
          </a:p>
        </p:txBody>
      </p:sp>
      <p:sp>
        <p:nvSpPr>
          <p:cNvPr id="3" name="内容占位符 2"/>
          <p:cNvSpPr>
            <a:spLocks noGrp="1"/>
          </p:cNvSpPr>
          <p:nvPr>
            <p:ph idx="1"/>
          </p:nvPr>
        </p:nvSpPr>
        <p:spPr/>
        <p:txBody>
          <a:bodyPr/>
          <a:lstStyle/>
          <a:p>
            <a:r>
              <a:rPr kumimoji="1" lang="en-US" altLang="zh-CN" dirty="0" smtClean="0"/>
              <a:t>CIFAR-10</a:t>
            </a:r>
            <a:r>
              <a:rPr kumimoji="1" lang="zh-CN" altLang="en-US" dirty="0" smtClean="0"/>
              <a:t>：</a:t>
            </a:r>
            <a:endParaRPr kumimoji="1" lang="en-US" altLang="zh-CN" dirty="0" smtClean="0"/>
          </a:p>
          <a:p>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3832" y="2017805"/>
            <a:ext cx="4847698" cy="3679217"/>
          </a:xfrm>
          <a:prstGeom prst="rect">
            <a:avLst/>
          </a:prstGeom>
        </p:spPr>
      </p:pic>
      <p:sp>
        <p:nvSpPr>
          <p:cNvPr id="6" name="文本框 5"/>
          <p:cNvSpPr txBox="1"/>
          <p:nvPr/>
        </p:nvSpPr>
        <p:spPr>
          <a:xfrm>
            <a:off x="1192973" y="2544107"/>
            <a:ext cx="3506024" cy="923330"/>
          </a:xfrm>
          <a:prstGeom prst="rect">
            <a:avLst/>
          </a:prstGeom>
          <a:noFill/>
        </p:spPr>
        <p:txBody>
          <a:bodyPr wrap="none" rtlCol="0">
            <a:spAutoFit/>
          </a:bodyPr>
          <a:lstStyle/>
          <a:p>
            <a:r>
              <a:rPr kumimoji="1" lang="en-US" altLang="zh-CN" dirty="0" smtClean="0"/>
              <a:t>Number</a:t>
            </a:r>
            <a:r>
              <a:rPr kumimoji="1" lang="zh-CN" altLang="en-US" dirty="0" smtClean="0"/>
              <a:t> </a:t>
            </a:r>
            <a:r>
              <a:rPr kumimoji="1" lang="en-US" altLang="zh-CN" dirty="0" smtClean="0"/>
              <a:t>of</a:t>
            </a:r>
            <a:r>
              <a:rPr kumimoji="1" lang="zh-CN" altLang="en-US" dirty="0" smtClean="0"/>
              <a:t> </a:t>
            </a:r>
            <a:r>
              <a:rPr kumimoji="1" lang="en-US" altLang="zh-CN" dirty="0" smtClean="0"/>
              <a:t>training</a:t>
            </a:r>
            <a:r>
              <a:rPr kumimoji="1" lang="zh-CN" altLang="en-US" dirty="0" smtClean="0"/>
              <a:t> </a:t>
            </a:r>
            <a:r>
              <a:rPr kumimoji="1" lang="en-US" altLang="zh-CN" dirty="0" smtClean="0"/>
              <a:t>images</a:t>
            </a:r>
            <a:r>
              <a:rPr kumimoji="1" lang="zh-CN" altLang="en-US" dirty="0" smtClean="0"/>
              <a:t>：</a:t>
            </a:r>
            <a:r>
              <a:rPr kumimoji="1" lang="en-US" altLang="zh-CN" dirty="0" smtClean="0"/>
              <a:t>50000</a:t>
            </a:r>
          </a:p>
          <a:p>
            <a:r>
              <a:rPr kumimoji="1" lang="en-US" altLang="zh-CN" dirty="0" smtClean="0"/>
              <a:t>Number</a:t>
            </a:r>
            <a:r>
              <a:rPr kumimoji="1" lang="zh-CN" altLang="en-US" dirty="0" smtClean="0"/>
              <a:t> </a:t>
            </a:r>
            <a:r>
              <a:rPr kumimoji="1" lang="en-US" altLang="zh-CN" dirty="0" smtClean="0"/>
              <a:t>of</a:t>
            </a:r>
            <a:r>
              <a:rPr kumimoji="1" lang="zh-CN" altLang="en-US" dirty="0" smtClean="0"/>
              <a:t> </a:t>
            </a:r>
            <a:r>
              <a:rPr kumimoji="1" lang="en-US" altLang="zh-CN" dirty="0" smtClean="0"/>
              <a:t>testing</a:t>
            </a:r>
            <a:r>
              <a:rPr kumimoji="1" lang="zh-CN" altLang="en-US" dirty="0" smtClean="0"/>
              <a:t> </a:t>
            </a:r>
            <a:r>
              <a:rPr kumimoji="1" lang="en-US" altLang="zh-CN" dirty="0" smtClean="0"/>
              <a:t>images</a:t>
            </a:r>
            <a:r>
              <a:rPr kumimoji="1" lang="zh-CN" altLang="en-US" dirty="0" smtClean="0"/>
              <a:t>：</a:t>
            </a:r>
            <a:r>
              <a:rPr kumimoji="1" lang="en-US" altLang="zh-CN" dirty="0" smtClean="0"/>
              <a:t>10000</a:t>
            </a:r>
          </a:p>
          <a:p>
            <a:r>
              <a:rPr kumimoji="1" lang="en-US" altLang="zh-CN" dirty="0" smtClean="0"/>
              <a:t>Number</a:t>
            </a:r>
            <a:r>
              <a:rPr kumimoji="1" lang="zh-CN" altLang="en-US" dirty="0" smtClean="0"/>
              <a:t> </a:t>
            </a:r>
            <a:r>
              <a:rPr kumimoji="1" lang="en-US" altLang="zh-CN" dirty="0" smtClean="0"/>
              <a:t>of</a:t>
            </a:r>
            <a:r>
              <a:rPr kumimoji="1" lang="zh-CN" altLang="en-US" dirty="0" smtClean="0"/>
              <a:t> </a:t>
            </a:r>
            <a:r>
              <a:rPr kumimoji="1" lang="en-US" altLang="zh-CN" dirty="0" smtClean="0"/>
              <a:t>categories:</a:t>
            </a:r>
            <a:r>
              <a:rPr kumimoji="1" lang="zh-CN" altLang="en-US" dirty="0" smtClean="0"/>
              <a:t> </a:t>
            </a:r>
            <a:r>
              <a:rPr kumimoji="1" lang="en-US" altLang="zh-CN" dirty="0" smtClean="0"/>
              <a:t>10</a:t>
            </a:r>
            <a:endParaRPr kumimoji="1" lang="zh-CN" altLang="en-US" dirty="0"/>
          </a:p>
        </p:txBody>
      </p:sp>
      <p:sp>
        <p:nvSpPr>
          <p:cNvPr id="7" name="文本框 6"/>
          <p:cNvSpPr txBox="1"/>
          <p:nvPr/>
        </p:nvSpPr>
        <p:spPr>
          <a:xfrm>
            <a:off x="114786" y="6499300"/>
            <a:ext cx="2933304" cy="276999"/>
          </a:xfrm>
          <a:prstGeom prst="rect">
            <a:avLst/>
          </a:prstGeom>
          <a:noFill/>
        </p:spPr>
        <p:txBody>
          <a:bodyPr wrap="none" rtlCol="0">
            <a:spAutoFit/>
          </a:bodyPr>
          <a:lstStyle/>
          <a:p>
            <a:r>
              <a:rPr kumimoji="1" lang="en-US" altLang="zh-CN" sz="1200" dirty="0"/>
              <a:t>https://</a:t>
            </a:r>
            <a:r>
              <a:rPr kumimoji="1" lang="en-US" altLang="zh-CN" sz="1200" dirty="0" err="1"/>
              <a:t>www.cs.toronto.edu</a:t>
            </a:r>
            <a:r>
              <a:rPr kumimoji="1" lang="en-US" altLang="zh-CN" sz="1200" dirty="0"/>
              <a:t>/~</a:t>
            </a:r>
            <a:r>
              <a:rPr kumimoji="1" lang="en-US" altLang="zh-CN" sz="1200" dirty="0" err="1"/>
              <a:t>kriz</a:t>
            </a:r>
            <a:r>
              <a:rPr kumimoji="1" lang="en-US" altLang="zh-CN" sz="1200" dirty="0"/>
              <a:t>/</a:t>
            </a:r>
            <a:r>
              <a:rPr kumimoji="1" lang="en-US" altLang="zh-CN" sz="1200" dirty="0" err="1"/>
              <a:t>cifar.html</a:t>
            </a:r>
            <a:endParaRPr kumimoji="1" lang="zh-CN" altLang="en-US" sz="1200" dirty="0"/>
          </a:p>
        </p:txBody>
      </p:sp>
      <p:sp>
        <p:nvSpPr>
          <p:cNvPr id="8" name="文本框 7"/>
          <p:cNvSpPr txBox="1"/>
          <p:nvPr/>
        </p:nvSpPr>
        <p:spPr>
          <a:xfrm>
            <a:off x="1192973" y="4165810"/>
            <a:ext cx="3506024" cy="1200329"/>
          </a:xfrm>
          <a:prstGeom prst="rect">
            <a:avLst/>
          </a:prstGeom>
          <a:noFill/>
        </p:spPr>
        <p:txBody>
          <a:bodyPr wrap="none" rtlCol="0">
            <a:spAutoFit/>
          </a:bodyPr>
          <a:lstStyle/>
          <a:p>
            <a:r>
              <a:rPr kumimoji="1" lang="en-US" altLang="zh-CN" dirty="0" smtClean="0"/>
              <a:t>CIFAR-100:</a:t>
            </a:r>
          </a:p>
          <a:p>
            <a:r>
              <a:rPr kumimoji="1" lang="en-US" altLang="zh-CN" dirty="0" smtClean="0"/>
              <a:t>Number</a:t>
            </a:r>
            <a:r>
              <a:rPr kumimoji="1" lang="zh-CN" altLang="en-US" dirty="0" smtClean="0"/>
              <a:t> </a:t>
            </a:r>
            <a:r>
              <a:rPr kumimoji="1" lang="en-US" altLang="zh-CN" dirty="0" smtClean="0"/>
              <a:t>of</a:t>
            </a:r>
            <a:r>
              <a:rPr kumimoji="1" lang="zh-CN" altLang="en-US" dirty="0" smtClean="0"/>
              <a:t> </a:t>
            </a:r>
            <a:r>
              <a:rPr kumimoji="1" lang="en-US" altLang="zh-CN" dirty="0" smtClean="0"/>
              <a:t>training</a:t>
            </a:r>
            <a:r>
              <a:rPr kumimoji="1" lang="zh-CN" altLang="en-US" dirty="0" smtClean="0"/>
              <a:t> </a:t>
            </a:r>
            <a:r>
              <a:rPr kumimoji="1" lang="en-US" altLang="zh-CN" dirty="0" smtClean="0"/>
              <a:t>images</a:t>
            </a:r>
            <a:r>
              <a:rPr kumimoji="1" lang="zh-CN" altLang="en-US" dirty="0" smtClean="0"/>
              <a:t>：</a:t>
            </a:r>
            <a:r>
              <a:rPr kumimoji="1" lang="en-US" altLang="zh-CN" dirty="0" smtClean="0"/>
              <a:t>50000</a:t>
            </a:r>
          </a:p>
          <a:p>
            <a:r>
              <a:rPr kumimoji="1" lang="en-US" altLang="zh-CN" dirty="0" smtClean="0"/>
              <a:t>Number</a:t>
            </a:r>
            <a:r>
              <a:rPr kumimoji="1" lang="zh-CN" altLang="en-US" dirty="0" smtClean="0"/>
              <a:t> </a:t>
            </a:r>
            <a:r>
              <a:rPr kumimoji="1" lang="en-US" altLang="zh-CN" dirty="0" smtClean="0"/>
              <a:t>of</a:t>
            </a:r>
            <a:r>
              <a:rPr kumimoji="1" lang="zh-CN" altLang="en-US" dirty="0" smtClean="0"/>
              <a:t> </a:t>
            </a:r>
            <a:r>
              <a:rPr kumimoji="1" lang="en-US" altLang="zh-CN" dirty="0" smtClean="0"/>
              <a:t>testing</a:t>
            </a:r>
            <a:r>
              <a:rPr kumimoji="1" lang="zh-CN" altLang="en-US" dirty="0" smtClean="0"/>
              <a:t> </a:t>
            </a:r>
            <a:r>
              <a:rPr kumimoji="1" lang="en-US" altLang="zh-CN" dirty="0" smtClean="0"/>
              <a:t>images</a:t>
            </a:r>
            <a:r>
              <a:rPr kumimoji="1" lang="zh-CN" altLang="en-US" dirty="0" smtClean="0"/>
              <a:t>：</a:t>
            </a:r>
            <a:r>
              <a:rPr kumimoji="1" lang="en-US" altLang="zh-CN" dirty="0" smtClean="0"/>
              <a:t>10000</a:t>
            </a:r>
          </a:p>
          <a:p>
            <a:r>
              <a:rPr kumimoji="1" lang="en-US" altLang="zh-CN" dirty="0" smtClean="0"/>
              <a:t>Number</a:t>
            </a:r>
            <a:r>
              <a:rPr kumimoji="1" lang="zh-CN" altLang="en-US" dirty="0" smtClean="0"/>
              <a:t> </a:t>
            </a:r>
            <a:r>
              <a:rPr kumimoji="1" lang="en-US" altLang="zh-CN" dirty="0" smtClean="0"/>
              <a:t>of</a:t>
            </a:r>
            <a:r>
              <a:rPr kumimoji="1" lang="zh-CN" altLang="en-US" dirty="0" smtClean="0"/>
              <a:t> </a:t>
            </a:r>
            <a:r>
              <a:rPr kumimoji="1" lang="en-US" altLang="zh-CN" dirty="0" smtClean="0"/>
              <a:t>categories:</a:t>
            </a:r>
            <a:r>
              <a:rPr kumimoji="1" lang="zh-CN" altLang="en-US" dirty="0" smtClean="0"/>
              <a:t> </a:t>
            </a:r>
            <a:r>
              <a:rPr kumimoji="1" lang="en-US" altLang="zh-CN" dirty="0" smtClean="0"/>
              <a:t>100</a:t>
            </a:r>
            <a:endParaRPr kumimoji="1" lang="zh-CN" altLang="en-US" dirty="0"/>
          </a:p>
        </p:txBody>
      </p:sp>
      <p:sp>
        <p:nvSpPr>
          <p:cNvPr id="9" name="幻灯片编号占位符 8"/>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19403879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41289" y="1524496"/>
            <a:ext cx="10058400" cy="1856657"/>
          </a:xfrm>
        </p:spPr>
        <p:txBody>
          <a:bodyPr/>
          <a:lstStyle/>
          <a:p>
            <a:r>
              <a:rPr kumimoji="1" lang="en-US" altLang="zh-CN" dirty="0" smtClean="0"/>
              <a:t>Weakly-Supervised</a:t>
            </a:r>
            <a:r>
              <a:rPr kumimoji="1" lang="zh-CN" altLang="en-US" dirty="0" smtClean="0"/>
              <a:t> </a:t>
            </a:r>
            <a:endParaRPr kumimoji="1" lang="zh-CN" altLang="en-US" dirty="0"/>
          </a:p>
        </p:txBody>
      </p:sp>
      <p:sp>
        <p:nvSpPr>
          <p:cNvPr id="5" name="文本框 4"/>
          <p:cNvSpPr txBox="1"/>
          <p:nvPr/>
        </p:nvSpPr>
        <p:spPr>
          <a:xfrm>
            <a:off x="5116109" y="4739313"/>
            <a:ext cx="1393330" cy="369332"/>
          </a:xfrm>
          <a:prstGeom prst="rect">
            <a:avLst/>
          </a:prstGeom>
          <a:noFill/>
        </p:spPr>
        <p:txBody>
          <a:bodyPr wrap="none" rtlCol="0">
            <a:spAutoFit/>
          </a:bodyPr>
          <a:lstStyle/>
          <a:p>
            <a:r>
              <a:rPr kumimoji="1" lang="en-US" altLang="zh-CN" dirty="0" smtClean="0"/>
              <a:t>Only</a:t>
            </a:r>
            <a:r>
              <a:rPr kumimoji="1" lang="zh-CN" altLang="en-US" dirty="0" smtClean="0"/>
              <a:t> </a:t>
            </a:r>
            <a:r>
              <a:rPr kumimoji="1" lang="en-US" altLang="zh-CN" dirty="0" smtClean="0"/>
              <a:t>Label!!!</a:t>
            </a:r>
            <a:endParaRPr kumimoji="1" lang="zh-CN" altLang="en-US" dirty="0"/>
          </a:p>
        </p:txBody>
      </p:sp>
      <p:sp>
        <p:nvSpPr>
          <p:cNvPr id="6" name="幻灯片编号占位符 5"/>
          <p:cNvSpPr>
            <a:spLocks noGrp="1"/>
          </p:cNvSpPr>
          <p:nvPr>
            <p:ph type="sldNum" sz="quarter" idx="12"/>
          </p:nvPr>
        </p:nvSpPr>
        <p:spPr/>
        <p:txBody>
          <a:bodyPr/>
          <a:lstStyle/>
          <a:p>
            <a:fld id="{4FAB73BC-B049-4115-A692-8D63A059BFB8}" type="slidenum">
              <a:rPr lang="en-US" smtClean="0"/>
              <a:pPr/>
              <a:t>90</a:t>
            </a:fld>
            <a:endParaRPr lang="en-US" dirty="0"/>
          </a:p>
        </p:txBody>
      </p:sp>
    </p:spTree>
    <p:extLst>
      <p:ext uri="{BB962C8B-B14F-4D97-AF65-F5344CB8AC3E}">
        <p14:creationId xmlns:p14="http://schemas.microsoft.com/office/powerpoint/2010/main" val="4303748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Weakly-Supervised</a:t>
            </a:r>
            <a:r>
              <a:rPr kumimoji="1" lang="zh-CN" altLang="en-US" dirty="0" smtClean="0"/>
              <a:t>：</a:t>
            </a:r>
            <a:r>
              <a:rPr kumimoji="1" lang="en-US" altLang="zh-CN" dirty="0" smtClean="0"/>
              <a:t>Two-level</a:t>
            </a:r>
            <a:r>
              <a:rPr kumimoji="1" lang="zh-CN" altLang="en-US" dirty="0" smtClean="0"/>
              <a:t> </a:t>
            </a:r>
            <a:r>
              <a:rPr kumimoji="1" lang="en-US" altLang="zh-CN" dirty="0" smtClean="0"/>
              <a:t>Attention</a:t>
            </a:r>
            <a:endParaRPr kumimoji="1" lang="zh-CN" altLang="en-US" dirty="0"/>
          </a:p>
        </p:txBody>
      </p:sp>
      <p:sp>
        <p:nvSpPr>
          <p:cNvPr id="3" name="内容占位符 2"/>
          <p:cNvSpPr>
            <a:spLocks noGrp="1"/>
          </p:cNvSpPr>
          <p:nvPr>
            <p:ph idx="1"/>
          </p:nvPr>
        </p:nvSpPr>
        <p:spPr/>
        <p:txBody>
          <a:bodyPr/>
          <a:lstStyle/>
          <a:p>
            <a:r>
              <a:rPr kumimoji="1" lang="en-US" altLang="zh-CN" dirty="0" smtClean="0"/>
              <a:t>Object-Level</a:t>
            </a:r>
            <a:r>
              <a:rPr kumimoji="1" lang="zh-CN" altLang="en-US" dirty="0" smtClean="0"/>
              <a:t> </a:t>
            </a:r>
            <a:r>
              <a:rPr kumimoji="1" lang="en-US" altLang="zh-CN" dirty="0" smtClean="0"/>
              <a:t>&amp;</a:t>
            </a:r>
            <a:r>
              <a:rPr kumimoji="1" lang="zh-CN" altLang="en-US" dirty="0" smtClean="0"/>
              <a:t> </a:t>
            </a:r>
            <a:r>
              <a:rPr kumimoji="1" lang="en-US" altLang="zh-CN" dirty="0" smtClean="0"/>
              <a:t>Part-Level</a:t>
            </a:r>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pic>
        <p:nvPicPr>
          <p:cNvPr id="5" name="图片 4"/>
          <p:cNvPicPr>
            <a:picLocks noChangeAspect="1"/>
          </p:cNvPicPr>
          <p:nvPr/>
        </p:nvPicPr>
        <p:blipFill>
          <a:blip r:embed="rId4"/>
          <a:stretch>
            <a:fillRect/>
          </a:stretch>
        </p:blipFill>
        <p:spPr>
          <a:xfrm>
            <a:off x="1412343" y="2516500"/>
            <a:ext cx="9428273" cy="2389840"/>
          </a:xfrm>
          <a:prstGeom prst="rect">
            <a:avLst/>
          </a:prstGeom>
        </p:spPr>
      </p:pic>
      <p:sp>
        <p:nvSpPr>
          <p:cNvPr id="6" name="文本框 5"/>
          <p:cNvSpPr txBox="1"/>
          <p:nvPr/>
        </p:nvSpPr>
        <p:spPr>
          <a:xfrm>
            <a:off x="1573619" y="5422605"/>
            <a:ext cx="2834174" cy="923330"/>
          </a:xfrm>
          <a:prstGeom prst="rect">
            <a:avLst/>
          </a:prstGeom>
          <a:noFill/>
        </p:spPr>
        <p:txBody>
          <a:bodyPr wrap="none" rtlCol="0">
            <a:spAutoFit/>
          </a:bodyPr>
          <a:lstStyle/>
          <a:p>
            <a:pPr marL="342900" indent="-342900">
              <a:buAutoNum type="arabicPeriod"/>
            </a:pPr>
            <a:r>
              <a:rPr kumimoji="1" lang="en-US" altLang="zh-CN" dirty="0" smtClean="0"/>
              <a:t>Selective</a:t>
            </a:r>
            <a:r>
              <a:rPr kumimoji="1" lang="zh-CN" altLang="en-US" dirty="0" smtClean="0"/>
              <a:t> </a:t>
            </a:r>
            <a:r>
              <a:rPr kumimoji="1" lang="en-US" altLang="zh-CN" dirty="0" smtClean="0"/>
              <a:t>search:</a:t>
            </a:r>
            <a:r>
              <a:rPr kumimoji="1" lang="zh-CN" altLang="en-US" dirty="0" smtClean="0"/>
              <a:t> </a:t>
            </a:r>
            <a:r>
              <a:rPr kumimoji="1" lang="en-US" altLang="zh-CN" dirty="0" smtClean="0"/>
              <a:t>regions</a:t>
            </a:r>
          </a:p>
          <a:p>
            <a:pPr marL="342900" indent="-342900">
              <a:buAutoNum type="arabicPeriod"/>
            </a:pPr>
            <a:r>
              <a:rPr kumimoji="1" lang="en-US" altLang="zh-CN" dirty="0" smtClean="0"/>
              <a:t>CNN:</a:t>
            </a:r>
            <a:r>
              <a:rPr kumimoji="1" lang="zh-CN" altLang="en-US" dirty="0" smtClean="0"/>
              <a:t> </a:t>
            </a:r>
            <a:r>
              <a:rPr kumimoji="1" lang="en-US" altLang="zh-CN" dirty="0" smtClean="0"/>
              <a:t>regions</a:t>
            </a:r>
            <a:r>
              <a:rPr kumimoji="1" lang="zh-CN" altLang="en-US" dirty="0" smtClean="0"/>
              <a:t> </a:t>
            </a:r>
            <a:r>
              <a:rPr kumimoji="1" lang="en-US" altLang="zh-CN" dirty="0" smtClean="0"/>
              <a:t>selection</a:t>
            </a:r>
          </a:p>
          <a:p>
            <a:pPr marL="342900" indent="-342900">
              <a:buAutoNum type="arabicPeriod"/>
            </a:pPr>
            <a:endParaRPr kumimoji="1" lang="zh-CN" altLang="en-US" dirty="0"/>
          </a:p>
        </p:txBody>
      </p:sp>
      <p:sp>
        <p:nvSpPr>
          <p:cNvPr id="7" name="文本框 6"/>
          <p:cNvSpPr txBox="1"/>
          <p:nvPr/>
        </p:nvSpPr>
        <p:spPr>
          <a:xfrm>
            <a:off x="122872" y="6385359"/>
            <a:ext cx="8851008" cy="461665"/>
          </a:xfrm>
          <a:prstGeom prst="rect">
            <a:avLst/>
          </a:prstGeom>
          <a:noFill/>
        </p:spPr>
        <p:txBody>
          <a:bodyPr wrap="square" rtlCol="0">
            <a:spAutoFit/>
          </a:bodyPr>
          <a:lstStyle/>
          <a:p>
            <a:r>
              <a:rPr lang="en-US" altLang="zh-CN" sz="1200" dirty="0"/>
              <a:t>Xiao T, Xu Y, Yang K, et al. The application of two-level attention models in deep convolutional neural network for fine-grained image classification[C]//Proceedings of the IEEE Conference on Computer Vision and Pattern Recognition. 2015: 842-850.</a:t>
            </a:r>
            <a:endParaRPr kumimoji="1" lang="zh-CN" altLang="en-US" sz="1200" dirty="0"/>
          </a:p>
        </p:txBody>
      </p:sp>
      <p:sp>
        <p:nvSpPr>
          <p:cNvPr id="8" name="幻灯片编号占位符 7"/>
          <p:cNvSpPr>
            <a:spLocks noGrp="1"/>
          </p:cNvSpPr>
          <p:nvPr>
            <p:ph type="sldNum" sz="quarter" idx="12"/>
          </p:nvPr>
        </p:nvSpPr>
        <p:spPr/>
        <p:txBody>
          <a:bodyPr/>
          <a:lstStyle/>
          <a:p>
            <a:fld id="{4FAB73BC-B049-4115-A692-8D63A059BFB8}" type="slidenum">
              <a:rPr lang="en-US" smtClean="0"/>
              <a:t>91</a:t>
            </a:fld>
            <a:endParaRPr lang="en-US" dirty="0"/>
          </a:p>
        </p:txBody>
      </p:sp>
    </p:spTree>
    <p:extLst>
      <p:ext uri="{BB962C8B-B14F-4D97-AF65-F5344CB8AC3E}">
        <p14:creationId xmlns:p14="http://schemas.microsoft.com/office/powerpoint/2010/main" val="108819891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Weakly-Supervised</a:t>
            </a:r>
            <a:r>
              <a:rPr kumimoji="1" lang="zh-CN" altLang="en-US" dirty="0"/>
              <a:t>：</a:t>
            </a:r>
            <a:r>
              <a:rPr kumimoji="1" lang="en-US" altLang="zh-CN" dirty="0"/>
              <a:t>Two-level</a:t>
            </a:r>
            <a:r>
              <a:rPr kumimoji="1" lang="zh-CN" altLang="en-US" dirty="0"/>
              <a:t> </a:t>
            </a:r>
            <a:r>
              <a:rPr kumimoji="1" lang="en-US" altLang="zh-CN" dirty="0"/>
              <a:t>Attention</a:t>
            </a:r>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pic>
        <p:nvPicPr>
          <p:cNvPr id="5" name="图片 4"/>
          <p:cNvPicPr>
            <a:picLocks noChangeAspect="1"/>
          </p:cNvPicPr>
          <p:nvPr/>
        </p:nvPicPr>
        <p:blipFill>
          <a:blip r:embed="rId4"/>
          <a:stretch>
            <a:fillRect/>
          </a:stretch>
        </p:blipFill>
        <p:spPr>
          <a:xfrm>
            <a:off x="1998920" y="2095934"/>
            <a:ext cx="7182293" cy="3522960"/>
          </a:xfrm>
          <a:prstGeom prst="rect">
            <a:avLst/>
          </a:prstGeom>
        </p:spPr>
      </p:pic>
      <p:sp>
        <p:nvSpPr>
          <p:cNvPr id="6" name="文本框 5"/>
          <p:cNvSpPr txBox="1"/>
          <p:nvPr/>
        </p:nvSpPr>
        <p:spPr>
          <a:xfrm>
            <a:off x="712381" y="4114800"/>
            <a:ext cx="2049087" cy="369332"/>
          </a:xfrm>
          <a:prstGeom prst="rect">
            <a:avLst/>
          </a:prstGeom>
          <a:noFill/>
        </p:spPr>
        <p:txBody>
          <a:bodyPr wrap="none" rtlCol="0">
            <a:spAutoFit/>
          </a:bodyPr>
          <a:lstStyle/>
          <a:p>
            <a:r>
              <a:rPr kumimoji="1" lang="en-US" altLang="zh-CN" dirty="0" smtClean="0"/>
              <a:t>Spectral</a:t>
            </a:r>
            <a:r>
              <a:rPr kumimoji="1" lang="zh-CN" altLang="en-US" dirty="0" smtClean="0"/>
              <a:t> </a:t>
            </a:r>
            <a:r>
              <a:rPr kumimoji="1" lang="en-US" altLang="zh-CN" dirty="0" smtClean="0"/>
              <a:t>Clustering:</a:t>
            </a:r>
            <a:r>
              <a:rPr kumimoji="1" lang="zh-CN" altLang="en-US" dirty="0" smtClean="0"/>
              <a:t> </a:t>
            </a:r>
            <a:endParaRPr kumimoji="1" lang="zh-CN" altLang="en-US" dirty="0"/>
          </a:p>
        </p:txBody>
      </p:sp>
      <p:sp>
        <p:nvSpPr>
          <p:cNvPr id="9" name="文本框 8"/>
          <p:cNvSpPr txBox="1"/>
          <p:nvPr/>
        </p:nvSpPr>
        <p:spPr>
          <a:xfrm>
            <a:off x="122872" y="6385359"/>
            <a:ext cx="8851008" cy="461665"/>
          </a:xfrm>
          <a:prstGeom prst="rect">
            <a:avLst/>
          </a:prstGeom>
          <a:noFill/>
        </p:spPr>
        <p:txBody>
          <a:bodyPr wrap="square" rtlCol="0">
            <a:spAutoFit/>
          </a:bodyPr>
          <a:lstStyle/>
          <a:p>
            <a:r>
              <a:rPr lang="en-US" altLang="zh-CN" sz="1200" dirty="0"/>
              <a:t>Xiao T, Xu Y, Yang K, et al. The application of two-level attention models in deep convolutional neural network for fine-grained image classification[C]//Proceedings of the IEEE Conference on Computer Vision and Pattern Recognition. 2015: 842-850.</a:t>
            </a:r>
            <a:endParaRPr kumimoji="1" lang="zh-CN" altLang="en-US" sz="1200" dirty="0"/>
          </a:p>
        </p:txBody>
      </p:sp>
      <p:sp>
        <p:nvSpPr>
          <p:cNvPr id="10" name="幻灯片编号占位符 9"/>
          <p:cNvSpPr>
            <a:spLocks noGrp="1"/>
          </p:cNvSpPr>
          <p:nvPr>
            <p:ph type="sldNum" sz="quarter" idx="12"/>
          </p:nvPr>
        </p:nvSpPr>
        <p:spPr/>
        <p:txBody>
          <a:bodyPr/>
          <a:lstStyle/>
          <a:p>
            <a:fld id="{4FAB73BC-B049-4115-A692-8D63A059BFB8}" type="slidenum">
              <a:rPr lang="en-US" smtClean="0"/>
              <a:t>92</a:t>
            </a:fld>
            <a:endParaRPr lang="en-US" dirty="0"/>
          </a:p>
        </p:txBody>
      </p:sp>
    </p:spTree>
    <p:extLst>
      <p:ext uri="{BB962C8B-B14F-4D97-AF65-F5344CB8AC3E}">
        <p14:creationId xmlns:p14="http://schemas.microsoft.com/office/powerpoint/2010/main" val="138837613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Weakly-Supervised</a:t>
            </a:r>
            <a:r>
              <a:rPr kumimoji="1" lang="zh-CN" altLang="en-US" dirty="0"/>
              <a:t>：</a:t>
            </a:r>
            <a:r>
              <a:rPr kumimoji="1" lang="en-US" altLang="zh-CN" dirty="0"/>
              <a:t>Two-level</a:t>
            </a:r>
            <a:r>
              <a:rPr kumimoji="1" lang="zh-CN" altLang="en-US" dirty="0"/>
              <a:t> </a:t>
            </a:r>
            <a:r>
              <a:rPr kumimoji="1" lang="en-US" altLang="zh-CN" dirty="0"/>
              <a:t>Attention</a:t>
            </a:r>
            <a:endParaRPr kumimoji="1" lang="zh-CN" altLang="en-US" dirty="0"/>
          </a:p>
        </p:txBody>
      </p:sp>
      <p:pic>
        <p:nvPicPr>
          <p:cNvPr id="5" name="内容占位符 4"/>
          <p:cNvPicPr>
            <a:picLocks noGrp="1" noChangeAspect="1"/>
          </p:cNvPicPr>
          <p:nvPr>
            <p:ph idx="1"/>
          </p:nvPr>
        </p:nvPicPr>
        <p:blipFill>
          <a:blip r:embed="rId2"/>
          <a:stretch>
            <a:fillRect/>
          </a:stretch>
        </p:blipFill>
        <p:spPr>
          <a:xfrm>
            <a:off x="3122613" y="2143125"/>
            <a:ext cx="6007100" cy="3429000"/>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sp>
        <p:nvSpPr>
          <p:cNvPr id="6" name="文本框 5"/>
          <p:cNvSpPr txBox="1"/>
          <p:nvPr/>
        </p:nvSpPr>
        <p:spPr>
          <a:xfrm>
            <a:off x="80341" y="6396335"/>
            <a:ext cx="8851008" cy="461665"/>
          </a:xfrm>
          <a:prstGeom prst="rect">
            <a:avLst/>
          </a:prstGeom>
          <a:noFill/>
        </p:spPr>
        <p:txBody>
          <a:bodyPr wrap="square" rtlCol="0">
            <a:spAutoFit/>
          </a:bodyPr>
          <a:lstStyle/>
          <a:p>
            <a:r>
              <a:rPr lang="en-US" altLang="zh-CN" sz="1200" dirty="0"/>
              <a:t>Xiao T, Xu Y, Yang K, et al. The application of two-level attention models in deep convolutional neural network for fine-grained image classification[C]//Proceedings of the IEEE Conference on Computer Vision and Pattern Recognition. 2015: 842-850.</a:t>
            </a:r>
            <a:endParaRPr kumimoji="1" lang="zh-CN" altLang="en-US" sz="1200" dirty="0"/>
          </a:p>
        </p:txBody>
      </p:sp>
      <p:sp>
        <p:nvSpPr>
          <p:cNvPr id="7" name="幻灯片编号占位符 6"/>
          <p:cNvSpPr>
            <a:spLocks noGrp="1"/>
          </p:cNvSpPr>
          <p:nvPr>
            <p:ph type="sldNum" sz="quarter" idx="12"/>
          </p:nvPr>
        </p:nvSpPr>
        <p:spPr/>
        <p:txBody>
          <a:bodyPr/>
          <a:lstStyle/>
          <a:p>
            <a:fld id="{4FAB73BC-B049-4115-A692-8D63A059BFB8}" type="slidenum">
              <a:rPr lang="en-US" smtClean="0"/>
              <a:t>93</a:t>
            </a:fld>
            <a:endParaRPr lang="en-US" dirty="0"/>
          </a:p>
        </p:txBody>
      </p:sp>
    </p:spTree>
    <p:extLst>
      <p:ext uri="{BB962C8B-B14F-4D97-AF65-F5344CB8AC3E}">
        <p14:creationId xmlns:p14="http://schemas.microsoft.com/office/powerpoint/2010/main" val="130938567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Weakly-Supervised</a:t>
            </a:r>
            <a:r>
              <a:rPr kumimoji="1" lang="zh-CN" altLang="en-US" dirty="0"/>
              <a:t>：</a:t>
            </a:r>
            <a:r>
              <a:rPr kumimoji="1" lang="en-US" altLang="zh-CN" dirty="0"/>
              <a:t>Two-level</a:t>
            </a:r>
            <a:r>
              <a:rPr kumimoji="1" lang="zh-CN" altLang="en-US" dirty="0"/>
              <a:t> </a:t>
            </a:r>
            <a:r>
              <a:rPr kumimoji="1" lang="en-US" altLang="zh-CN" dirty="0"/>
              <a:t>Attention</a:t>
            </a:r>
            <a:endParaRPr kumimoji="1" lang="zh-CN" altLang="en-US" dirty="0"/>
          </a:p>
        </p:txBody>
      </p:sp>
      <p:pic>
        <p:nvPicPr>
          <p:cNvPr id="5" name="内容占位符 4"/>
          <p:cNvPicPr>
            <a:picLocks noGrp="1" noChangeAspect="1"/>
          </p:cNvPicPr>
          <p:nvPr>
            <p:ph idx="1"/>
          </p:nvPr>
        </p:nvPicPr>
        <p:blipFill>
          <a:blip r:embed="rId3"/>
          <a:stretch>
            <a:fillRect/>
          </a:stretch>
        </p:blipFill>
        <p:spPr>
          <a:xfrm>
            <a:off x="1097280" y="2616477"/>
            <a:ext cx="7168834" cy="2889763"/>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sp>
        <p:nvSpPr>
          <p:cNvPr id="6" name="文本框 5"/>
          <p:cNvSpPr txBox="1"/>
          <p:nvPr/>
        </p:nvSpPr>
        <p:spPr>
          <a:xfrm>
            <a:off x="122872" y="6385359"/>
            <a:ext cx="8851008" cy="461665"/>
          </a:xfrm>
          <a:prstGeom prst="rect">
            <a:avLst/>
          </a:prstGeom>
          <a:noFill/>
        </p:spPr>
        <p:txBody>
          <a:bodyPr wrap="square" rtlCol="0">
            <a:spAutoFit/>
          </a:bodyPr>
          <a:lstStyle/>
          <a:p>
            <a:r>
              <a:rPr lang="en-US" altLang="zh-CN" sz="1200" dirty="0"/>
              <a:t>Xiao T, Xu Y, Yang K, et al. The application of two-level attention models in deep convolutional neural network for fine-grained image classification[C]//Proceedings of the IEEE Conference on Computer Vision and Pattern Recognition. 2015: 842-850.</a:t>
            </a:r>
            <a:endParaRPr kumimoji="1" lang="zh-CN" altLang="en-US" sz="1200" dirty="0"/>
          </a:p>
        </p:txBody>
      </p:sp>
      <p:pic>
        <p:nvPicPr>
          <p:cNvPr id="7" name="图片 6"/>
          <p:cNvPicPr>
            <a:picLocks noChangeAspect="1"/>
          </p:cNvPicPr>
          <p:nvPr/>
        </p:nvPicPr>
        <p:blipFill>
          <a:blip r:embed="rId5"/>
          <a:stretch>
            <a:fillRect/>
          </a:stretch>
        </p:blipFill>
        <p:spPr>
          <a:xfrm>
            <a:off x="8794897" y="3009362"/>
            <a:ext cx="3240716" cy="1051997"/>
          </a:xfrm>
          <a:prstGeom prst="rect">
            <a:avLst/>
          </a:prstGeom>
        </p:spPr>
      </p:pic>
      <p:sp>
        <p:nvSpPr>
          <p:cNvPr id="8" name="幻灯片编号占位符 7"/>
          <p:cNvSpPr>
            <a:spLocks noGrp="1"/>
          </p:cNvSpPr>
          <p:nvPr>
            <p:ph type="sldNum" sz="quarter" idx="12"/>
          </p:nvPr>
        </p:nvSpPr>
        <p:spPr/>
        <p:txBody>
          <a:bodyPr/>
          <a:lstStyle/>
          <a:p>
            <a:fld id="{4FAB73BC-B049-4115-A692-8D63A059BFB8}" type="slidenum">
              <a:rPr lang="en-US" smtClean="0"/>
              <a:t>94</a:t>
            </a:fld>
            <a:endParaRPr lang="en-US" dirty="0"/>
          </a:p>
        </p:txBody>
      </p:sp>
    </p:spTree>
    <p:extLst>
      <p:ext uri="{BB962C8B-B14F-4D97-AF65-F5344CB8AC3E}">
        <p14:creationId xmlns:p14="http://schemas.microsoft.com/office/powerpoint/2010/main" val="202782586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Weakly-Supervised</a:t>
            </a:r>
            <a:r>
              <a:rPr kumimoji="1" lang="zh-CN" altLang="en-US" dirty="0"/>
              <a:t>：</a:t>
            </a:r>
            <a:r>
              <a:rPr kumimoji="1" lang="en-US" altLang="zh-CN" dirty="0"/>
              <a:t>Two-level</a:t>
            </a:r>
            <a:r>
              <a:rPr kumimoji="1" lang="zh-CN" altLang="en-US" dirty="0"/>
              <a:t> </a:t>
            </a:r>
            <a:r>
              <a:rPr kumimoji="1" lang="en-US" altLang="zh-CN" dirty="0"/>
              <a:t>Attention</a:t>
            </a:r>
            <a:endParaRPr kumimoji="1" lang="zh-CN" altLang="en-US" dirty="0"/>
          </a:p>
        </p:txBody>
      </p:sp>
      <p:sp>
        <p:nvSpPr>
          <p:cNvPr id="3" name="内容占位符 2"/>
          <p:cNvSpPr>
            <a:spLocks noGrp="1"/>
          </p:cNvSpPr>
          <p:nvPr>
            <p:ph idx="1"/>
          </p:nvPr>
        </p:nvSpPr>
        <p:spPr/>
        <p:txBody>
          <a:bodyPr/>
          <a:lstStyle/>
          <a:p>
            <a:r>
              <a:rPr kumimoji="1" lang="zh-CN" altLang="en-US" dirty="0" smtClean="0"/>
              <a:t> </a:t>
            </a:r>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pic>
        <p:nvPicPr>
          <p:cNvPr id="5" name="图片 4"/>
          <p:cNvPicPr>
            <a:picLocks noChangeAspect="1"/>
          </p:cNvPicPr>
          <p:nvPr/>
        </p:nvPicPr>
        <p:blipFill rotWithShape="1">
          <a:blip r:embed="rId4"/>
          <a:srcRect t="2381" b="-1"/>
          <a:stretch/>
        </p:blipFill>
        <p:spPr>
          <a:xfrm>
            <a:off x="2350223" y="2670807"/>
            <a:ext cx="7552513" cy="1186607"/>
          </a:xfrm>
          <a:prstGeom prst="rect">
            <a:avLst/>
          </a:prstGeom>
        </p:spPr>
      </p:pic>
      <p:graphicFrame>
        <p:nvGraphicFramePr>
          <p:cNvPr id="7" name="表格 6"/>
          <p:cNvGraphicFramePr>
            <a:graphicFrameLocks noGrp="1"/>
          </p:cNvGraphicFramePr>
          <p:nvPr>
            <p:extLst>
              <p:ext uri="{D42A27DB-BD31-4B8C-83A1-F6EECF244321}">
                <p14:modId xmlns:p14="http://schemas.microsoft.com/office/powerpoint/2010/main" val="1992529631"/>
              </p:ext>
            </p:extLst>
          </p:nvPr>
        </p:nvGraphicFramePr>
        <p:xfrm>
          <a:off x="4252788" y="4799443"/>
          <a:ext cx="4253259" cy="761384"/>
        </p:xfrm>
        <a:graphic>
          <a:graphicData uri="http://schemas.openxmlformats.org/drawingml/2006/table">
            <a:tbl>
              <a:tblPr firstRow="1" bandRow="1">
                <a:tableStyleId>{5940675A-B579-460E-94D1-54222C63F5DA}</a:tableStyleId>
              </a:tblPr>
              <a:tblGrid>
                <a:gridCol w="1417753"/>
                <a:gridCol w="1417753"/>
                <a:gridCol w="1417753"/>
              </a:tblGrid>
              <a:tr h="380692">
                <a:tc>
                  <a:txBody>
                    <a:bodyPr/>
                    <a:lstStyle/>
                    <a:p>
                      <a:pPr algn="ctr"/>
                      <a:r>
                        <a:rPr lang="en-US" altLang="zh-CN" dirty="0" smtClean="0"/>
                        <a:t>CNN</a:t>
                      </a:r>
                      <a:endParaRPr lang="zh-CN" altLang="en-US" dirty="0"/>
                    </a:p>
                  </a:txBody>
                  <a:tcPr anchor="ctr"/>
                </a:tc>
                <a:tc>
                  <a:txBody>
                    <a:bodyPr/>
                    <a:lstStyle/>
                    <a:p>
                      <a:pPr algn="ctr"/>
                      <a:r>
                        <a:rPr lang="en-US" altLang="zh-CN" dirty="0" err="1" smtClean="0"/>
                        <a:t>AlexNet</a:t>
                      </a:r>
                      <a:endParaRPr lang="zh-CN" altLang="en-US" dirty="0"/>
                    </a:p>
                  </a:txBody>
                  <a:tcPr anchor="ctr"/>
                </a:tc>
                <a:tc>
                  <a:txBody>
                    <a:bodyPr/>
                    <a:lstStyle/>
                    <a:p>
                      <a:pPr algn="ctr"/>
                      <a:r>
                        <a:rPr lang="en-US" altLang="zh-CN" dirty="0" err="1" smtClean="0"/>
                        <a:t>VGGNet</a:t>
                      </a:r>
                      <a:endParaRPr lang="zh-CN" altLang="en-US" dirty="0"/>
                    </a:p>
                  </a:txBody>
                  <a:tcPr anchor="ctr"/>
                </a:tc>
              </a:tr>
              <a:tr h="380692">
                <a:tc>
                  <a:txBody>
                    <a:bodyPr/>
                    <a:lstStyle/>
                    <a:p>
                      <a:pPr algn="ctr"/>
                      <a:r>
                        <a:rPr lang="en-US" altLang="zh-CN" dirty="0" smtClean="0"/>
                        <a:t>Accuracy</a:t>
                      </a:r>
                      <a:r>
                        <a:rPr lang="zh-CN" altLang="en-US" dirty="0" smtClean="0"/>
                        <a:t> </a:t>
                      </a:r>
                      <a:r>
                        <a:rPr lang="en-US" altLang="zh-CN" dirty="0" smtClean="0"/>
                        <a:t>(%)</a:t>
                      </a:r>
                      <a:endParaRPr lang="zh-CN" altLang="en-US" dirty="0"/>
                    </a:p>
                  </a:txBody>
                  <a:tcPr anchor="ctr"/>
                </a:tc>
                <a:tc>
                  <a:txBody>
                    <a:bodyPr/>
                    <a:lstStyle/>
                    <a:p>
                      <a:pPr algn="ctr"/>
                      <a:r>
                        <a:rPr lang="en-US" altLang="zh-CN" dirty="0" smtClean="0"/>
                        <a:t>69.7</a:t>
                      </a:r>
                      <a:endParaRPr lang="zh-CN" altLang="en-US" dirty="0"/>
                    </a:p>
                  </a:txBody>
                  <a:tcPr anchor="ctr"/>
                </a:tc>
                <a:tc>
                  <a:txBody>
                    <a:bodyPr/>
                    <a:lstStyle/>
                    <a:p>
                      <a:pPr algn="ctr"/>
                      <a:r>
                        <a:rPr lang="en-US" altLang="zh-CN" dirty="0" smtClean="0"/>
                        <a:t>77.9</a:t>
                      </a:r>
                      <a:endParaRPr lang="zh-CN" altLang="en-US" dirty="0"/>
                    </a:p>
                  </a:txBody>
                  <a:tcPr anchor="ctr"/>
                </a:tc>
              </a:tr>
            </a:tbl>
          </a:graphicData>
        </a:graphic>
      </p:graphicFrame>
      <p:sp>
        <p:nvSpPr>
          <p:cNvPr id="8" name="文本框 7"/>
          <p:cNvSpPr txBox="1"/>
          <p:nvPr/>
        </p:nvSpPr>
        <p:spPr>
          <a:xfrm>
            <a:off x="122872" y="6342827"/>
            <a:ext cx="8851008" cy="461665"/>
          </a:xfrm>
          <a:prstGeom prst="rect">
            <a:avLst/>
          </a:prstGeom>
          <a:noFill/>
        </p:spPr>
        <p:txBody>
          <a:bodyPr wrap="square" rtlCol="0">
            <a:spAutoFit/>
          </a:bodyPr>
          <a:lstStyle/>
          <a:p>
            <a:r>
              <a:rPr lang="en-US" altLang="zh-CN" sz="1200" dirty="0"/>
              <a:t>Xiao T, Xu Y, Yang K, et al. The application of two-level attention models in deep convolutional neural network for fine-grained image classification[C]//Proceedings of the IEEE Conference on Computer Vision and Pattern Recognition. 2015: 842-850.</a:t>
            </a:r>
            <a:endParaRPr kumimoji="1" lang="zh-CN" altLang="en-US" sz="1200" dirty="0"/>
          </a:p>
        </p:txBody>
      </p:sp>
      <p:sp>
        <p:nvSpPr>
          <p:cNvPr id="9" name="幻灯片编号占位符 8"/>
          <p:cNvSpPr>
            <a:spLocks noGrp="1"/>
          </p:cNvSpPr>
          <p:nvPr>
            <p:ph type="sldNum" sz="quarter" idx="12"/>
          </p:nvPr>
        </p:nvSpPr>
        <p:spPr/>
        <p:txBody>
          <a:bodyPr/>
          <a:lstStyle/>
          <a:p>
            <a:fld id="{4FAB73BC-B049-4115-A692-8D63A059BFB8}" type="slidenum">
              <a:rPr lang="en-US" smtClean="0"/>
              <a:t>95</a:t>
            </a:fld>
            <a:endParaRPr lang="en-US" dirty="0"/>
          </a:p>
        </p:txBody>
      </p:sp>
    </p:spTree>
    <p:extLst>
      <p:ext uri="{BB962C8B-B14F-4D97-AF65-F5344CB8AC3E}">
        <p14:creationId xmlns:p14="http://schemas.microsoft.com/office/powerpoint/2010/main" val="117629271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Weakly-</a:t>
            </a:r>
            <a:r>
              <a:rPr kumimoji="1" lang="en-US" altLang="zh-CN" dirty="0" smtClean="0"/>
              <a:t>Supervised</a:t>
            </a:r>
            <a:r>
              <a:rPr kumimoji="1" lang="zh-CN" altLang="en-US" dirty="0" smtClean="0"/>
              <a:t>：</a:t>
            </a:r>
            <a:r>
              <a:rPr kumimoji="1" lang="en-US" altLang="zh-CN" dirty="0" smtClean="0"/>
              <a:t>B-CNN</a:t>
            </a:r>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sp>
        <p:nvSpPr>
          <p:cNvPr id="5" name="文本框 4"/>
          <p:cNvSpPr txBox="1"/>
          <p:nvPr/>
        </p:nvSpPr>
        <p:spPr>
          <a:xfrm>
            <a:off x="202019" y="6396335"/>
            <a:ext cx="9208680" cy="461665"/>
          </a:xfrm>
          <a:prstGeom prst="rect">
            <a:avLst/>
          </a:prstGeom>
          <a:noFill/>
        </p:spPr>
        <p:txBody>
          <a:bodyPr wrap="square" rtlCol="0">
            <a:spAutoFit/>
          </a:bodyPr>
          <a:lstStyle/>
          <a:p>
            <a:r>
              <a:rPr lang="en-US" altLang="zh-CN" sz="1200" dirty="0"/>
              <a:t>Lin T Y, </a:t>
            </a:r>
            <a:r>
              <a:rPr lang="en-US" altLang="zh-CN" sz="1200" dirty="0" err="1"/>
              <a:t>RoyChowdhury</a:t>
            </a:r>
            <a:r>
              <a:rPr lang="en-US" altLang="zh-CN" sz="1200" dirty="0"/>
              <a:t> A, </a:t>
            </a:r>
            <a:r>
              <a:rPr lang="en-US" altLang="zh-CN" sz="1200" dirty="0" err="1"/>
              <a:t>Maji</a:t>
            </a:r>
            <a:r>
              <a:rPr lang="en-US" altLang="zh-CN" sz="1200" dirty="0"/>
              <a:t> S. Bilinear </a:t>
            </a:r>
            <a:r>
              <a:rPr lang="en-US" altLang="zh-CN" sz="1200" dirty="0" err="1"/>
              <a:t>cnn</a:t>
            </a:r>
            <a:r>
              <a:rPr lang="en-US" altLang="zh-CN" sz="1200" dirty="0"/>
              <a:t> models for fine-grained visual recognition[C]//Proceedings of the IEEE International Conference on Computer Vision. 2015: 1449-1457.</a:t>
            </a:r>
            <a:endParaRPr kumimoji="1" lang="zh-CN" altLang="en-US" sz="1200" dirty="0"/>
          </a:p>
        </p:txBody>
      </p:sp>
      <p:pic>
        <p:nvPicPr>
          <p:cNvPr id="6" name="图片 5"/>
          <p:cNvPicPr>
            <a:picLocks noChangeAspect="1"/>
          </p:cNvPicPr>
          <p:nvPr/>
        </p:nvPicPr>
        <p:blipFill>
          <a:blip r:embed="rId4"/>
          <a:stretch>
            <a:fillRect/>
          </a:stretch>
        </p:blipFill>
        <p:spPr>
          <a:xfrm>
            <a:off x="1192295" y="2550780"/>
            <a:ext cx="5659389" cy="2744234"/>
          </a:xfrm>
          <a:prstGeom prst="rect">
            <a:avLst/>
          </a:prstGeom>
        </p:spPr>
      </p:pic>
      <p:sp>
        <p:nvSpPr>
          <p:cNvPr id="7" name="文本框 6"/>
          <p:cNvSpPr txBox="1"/>
          <p:nvPr/>
        </p:nvSpPr>
        <p:spPr>
          <a:xfrm>
            <a:off x="1192295" y="1879660"/>
            <a:ext cx="2148345" cy="369332"/>
          </a:xfrm>
          <a:prstGeom prst="rect">
            <a:avLst/>
          </a:prstGeom>
          <a:noFill/>
        </p:spPr>
        <p:txBody>
          <a:bodyPr wrap="none" rtlCol="0">
            <a:spAutoFit/>
          </a:bodyPr>
          <a:lstStyle/>
          <a:p>
            <a:r>
              <a:rPr lang="en-US" altLang="zh-CN"/>
              <a:t>Bilinear CNN Model </a:t>
            </a:r>
            <a:r>
              <a:rPr kumimoji="1" lang="en-US" altLang="zh-CN" smtClean="0"/>
              <a:t>:</a:t>
            </a:r>
            <a:endParaRPr lang="en-US" altLang="zh-CN"/>
          </a:p>
        </p:txBody>
      </p:sp>
      <mc:AlternateContent xmlns:mc="http://schemas.openxmlformats.org/markup-compatibility/2006" xmlns:a14="http://schemas.microsoft.com/office/drawing/2010/main">
        <mc:Choice Requires="a14">
          <p:sp>
            <p:nvSpPr>
              <p:cNvPr id="9" name="文本框 8"/>
              <p:cNvSpPr txBox="1"/>
              <p:nvPr/>
            </p:nvSpPr>
            <p:spPr>
              <a:xfrm>
                <a:off x="8340480" y="2550780"/>
                <a:ext cx="16837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charset="0"/>
                        </a:rPr>
                        <m:t>𝐵</m:t>
                      </m:r>
                      <m:r>
                        <a:rPr kumimoji="1" lang="en-US" altLang="zh-CN" b="0" i="1" smtClean="0">
                          <a:latin typeface="Cambria Math" charset="0"/>
                        </a:rPr>
                        <m:t>=</m:t>
                      </m:r>
                      <m:d>
                        <m:dPr>
                          <m:ctrlPr>
                            <a:rPr kumimoji="1" lang="mr-IN" altLang="zh-CN" b="0" i="1" smtClean="0">
                              <a:latin typeface="Cambria Math" charset="0"/>
                            </a:rPr>
                          </m:ctrlPr>
                        </m:dPr>
                        <m:e>
                          <m:sSub>
                            <m:sSubPr>
                              <m:ctrlPr>
                                <a:rPr kumimoji="1" lang="en-US" altLang="zh-CN" b="0" i="1" smtClean="0">
                                  <a:latin typeface="Cambria Math" charset="0"/>
                                </a:rPr>
                              </m:ctrlPr>
                            </m:sSubPr>
                            <m:e>
                              <m:r>
                                <a:rPr kumimoji="1" lang="en-US" altLang="zh-CN" b="0" i="1" smtClean="0">
                                  <a:latin typeface="Cambria Math" charset="0"/>
                                </a:rPr>
                                <m:t>𝑓</m:t>
                              </m:r>
                            </m:e>
                            <m:sub>
                              <m:r>
                                <a:rPr kumimoji="1" lang="en-US" altLang="zh-CN" b="0" i="1" smtClean="0">
                                  <a:latin typeface="Cambria Math" charset="0"/>
                                </a:rPr>
                                <m:t>𝐴</m:t>
                              </m:r>
                            </m:sub>
                          </m:sSub>
                          <m:r>
                            <a:rPr kumimoji="1" lang="en-US" altLang="zh-CN" b="0" i="1" smtClean="0">
                              <a:latin typeface="Cambria Math" charset="0"/>
                            </a:rPr>
                            <m:t>,</m:t>
                          </m:r>
                          <m:r>
                            <a:rPr kumimoji="1" lang="zh-CN" altLang="en-US" b="0" i="1" smtClean="0">
                              <a:latin typeface="Cambria Math" charset="0"/>
                            </a:rPr>
                            <m:t> </m:t>
                          </m:r>
                          <m:sSub>
                            <m:sSubPr>
                              <m:ctrlPr>
                                <a:rPr kumimoji="1" lang="en-US" altLang="zh-CN" b="0" i="1" smtClean="0">
                                  <a:latin typeface="Cambria Math" charset="0"/>
                                </a:rPr>
                              </m:ctrlPr>
                            </m:sSubPr>
                            <m:e>
                              <m:r>
                                <a:rPr kumimoji="1" lang="en-US" altLang="zh-CN" b="0" i="1" smtClean="0">
                                  <a:latin typeface="Cambria Math" charset="0"/>
                                </a:rPr>
                                <m:t>𝑓</m:t>
                              </m:r>
                            </m:e>
                            <m:sub>
                              <m:r>
                                <a:rPr kumimoji="1" lang="en-US" altLang="zh-CN" b="0" i="1" smtClean="0">
                                  <a:latin typeface="Cambria Math" charset="0"/>
                                </a:rPr>
                                <m:t>𝐵</m:t>
                              </m:r>
                            </m:sub>
                          </m:sSub>
                          <m:r>
                            <a:rPr kumimoji="1" lang="en-US" altLang="zh-CN" b="0" i="1" smtClean="0">
                              <a:latin typeface="Cambria Math" charset="0"/>
                            </a:rPr>
                            <m:t>,</m:t>
                          </m:r>
                          <m:r>
                            <a:rPr kumimoji="1" lang="zh-CN" altLang="en-US" b="0" i="1" smtClean="0">
                              <a:latin typeface="Cambria Math" charset="0"/>
                            </a:rPr>
                            <m:t> </m:t>
                          </m:r>
                          <m:r>
                            <a:rPr kumimoji="1" lang="en-US" altLang="zh-CN" b="0" i="1" smtClean="0">
                              <a:latin typeface="Cambria Math" charset="0"/>
                            </a:rPr>
                            <m:t>𝑃</m:t>
                          </m:r>
                          <m:r>
                            <a:rPr kumimoji="1" lang="en-US" altLang="zh-CN" b="0" i="1" smtClean="0">
                              <a:latin typeface="Cambria Math" charset="0"/>
                            </a:rPr>
                            <m:t>,</m:t>
                          </m:r>
                          <m:r>
                            <a:rPr kumimoji="1" lang="en-US" altLang="zh-CN" b="0" i="1" smtClean="0">
                              <a:latin typeface="Cambria Math" charset="0"/>
                            </a:rPr>
                            <m:t>𝐶</m:t>
                          </m:r>
                        </m:e>
                      </m:d>
                    </m:oMath>
                  </m:oMathPara>
                </a14:m>
                <a:endParaRPr kumimoji="1"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8340480" y="2550780"/>
                <a:ext cx="1683794" cy="276999"/>
              </a:xfrm>
              <a:prstGeom prst="rect">
                <a:avLst/>
              </a:prstGeom>
              <a:blipFill rotWithShape="0">
                <a:blip r:embed="rId5"/>
                <a:stretch>
                  <a:fillRect l="-2536" t="-2174" b="-326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8340480" y="3241774"/>
                <a:ext cx="2588209" cy="1338828"/>
              </a:xfrm>
              <a:prstGeom prst="rect">
                <a:avLst/>
              </a:prstGeom>
              <a:noFill/>
            </p:spPr>
            <p:txBody>
              <a:bodyPr wrap="none" rtlCol="0">
                <a:spAutoFit/>
              </a:bodyPr>
              <a:lstStyle/>
              <a:p>
                <a:pPr>
                  <a:lnSpc>
                    <a:spcPct val="150000"/>
                  </a:lnSpc>
                </a:pPr>
                <a14:m>
                  <m:oMath xmlns:m="http://schemas.openxmlformats.org/officeDocument/2006/math">
                    <m:sSub>
                      <m:sSubPr>
                        <m:ctrlPr>
                          <a:rPr kumimoji="1" lang="en-US" altLang="zh-CN" i="1" smtClean="0">
                            <a:latin typeface="Cambria Math" charset="0"/>
                          </a:rPr>
                        </m:ctrlPr>
                      </m:sSubPr>
                      <m:e>
                        <m:r>
                          <a:rPr kumimoji="1" lang="en-US" altLang="zh-CN" i="1">
                            <a:latin typeface="Cambria Math" charset="0"/>
                          </a:rPr>
                          <m:t>𝑓</m:t>
                        </m:r>
                      </m:e>
                      <m:sub>
                        <m:r>
                          <a:rPr kumimoji="1" lang="en-US" altLang="zh-CN" i="1">
                            <a:latin typeface="Cambria Math" charset="0"/>
                          </a:rPr>
                          <m:t>𝐴</m:t>
                        </m:r>
                      </m:sub>
                    </m:sSub>
                    <m:r>
                      <a:rPr kumimoji="1" lang="en-US" altLang="zh-CN" i="1">
                        <a:latin typeface="Cambria Math" charset="0"/>
                      </a:rPr>
                      <m:t>,</m:t>
                    </m:r>
                    <m:r>
                      <a:rPr kumimoji="1" lang="zh-CN" altLang="en-US" i="1">
                        <a:latin typeface="Cambria Math" charset="0"/>
                      </a:rPr>
                      <m:t> </m:t>
                    </m:r>
                    <m:sSub>
                      <m:sSubPr>
                        <m:ctrlPr>
                          <a:rPr kumimoji="1" lang="en-US" altLang="zh-CN" i="1">
                            <a:latin typeface="Cambria Math" charset="0"/>
                          </a:rPr>
                        </m:ctrlPr>
                      </m:sSubPr>
                      <m:e>
                        <m:r>
                          <a:rPr kumimoji="1" lang="en-US" altLang="zh-CN" i="1">
                            <a:latin typeface="Cambria Math" charset="0"/>
                          </a:rPr>
                          <m:t>𝑓</m:t>
                        </m:r>
                      </m:e>
                      <m:sub>
                        <m:r>
                          <a:rPr kumimoji="1" lang="en-US" altLang="zh-CN" i="1">
                            <a:latin typeface="Cambria Math" charset="0"/>
                          </a:rPr>
                          <m:t>𝐵</m:t>
                        </m:r>
                      </m:sub>
                    </m:sSub>
                    <m:r>
                      <a:rPr kumimoji="1" lang="en-US" altLang="zh-CN" b="0" i="1" smtClean="0">
                        <a:latin typeface="Cambria Math" charset="0"/>
                      </a:rPr>
                      <m:t>:</m:t>
                    </m:r>
                  </m:oMath>
                </a14:m>
                <a:r>
                  <a:rPr kumimoji="1" lang="zh-CN" altLang="en-US" dirty="0" smtClean="0"/>
                  <a:t> </a:t>
                </a:r>
                <a:r>
                  <a:rPr kumimoji="1" lang="en-US" altLang="zh-CN" dirty="0" smtClean="0"/>
                  <a:t>Feature</a:t>
                </a:r>
                <a:r>
                  <a:rPr kumimoji="1" lang="zh-CN" altLang="en-US" dirty="0" smtClean="0"/>
                  <a:t> </a:t>
                </a:r>
                <a:r>
                  <a:rPr kumimoji="1" lang="en-US" altLang="zh-CN" dirty="0" smtClean="0"/>
                  <a:t>Extraction;</a:t>
                </a:r>
              </a:p>
              <a:p>
                <a:pPr>
                  <a:lnSpc>
                    <a:spcPct val="150000"/>
                  </a:lnSpc>
                </a:pPr>
                <a14:m>
                  <m:oMath xmlns:m="http://schemas.openxmlformats.org/officeDocument/2006/math">
                    <m:r>
                      <a:rPr kumimoji="1" lang="en-US" altLang="zh-CN" i="1">
                        <a:latin typeface="Cambria Math" charset="0"/>
                      </a:rPr>
                      <m:t>𝑃</m:t>
                    </m:r>
                  </m:oMath>
                </a14:m>
                <a:r>
                  <a:rPr kumimoji="1" lang="en-US" altLang="zh-CN" dirty="0" smtClean="0"/>
                  <a:t>:</a:t>
                </a:r>
                <a:r>
                  <a:rPr kumimoji="1" lang="zh-CN" altLang="en-US" dirty="0" smtClean="0"/>
                  <a:t> </a:t>
                </a:r>
                <a:r>
                  <a:rPr kumimoji="1" lang="en-US" altLang="zh-CN" dirty="0" smtClean="0"/>
                  <a:t>Pooling;</a:t>
                </a:r>
              </a:p>
              <a:p>
                <a:pPr>
                  <a:lnSpc>
                    <a:spcPct val="150000"/>
                  </a:lnSpc>
                </a:pPr>
                <a14:m>
                  <m:oMath xmlns:m="http://schemas.openxmlformats.org/officeDocument/2006/math">
                    <m:r>
                      <a:rPr kumimoji="1" lang="en-US" altLang="zh-CN" i="1">
                        <a:latin typeface="Cambria Math" charset="0"/>
                      </a:rPr>
                      <m:t>𝐶</m:t>
                    </m:r>
                  </m:oMath>
                </a14:m>
                <a:r>
                  <a:rPr kumimoji="1" lang="en-US" altLang="zh-CN" dirty="0" smtClean="0"/>
                  <a:t>:</a:t>
                </a:r>
                <a:r>
                  <a:rPr kumimoji="1" lang="zh-CN" altLang="en-US" dirty="0" smtClean="0"/>
                  <a:t> </a:t>
                </a:r>
                <a:r>
                  <a:rPr kumimoji="1" lang="en-US" altLang="zh-CN" dirty="0" smtClean="0"/>
                  <a:t>Classifier.</a:t>
                </a:r>
                <a:endParaRPr kumimoji="1"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8340480" y="3241774"/>
                <a:ext cx="2588209" cy="1338828"/>
              </a:xfrm>
              <a:prstGeom prst="rect">
                <a:avLst/>
              </a:prstGeom>
              <a:blipFill rotWithShape="0">
                <a:blip r:embed="rId6"/>
                <a:stretch>
                  <a:fillRect l="-706" r="-1647" b="-3653"/>
                </a:stretch>
              </a:blipFill>
            </p:spPr>
            <p:txBody>
              <a:bodyPr/>
              <a:lstStyle/>
              <a:p>
                <a:r>
                  <a:rPr lang="zh-CN" altLang="en-US">
                    <a:noFill/>
                  </a:rPr>
                  <a:t> </a:t>
                </a:r>
              </a:p>
            </p:txBody>
          </p:sp>
        </mc:Fallback>
      </mc:AlternateContent>
      <p:sp>
        <p:nvSpPr>
          <p:cNvPr id="13" name="幻灯片编号占位符 12"/>
          <p:cNvSpPr>
            <a:spLocks noGrp="1"/>
          </p:cNvSpPr>
          <p:nvPr>
            <p:ph type="sldNum" sz="quarter" idx="12"/>
          </p:nvPr>
        </p:nvSpPr>
        <p:spPr/>
        <p:txBody>
          <a:bodyPr/>
          <a:lstStyle/>
          <a:p>
            <a:fld id="{4FAB73BC-B049-4115-A692-8D63A059BFB8}" type="slidenum">
              <a:rPr lang="en-US" smtClean="0"/>
              <a:t>96</a:t>
            </a:fld>
            <a:endParaRPr lang="en-US" dirty="0"/>
          </a:p>
        </p:txBody>
      </p:sp>
    </p:spTree>
    <p:extLst>
      <p:ext uri="{BB962C8B-B14F-4D97-AF65-F5344CB8AC3E}">
        <p14:creationId xmlns:p14="http://schemas.microsoft.com/office/powerpoint/2010/main" val="78378981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Weakly-Supervised</a:t>
            </a:r>
            <a:r>
              <a:rPr kumimoji="1" lang="zh-CN" altLang="en-US" dirty="0"/>
              <a:t>：</a:t>
            </a:r>
            <a:r>
              <a:rPr kumimoji="1" lang="en-US" altLang="zh-CN" dirty="0"/>
              <a:t>B-CNN</a:t>
            </a:r>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sp>
        <p:nvSpPr>
          <p:cNvPr id="7" name="文本框 6"/>
          <p:cNvSpPr txBox="1"/>
          <p:nvPr/>
        </p:nvSpPr>
        <p:spPr>
          <a:xfrm>
            <a:off x="-85060" y="6349875"/>
            <a:ext cx="9643602" cy="461665"/>
          </a:xfrm>
          <a:prstGeom prst="rect">
            <a:avLst/>
          </a:prstGeom>
          <a:noFill/>
        </p:spPr>
        <p:txBody>
          <a:bodyPr wrap="none" rtlCol="0">
            <a:spAutoFit/>
          </a:bodyPr>
          <a:lstStyle/>
          <a:p>
            <a:r>
              <a:rPr lang="en-US" altLang="zh-CN" sz="1200" dirty="0"/>
              <a:t>Chatfield K, </a:t>
            </a:r>
            <a:r>
              <a:rPr lang="en-US" altLang="zh-CN" sz="1200" dirty="0" err="1"/>
              <a:t>Simonyan</a:t>
            </a:r>
            <a:r>
              <a:rPr lang="en-US" altLang="zh-CN" sz="1200" dirty="0"/>
              <a:t> K, </a:t>
            </a:r>
            <a:r>
              <a:rPr lang="en-US" altLang="zh-CN" sz="1200" dirty="0" err="1"/>
              <a:t>Vedaldi</a:t>
            </a:r>
            <a:r>
              <a:rPr lang="en-US" altLang="zh-CN" sz="1200" dirty="0"/>
              <a:t> A, et al. Return of the devil in the details: Delving deep into convolutional nets[J]. </a:t>
            </a:r>
            <a:r>
              <a:rPr lang="en-US" altLang="zh-CN" sz="1200" dirty="0" err="1"/>
              <a:t>arXiv</a:t>
            </a:r>
            <a:r>
              <a:rPr lang="en-US" altLang="zh-CN" sz="1200" dirty="0"/>
              <a:t> preprint arXiv:1405.3531, 2014</a:t>
            </a:r>
            <a:r>
              <a:rPr lang="en-US" altLang="zh-CN" sz="1200" dirty="0" smtClean="0"/>
              <a:t>.</a:t>
            </a:r>
          </a:p>
          <a:p>
            <a:r>
              <a:rPr lang="en-US" altLang="zh-CN" sz="1200" dirty="0" err="1"/>
              <a:t>Simonyan</a:t>
            </a:r>
            <a:r>
              <a:rPr lang="en-US" altLang="zh-CN" sz="1200" dirty="0"/>
              <a:t> K, </a:t>
            </a:r>
            <a:r>
              <a:rPr lang="en-US" altLang="zh-CN" sz="1200" dirty="0" err="1"/>
              <a:t>Zisserman</a:t>
            </a:r>
            <a:r>
              <a:rPr lang="en-US" altLang="zh-CN" sz="1200" dirty="0"/>
              <a:t> A. Very deep convolutional networks for large-scale image recognition[J]. </a:t>
            </a:r>
            <a:r>
              <a:rPr lang="en-US" altLang="zh-CN" sz="1200" dirty="0" err="1"/>
              <a:t>arXiv</a:t>
            </a:r>
            <a:r>
              <a:rPr lang="en-US" altLang="zh-CN" sz="1200" dirty="0"/>
              <a:t> preprint arXiv:1409.1556, 2014.</a:t>
            </a:r>
            <a:endParaRPr kumimoji="1" lang="zh-CN" altLang="en-US" sz="1200" dirty="0"/>
          </a:p>
        </p:txBody>
      </p:sp>
      <p:pic>
        <p:nvPicPr>
          <p:cNvPr id="8" name="内容占位符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171289" y="1755157"/>
            <a:ext cx="4438716" cy="4489141"/>
          </a:xfrm>
        </p:spPr>
      </p:pic>
      <p:sp>
        <p:nvSpPr>
          <p:cNvPr id="9" name="矩形 8"/>
          <p:cNvSpPr/>
          <p:nvPr/>
        </p:nvSpPr>
        <p:spPr>
          <a:xfrm>
            <a:off x="4114801" y="1842937"/>
            <a:ext cx="754912" cy="35871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1" name="组 10"/>
          <p:cNvGrpSpPr/>
          <p:nvPr/>
        </p:nvGrpSpPr>
        <p:grpSpPr>
          <a:xfrm>
            <a:off x="5697790" y="3274417"/>
            <a:ext cx="6494210" cy="1538401"/>
            <a:chOff x="431949" y="3304203"/>
            <a:chExt cx="6494210" cy="1538401"/>
          </a:xfrm>
        </p:grpSpPr>
        <p:pic>
          <p:nvPicPr>
            <p:cNvPr id="6" name="图片 5"/>
            <p:cNvPicPr>
              <a:picLocks noChangeAspect="1"/>
            </p:cNvPicPr>
            <p:nvPr/>
          </p:nvPicPr>
          <p:blipFill>
            <a:blip r:embed="rId5"/>
            <a:stretch>
              <a:fillRect/>
            </a:stretch>
          </p:blipFill>
          <p:spPr>
            <a:xfrm>
              <a:off x="431949" y="3304203"/>
              <a:ext cx="6494209" cy="1538401"/>
            </a:xfrm>
            <a:prstGeom prst="rect">
              <a:avLst/>
            </a:prstGeom>
          </p:spPr>
        </p:pic>
        <p:sp>
          <p:nvSpPr>
            <p:cNvPr id="10" name="矩形 9"/>
            <p:cNvSpPr/>
            <p:nvPr/>
          </p:nvSpPr>
          <p:spPr>
            <a:xfrm>
              <a:off x="431950" y="3796958"/>
              <a:ext cx="6494209" cy="5528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2" name="幻灯片编号占位符 11"/>
          <p:cNvSpPr>
            <a:spLocks noGrp="1"/>
          </p:cNvSpPr>
          <p:nvPr>
            <p:ph type="sldNum" sz="quarter" idx="12"/>
          </p:nvPr>
        </p:nvSpPr>
        <p:spPr/>
        <p:txBody>
          <a:bodyPr/>
          <a:lstStyle/>
          <a:p>
            <a:fld id="{4FAB73BC-B049-4115-A692-8D63A059BFB8}" type="slidenum">
              <a:rPr lang="en-US" smtClean="0"/>
              <a:t>97</a:t>
            </a:fld>
            <a:endParaRPr lang="en-US" dirty="0"/>
          </a:p>
        </p:txBody>
      </p:sp>
    </p:spTree>
    <p:extLst>
      <p:ext uri="{BB962C8B-B14F-4D97-AF65-F5344CB8AC3E}">
        <p14:creationId xmlns:p14="http://schemas.microsoft.com/office/powerpoint/2010/main" val="83659205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Weakly-Supervised</a:t>
            </a:r>
            <a:r>
              <a:rPr kumimoji="1" lang="zh-CN" altLang="en-US" dirty="0"/>
              <a:t>：</a:t>
            </a:r>
            <a:r>
              <a:rPr kumimoji="1" lang="en-US" altLang="zh-CN" dirty="0"/>
              <a:t>B-CNN</a:t>
            </a:r>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sp>
        <p:nvSpPr>
          <p:cNvPr id="5" name="文本框 4"/>
          <p:cNvSpPr txBox="1"/>
          <p:nvPr/>
        </p:nvSpPr>
        <p:spPr>
          <a:xfrm>
            <a:off x="202019" y="6396335"/>
            <a:ext cx="9208680" cy="461665"/>
          </a:xfrm>
          <a:prstGeom prst="rect">
            <a:avLst/>
          </a:prstGeom>
          <a:noFill/>
        </p:spPr>
        <p:txBody>
          <a:bodyPr wrap="square" rtlCol="0">
            <a:spAutoFit/>
          </a:bodyPr>
          <a:lstStyle/>
          <a:p>
            <a:r>
              <a:rPr lang="en-US" altLang="zh-CN" sz="1200" dirty="0"/>
              <a:t>Lin T Y, </a:t>
            </a:r>
            <a:r>
              <a:rPr lang="en-US" altLang="zh-CN" sz="1200" dirty="0" err="1"/>
              <a:t>RoyChowdhury</a:t>
            </a:r>
            <a:r>
              <a:rPr lang="en-US" altLang="zh-CN" sz="1200" dirty="0"/>
              <a:t> A, </a:t>
            </a:r>
            <a:r>
              <a:rPr lang="en-US" altLang="zh-CN" sz="1200" dirty="0" err="1"/>
              <a:t>Maji</a:t>
            </a:r>
            <a:r>
              <a:rPr lang="en-US" altLang="zh-CN" sz="1200" dirty="0"/>
              <a:t> S. Bilinear </a:t>
            </a:r>
            <a:r>
              <a:rPr lang="en-US" altLang="zh-CN" sz="1200" dirty="0" err="1"/>
              <a:t>cnn</a:t>
            </a:r>
            <a:r>
              <a:rPr lang="en-US" altLang="zh-CN" sz="1200" dirty="0"/>
              <a:t> models for fine-grained visual recognition[C]//Proceedings of the IEEE International Conference on Computer Vision. 2015: 1449-1457.</a:t>
            </a:r>
            <a:endParaRPr kumimoji="1" lang="zh-CN" altLang="en-US" sz="1200" dirty="0"/>
          </a:p>
        </p:txBody>
      </p:sp>
      <p:sp>
        <p:nvSpPr>
          <p:cNvPr id="7" name="文本框 6"/>
          <p:cNvSpPr txBox="1"/>
          <p:nvPr/>
        </p:nvSpPr>
        <p:spPr>
          <a:xfrm>
            <a:off x="1192295" y="1879660"/>
            <a:ext cx="2148345" cy="369332"/>
          </a:xfrm>
          <a:prstGeom prst="rect">
            <a:avLst/>
          </a:prstGeom>
          <a:noFill/>
        </p:spPr>
        <p:txBody>
          <a:bodyPr wrap="none" rtlCol="0">
            <a:spAutoFit/>
          </a:bodyPr>
          <a:lstStyle/>
          <a:p>
            <a:r>
              <a:rPr lang="en-US" altLang="zh-CN"/>
              <a:t>Bilinear CNN Model </a:t>
            </a:r>
            <a:r>
              <a:rPr kumimoji="1" lang="en-US" altLang="zh-CN" smtClean="0"/>
              <a:t>:</a:t>
            </a:r>
            <a:endParaRPr lang="en-US" altLang="zh-CN"/>
          </a:p>
        </p:txBody>
      </p:sp>
      <p:sp>
        <p:nvSpPr>
          <p:cNvPr id="8" name="文本框 7"/>
          <p:cNvSpPr txBox="1"/>
          <p:nvPr/>
        </p:nvSpPr>
        <p:spPr>
          <a:xfrm>
            <a:off x="1616149" y="2583712"/>
            <a:ext cx="5443870" cy="2308324"/>
          </a:xfrm>
          <a:prstGeom prst="rect">
            <a:avLst/>
          </a:prstGeom>
          <a:noFill/>
        </p:spPr>
        <p:txBody>
          <a:bodyPr wrap="square" rtlCol="0">
            <a:spAutoFit/>
          </a:bodyPr>
          <a:lstStyle/>
          <a:p>
            <a:pPr marL="342900" indent="-342900">
              <a:buAutoNum type="arabicPeriod"/>
            </a:pPr>
            <a:r>
              <a:rPr kumimoji="1" lang="en-US" altLang="zh-CN" dirty="0" smtClean="0"/>
              <a:t>CNNs</a:t>
            </a:r>
            <a:r>
              <a:rPr kumimoji="1" lang="zh-CN" altLang="en-US" dirty="0" smtClean="0"/>
              <a:t> </a:t>
            </a:r>
            <a:r>
              <a:rPr kumimoji="1" lang="en-US" altLang="zh-CN" dirty="0" smtClean="0"/>
              <a:t>are</a:t>
            </a:r>
            <a:r>
              <a:rPr kumimoji="1" lang="zh-CN" altLang="en-US" dirty="0" smtClean="0"/>
              <a:t> </a:t>
            </a:r>
            <a:r>
              <a:rPr kumimoji="1" lang="en-US" altLang="zh-CN" dirty="0" smtClean="0"/>
              <a:t>pre-trained</a:t>
            </a:r>
            <a:r>
              <a:rPr kumimoji="1" lang="zh-CN" altLang="en-US" dirty="0" smtClean="0"/>
              <a:t> </a:t>
            </a:r>
            <a:r>
              <a:rPr kumimoji="1" lang="en-US" altLang="zh-CN" dirty="0" smtClean="0"/>
              <a:t>on</a:t>
            </a:r>
            <a:r>
              <a:rPr kumimoji="1" lang="zh-CN" altLang="en-US" dirty="0" smtClean="0"/>
              <a:t> </a:t>
            </a:r>
            <a:r>
              <a:rPr kumimoji="1" lang="en-US" altLang="zh-CN" dirty="0" smtClean="0"/>
              <a:t>the</a:t>
            </a:r>
            <a:r>
              <a:rPr kumimoji="1" lang="zh-CN" altLang="en-US" dirty="0" smtClean="0"/>
              <a:t> </a:t>
            </a:r>
            <a:r>
              <a:rPr kumimoji="1" lang="en-US" altLang="zh-CN" dirty="0" err="1" smtClean="0"/>
              <a:t>ImageNet</a:t>
            </a:r>
            <a:r>
              <a:rPr kumimoji="1" lang="zh-CN" altLang="en-US" dirty="0" smtClean="0"/>
              <a:t> </a:t>
            </a:r>
            <a:r>
              <a:rPr kumimoji="1" lang="en-US" altLang="zh-CN" dirty="0" smtClean="0"/>
              <a:t>dataset.</a:t>
            </a:r>
          </a:p>
          <a:p>
            <a:pPr marL="342900" indent="-342900">
              <a:buAutoNum type="arabicPeriod"/>
            </a:pPr>
            <a:r>
              <a:rPr kumimoji="1" lang="en-US" altLang="zh-CN" dirty="0" smtClean="0"/>
              <a:t>Only</a:t>
            </a:r>
            <a:r>
              <a:rPr kumimoji="1" lang="zh-CN" altLang="en-US" dirty="0" smtClean="0"/>
              <a:t> </a:t>
            </a:r>
            <a:r>
              <a:rPr kumimoji="1" lang="en-US" altLang="zh-CN" dirty="0" smtClean="0"/>
              <a:t>use</a:t>
            </a:r>
            <a:r>
              <a:rPr kumimoji="1" lang="zh-CN" altLang="en-US" dirty="0" smtClean="0"/>
              <a:t> </a:t>
            </a:r>
            <a:r>
              <a:rPr kumimoji="1" lang="en-US" altLang="zh-CN" dirty="0" smtClean="0"/>
              <a:t>the</a:t>
            </a:r>
            <a:r>
              <a:rPr kumimoji="1" lang="zh-CN" altLang="en-US" dirty="0" smtClean="0"/>
              <a:t> </a:t>
            </a:r>
            <a:r>
              <a:rPr kumimoji="1" lang="en-US" altLang="zh-CN" dirty="0" smtClean="0"/>
              <a:t>convolutional</a:t>
            </a:r>
            <a:r>
              <a:rPr kumimoji="1" lang="zh-CN" altLang="en-US" dirty="0" smtClean="0"/>
              <a:t> </a:t>
            </a:r>
            <a:r>
              <a:rPr kumimoji="1" lang="en-US" altLang="zh-CN" dirty="0" smtClean="0"/>
              <a:t>layers</a:t>
            </a:r>
          </a:p>
          <a:p>
            <a:pPr marL="342900" indent="-342900">
              <a:buFontTx/>
              <a:buAutoNum type="arabicPeriod"/>
            </a:pPr>
            <a:r>
              <a:rPr kumimoji="1" lang="en-US" altLang="zh-CN" dirty="0" smtClean="0"/>
              <a:t>Sum-pooling</a:t>
            </a:r>
            <a:r>
              <a:rPr kumimoji="1" lang="zh-CN" altLang="en-US" dirty="0" smtClean="0"/>
              <a:t> </a:t>
            </a:r>
            <a:r>
              <a:rPr kumimoji="1" lang="en-US" altLang="zh-CN" dirty="0" smtClean="0"/>
              <a:t>to</a:t>
            </a:r>
            <a:r>
              <a:rPr kumimoji="1" lang="zh-CN" altLang="en-US" dirty="0" smtClean="0"/>
              <a:t> </a:t>
            </a:r>
            <a:r>
              <a:rPr lang="en-US" altLang="zh-CN" dirty="0"/>
              <a:t>aggregate the bilinear features </a:t>
            </a:r>
          </a:p>
          <a:p>
            <a:pPr marL="342900" indent="-342900">
              <a:buFontTx/>
              <a:buAutoNum type="arabicPeriod"/>
            </a:pPr>
            <a:r>
              <a:rPr lang="en-US" altLang="zh-CN" dirty="0"/>
              <a:t>classification </a:t>
            </a:r>
            <a:r>
              <a:rPr lang="en-US" altLang="zh-CN" dirty="0" smtClean="0"/>
              <a:t>function:</a:t>
            </a:r>
            <a:r>
              <a:rPr lang="zh-CN" altLang="en-US" dirty="0" smtClean="0"/>
              <a:t> </a:t>
            </a:r>
            <a:r>
              <a:rPr lang="en-US" altLang="zh-CN" dirty="0" smtClean="0"/>
              <a:t>logistic </a:t>
            </a:r>
            <a:r>
              <a:rPr lang="en-US" altLang="zh-CN" dirty="0"/>
              <a:t>regression or linear SVM. </a:t>
            </a:r>
            <a:endParaRPr lang="en-US" altLang="zh-CN" dirty="0" smtClean="0"/>
          </a:p>
          <a:p>
            <a:pPr marL="342900" indent="-342900">
              <a:buFontTx/>
              <a:buAutoNum type="arabicPeriod"/>
            </a:pPr>
            <a:r>
              <a:rPr lang="en-US" altLang="zh-CN" dirty="0"/>
              <a:t>End-to-end </a:t>
            </a:r>
            <a:r>
              <a:rPr lang="en-US" altLang="zh-CN" dirty="0" smtClean="0"/>
              <a:t>training:</a:t>
            </a:r>
            <a:r>
              <a:rPr lang="zh-CN" altLang="en-US" dirty="0" smtClean="0"/>
              <a:t> </a:t>
            </a:r>
            <a:r>
              <a:rPr lang="en-US" altLang="zh-CN" dirty="0" smtClean="0"/>
              <a:t>BP </a:t>
            </a:r>
            <a:endParaRPr lang="en-US" altLang="zh-CN" dirty="0"/>
          </a:p>
          <a:p>
            <a:pPr marL="342900" indent="-342900">
              <a:buFontTx/>
              <a:buAutoNum type="arabicPeriod"/>
            </a:pPr>
            <a:endParaRPr lang="en-US" altLang="zh-CN" dirty="0"/>
          </a:p>
          <a:p>
            <a:pPr marL="342900" indent="-342900">
              <a:buAutoNum type="arabicPeriod"/>
            </a:pPr>
            <a:endParaRPr kumimoji="1" lang="zh-CN" altLang="en-US" dirty="0"/>
          </a:p>
        </p:txBody>
      </p:sp>
      <p:sp>
        <p:nvSpPr>
          <p:cNvPr id="9" name="幻灯片编号占位符 8"/>
          <p:cNvSpPr>
            <a:spLocks noGrp="1"/>
          </p:cNvSpPr>
          <p:nvPr>
            <p:ph type="sldNum" sz="quarter" idx="12"/>
          </p:nvPr>
        </p:nvSpPr>
        <p:spPr/>
        <p:txBody>
          <a:bodyPr/>
          <a:lstStyle/>
          <a:p>
            <a:fld id="{4FAB73BC-B049-4115-A692-8D63A059BFB8}" type="slidenum">
              <a:rPr lang="en-US" smtClean="0"/>
              <a:t>98</a:t>
            </a:fld>
            <a:endParaRPr lang="en-US" dirty="0"/>
          </a:p>
        </p:txBody>
      </p:sp>
    </p:spTree>
    <p:extLst>
      <p:ext uri="{BB962C8B-B14F-4D97-AF65-F5344CB8AC3E}">
        <p14:creationId xmlns:p14="http://schemas.microsoft.com/office/powerpoint/2010/main" val="179615800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Weakly-Supervised</a:t>
            </a:r>
            <a:r>
              <a:rPr kumimoji="1" lang="zh-CN" altLang="en-US" dirty="0"/>
              <a:t>：</a:t>
            </a:r>
            <a:r>
              <a:rPr kumimoji="1" lang="en-US" altLang="zh-CN" dirty="0"/>
              <a:t>B-CNN</a:t>
            </a:r>
            <a:endParaRPr kumimoji="1" lang="zh-CN" altLang="en-US" dirty="0"/>
          </a:p>
        </p:txBody>
      </p:sp>
      <p:pic>
        <p:nvPicPr>
          <p:cNvPr id="6" name="内容占位符 5"/>
          <p:cNvPicPr>
            <a:picLocks noGrp="1" noChangeAspect="1"/>
          </p:cNvPicPr>
          <p:nvPr>
            <p:ph idx="1"/>
          </p:nvPr>
        </p:nvPicPr>
        <p:blipFill>
          <a:blip r:embed="rId2"/>
          <a:stretch>
            <a:fillRect/>
          </a:stretch>
        </p:blipFill>
        <p:spPr>
          <a:xfrm>
            <a:off x="2411730" y="2803493"/>
            <a:ext cx="7429500" cy="2463800"/>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6333426"/>
            <a:ext cx="2781300" cy="533400"/>
          </a:xfrm>
          <a:prstGeom prst="rect">
            <a:avLst/>
          </a:prstGeom>
        </p:spPr>
      </p:pic>
      <p:sp>
        <p:nvSpPr>
          <p:cNvPr id="5" name="文本框 4"/>
          <p:cNvSpPr txBox="1"/>
          <p:nvPr/>
        </p:nvSpPr>
        <p:spPr>
          <a:xfrm>
            <a:off x="202019" y="6396335"/>
            <a:ext cx="9208680" cy="461665"/>
          </a:xfrm>
          <a:prstGeom prst="rect">
            <a:avLst/>
          </a:prstGeom>
          <a:noFill/>
        </p:spPr>
        <p:txBody>
          <a:bodyPr wrap="square" rtlCol="0">
            <a:spAutoFit/>
          </a:bodyPr>
          <a:lstStyle/>
          <a:p>
            <a:r>
              <a:rPr lang="en-US" altLang="zh-CN" sz="1200" dirty="0"/>
              <a:t>Lin T Y, </a:t>
            </a:r>
            <a:r>
              <a:rPr lang="en-US" altLang="zh-CN" sz="1200" dirty="0" err="1"/>
              <a:t>RoyChowdhury</a:t>
            </a:r>
            <a:r>
              <a:rPr lang="en-US" altLang="zh-CN" sz="1200" dirty="0"/>
              <a:t> A, </a:t>
            </a:r>
            <a:r>
              <a:rPr lang="en-US" altLang="zh-CN" sz="1200" dirty="0" err="1"/>
              <a:t>Maji</a:t>
            </a:r>
            <a:r>
              <a:rPr lang="en-US" altLang="zh-CN" sz="1200" dirty="0"/>
              <a:t> S. Bilinear </a:t>
            </a:r>
            <a:r>
              <a:rPr lang="en-US" altLang="zh-CN" sz="1200" dirty="0" err="1"/>
              <a:t>cnn</a:t>
            </a:r>
            <a:r>
              <a:rPr lang="en-US" altLang="zh-CN" sz="1200" dirty="0"/>
              <a:t> models for fine-grained visual recognition[C]//Proceedings of the IEEE International Conference on Computer Vision. 2015: 1449-1457.</a:t>
            </a:r>
            <a:endParaRPr kumimoji="1" lang="zh-CN" altLang="en-US" sz="1200" dirty="0"/>
          </a:p>
        </p:txBody>
      </p:sp>
      <p:sp>
        <p:nvSpPr>
          <p:cNvPr id="7" name="幻灯片编号占位符 6"/>
          <p:cNvSpPr>
            <a:spLocks noGrp="1"/>
          </p:cNvSpPr>
          <p:nvPr>
            <p:ph type="sldNum" sz="quarter" idx="12"/>
          </p:nvPr>
        </p:nvSpPr>
        <p:spPr/>
        <p:txBody>
          <a:bodyPr/>
          <a:lstStyle/>
          <a:p>
            <a:fld id="{4FAB73BC-B049-4115-A692-8D63A059BFB8}" type="slidenum">
              <a:rPr lang="en-US" smtClean="0"/>
              <a:t>99</a:t>
            </a:fld>
            <a:endParaRPr lang="en-US" dirty="0"/>
          </a:p>
        </p:txBody>
      </p:sp>
    </p:spTree>
    <p:extLst>
      <p:ext uri="{BB962C8B-B14F-4D97-AF65-F5344CB8AC3E}">
        <p14:creationId xmlns:p14="http://schemas.microsoft.com/office/powerpoint/2010/main" val="1159669340"/>
      </p:ext>
    </p:extLst>
  </p:cSld>
  <p:clrMapOvr>
    <a:masterClrMapping/>
  </p:clrMapOvr>
  <p:timing>
    <p:tnLst>
      <p:par>
        <p:cTn id="1" dur="indefinite" restart="never" nodeType="tmRoot"/>
      </p:par>
    </p:tnLst>
  </p:timing>
</p:sld>
</file>

<file path=ppt/theme/theme1.xml><?xml version="1.0" encoding="utf-8"?>
<a:theme xmlns:a="http://schemas.openxmlformats.org/drawingml/2006/main" name="怀旧">
  <a:themeElements>
    <a:clrScheme name="怀旧">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怀旧">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怀旧">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22772</TotalTime>
  <Words>13535</Words>
  <Application>Microsoft Macintosh PowerPoint</Application>
  <PresentationFormat>宽屏</PresentationFormat>
  <Paragraphs>1027</Paragraphs>
  <Slides>105</Slides>
  <Notes>80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105</vt:i4>
      </vt:variant>
    </vt:vector>
  </HeadingPairs>
  <TitlesOfParts>
    <vt:vector size="116" baseType="lpstr">
      <vt:lpstr>Calibri</vt:lpstr>
      <vt:lpstr>Calibri Light</vt:lpstr>
      <vt:lpstr>Cambria Math</vt:lpstr>
      <vt:lpstr>DengXian</vt:lpstr>
      <vt:lpstr>Mangal</vt:lpstr>
      <vt:lpstr>NimbusRomNo9L</vt:lpstr>
      <vt:lpstr>SimSun</vt:lpstr>
      <vt:lpstr>Wingdings</vt:lpstr>
      <vt:lpstr>宋体</vt:lpstr>
      <vt:lpstr>Arial</vt:lpstr>
      <vt:lpstr>怀旧</vt:lpstr>
      <vt:lpstr>FGVC:</vt:lpstr>
      <vt:lpstr>Content</vt:lpstr>
      <vt:lpstr>Image Classification Introduction</vt:lpstr>
      <vt:lpstr>What is image classification?</vt:lpstr>
      <vt:lpstr>Image Classification</vt:lpstr>
      <vt:lpstr>Image Classification</vt:lpstr>
      <vt:lpstr>Image Classification Dataset</vt:lpstr>
      <vt:lpstr>Datasets</vt:lpstr>
      <vt:lpstr>Datasets</vt:lpstr>
      <vt:lpstr>Datasets</vt:lpstr>
      <vt:lpstr>Datasets</vt:lpstr>
      <vt:lpstr>Datasets</vt:lpstr>
      <vt:lpstr>Datasets</vt:lpstr>
      <vt:lpstr>Datasets</vt:lpstr>
      <vt:lpstr>Evaluation Indexes </vt:lpstr>
      <vt:lpstr>Evaluation Indexes </vt:lpstr>
      <vt:lpstr>Evaluation Indexes </vt:lpstr>
      <vt:lpstr>Evaluation Indexes </vt:lpstr>
      <vt:lpstr>Evaluation Indexes </vt:lpstr>
      <vt:lpstr>Evaluation Indexes </vt:lpstr>
      <vt:lpstr>Classification Methods</vt:lpstr>
      <vt:lpstr>Classification Process</vt:lpstr>
      <vt:lpstr>Image Classification</vt:lpstr>
      <vt:lpstr>Shortcomings</vt:lpstr>
      <vt:lpstr>Deep Learning</vt:lpstr>
      <vt:lpstr>Deep Learning</vt:lpstr>
      <vt:lpstr>Deep Learning</vt:lpstr>
      <vt:lpstr>Deep Learning</vt:lpstr>
      <vt:lpstr>Deep Learning</vt:lpstr>
      <vt:lpstr>Deep Learning</vt:lpstr>
      <vt:lpstr>Deep Learning</vt:lpstr>
      <vt:lpstr>MLP</vt:lpstr>
      <vt:lpstr>CNN</vt:lpstr>
      <vt:lpstr>CNN</vt:lpstr>
      <vt:lpstr>CNN</vt:lpstr>
      <vt:lpstr>CNN</vt:lpstr>
      <vt:lpstr>CNN</vt:lpstr>
      <vt:lpstr>CNN</vt:lpstr>
      <vt:lpstr>CNN: LeNet-5</vt:lpstr>
      <vt:lpstr>CNN: AlexNet</vt:lpstr>
      <vt:lpstr>CNN: AlexNet</vt:lpstr>
      <vt:lpstr>CNN: AlexNet</vt:lpstr>
      <vt:lpstr>CNN: AlexNet</vt:lpstr>
      <vt:lpstr>CNN: AlexNet</vt:lpstr>
      <vt:lpstr>CNN: AlexNet</vt:lpstr>
      <vt:lpstr>CNN: AlexNet</vt:lpstr>
      <vt:lpstr>CNN: AlexNet</vt:lpstr>
      <vt:lpstr>CNN: AlexNet</vt:lpstr>
      <vt:lpstr>CNN: VGGNet(2014)</vt:lpstr>
      <vt:lpstr>CNN: VGGNet</vt:lpstr>
      <vt:lpstr>CNN</vt:lpstr>
      <vt:lpstr>CNN: GoogLeNet(2014)</vt:lpstr>
      <vt:lpstr>CNN: GoogLeNet</vt:lpstr>
      <vt:lpstr>CNN: GoogLeNet</vt:lpstr>
      <vt:lpstr>Fine-grained classification</vt:lpstr>
      <vt:lpstr>Fine-Grained Classification</vt:lpstr>
      <vt:lpstr>Fine-Grained Classification</vt:lpstr>
      <vt:lpstr>Challenges：</vt:lpstr>
      <vt:lpstr>Challenges：</vt:lpstr>
      <vt:lpstr>Challenges：</vt:lpstr>
      <vt:lpstr>Challenges：</vt:lpstr>
      <vt:lpstr>Fine-grained Classification </vt:lpstr>
      <vt:lpstr>Dataset：200-2011</vt:lpstr>
      <vt:lpstr>Dataset：Stanford Dogs</vt:lpstr>
      <vt:lpstr>Dataset：UCEFOOD256</vt:lpstr>
      <vt:lpstr>Dataset：FGVC-Aircraft</vt:lpstr>
      <vt:lpstr>Fine-grained Classification</vt:lpstr>
      <vt:lpstr>Fine-grained Classification </vt:lpstr>
      <vt:lpstr>Fine-grained Classification </vt:lpstr>
      <vt:lpstr>Fine-grained Classification </vt:lpstr>
      <vt:lpstr>Fine-grained Classification </vt:lpstr>
      <vt:lpstr>Strongly-supervised</vt:lpstr>
      <vt:lpstr>Strongly-supervised: R-CNN</vt:lpstr>
      <vt:lpstr>Strongly-supervised: R-CNN</vt:lpstr>
      <vt:lpstr>Strongly-supervised: R-CNN</vt:lpstr>
      <vt:lpstr>Strongly-supervised: R-CNN</vt:lpstr>
      <vt:lpstr>Strongly-supervised: Part R-CNN</vt:lpstr>
      <vt:lpstr>Strongly-supervised: Part R-CNN</vt:lpstr>
      <vt:lpstr>Strongly-supervised: Part R-CNN</vt:lpstr>
      <vt:lpstr>Strongly-supervised: Part R-CNN</vt:lpstr>
      <vt:lpstr>Pose Normalized CNN </vt:lpstr>
      <vt:lpstr>Pose Normalized CNN </vt:lpstr>
      <vt:lpstr>Strongly-supervised</vt:lpstr>
      <vt:lpstr>Strongly-supervised</vt:lpstr>
      <vt:lpstr>Strongly-supervised</vt:lpstr>
      <vt:lpstr>Strongly-supervised</vt:lpstr>
      <vt:lpstr>Strongly-supervised</vt:lpstr>
      <vt:lpstr>Strongly-supervised</vt:lpstr>
      <vt:lpstr>Strongly-supervised</vt:lpstr>
      <vt:lpstr>Weakly-Supervised </vt:lpstr>
      <vt:lpstr>Weakly-Supervised：Two-level Attention</vt:lpstr>
      <vt:lpstr>Weakly-Supervised：Two-level Attention</vt:lpstr>
      <vt:lpstr>Weakly-Supervised：Two-level Attention</vt:lpstr>
      <vt:lpstr>Weakly-Supervised：Two-level Attention</vt:lpstr>
      <vt:lpstr>Weakly-Supervised：Two-level Attention</vt:lpstr>
      <vt:lpstr>Weakly-Supervised：B-CNN</vt:lpstr>
      <vt:lpstr>Weakly-Supervised：B-CNN</vt:lpstr>
      <vt:lpstr>Weakly-Supervised：B-CNN</vt:lpstr>
      <vt:lpstr>Weakly-Supervised：B-CNN</vt:lpstr>
      <vt:lpstr>Weakly-Supervised：B-CNN</vt:lpstr>
      <vt:lpstr>Weakly-Supervised</vt:lpstr>
      <vt:lpstr>Weakly-Supervised</vt:lpstr>
      <vt:lpstr>Weakly-Supervised</vt:lpstr>
      <vt:lpstr>Weakly-Supervised</vt:lpstr>
      <vt:lpstr>Weakly-Supervised</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FGVC:</dc:title>
  <dc:creator>Microsoft Office 用户</dc:creator>
  <cp:lastModifiedBy>Microsoft Office 用户</cp:lastModifiedBy>
  <cp:revision>395</cp:revision>
  <cp:lastPrinted>2017-05-23T00:35:30Z</cp:lastPrinted>
  <dcterms:created xsi:type="dcterms:W3CDTF">2017-03-27T07:07:55Z</dcterms:created>
  <dcterms:modified xsi:type="dcterms:W3CDTF">2017-05-24T12:54:13Z</dcterms:modified>
</cp:coreProperties>
</file>